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60" r:id="rId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96" d="100"/>
          <a:sy n="96" d="100"/>
        </p:scale>
        <p:origin x="-134" y="-2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62733-D85E-4D7A-9A43-9823E79ECD89}" type="datetimeFigureOut">
              <a:rPr lang="ru-RU" smtClean="0"/>
              <a:t>08.04.2025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6C32F-5629-4127-918A-F9B26D1594E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17372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62733-D85E-4D7A-9A43-9823E79ECD89}" type="datetimeFigureOut">
              <a:rPr lang="ru-RU" smtClean="0"/>
              <a:t>08.04.2025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6C32F-5629-4127-918A-F9B26D1594E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7495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62733-D85E-4D7A-9A43-9823E79ECD89}" type="datetimeFigureOut">
              <a:rPr lang="ru-RU" smtClean="0"/>
              <a:t>08.04.2025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6C32F-5629-4127-918A-F9B26D1594E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21524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62733-D85E-4D7A-9A43-9823E79ECD89}" type="datetimeFigureOut">
              <a:rPr lang="ru-RU" smtClean="0"/>
              <a:t>08.04.2025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6C32F-5629-4127-918A-F9B26D1594E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34196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62733-D85E-4D7A-9A43-9823E79ECD89}" type="datetimeFigureOut">
              <a:rPr lang="ru-RU" smtClean="0"/>
              <a:t>08.04.2025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6C32F-5629-4127-918A-F9B26D1594E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59609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62733-D85E-4D7A-9A43-9823E79ECD89}" type="datetimeFigureOut">
              <a:rPr lang="ru-RU" smtClean="0"/>
              <a:t>08.04.2025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6C32F-5629-4127-918A-F9B26D1594E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708240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62733-D85E-4D7A-9A43-9823E79ECD89}" type="datetimeFigureOut">
              <a:rPr lang="ru-RU" smtClean="0"/>
              <a:t>08.04.2025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6C32F-5629-4127-918A-F9B26D1594E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79804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62733-D85E-4D7A-9A43-9823E79ECD89}" type="datetimeFigureOut">
              <a:rPr lang="ru-RU" smtClean="0"/>
              <a:t>08.04.2025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6C32F-5629-4127-918A-F9B26D1594E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7204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62733-D85E-4D7A-9A43-9823E79ECD89}" type="datetimeFigureOut">
              <a:rPr lang="ru-RU" smtClean="0"/>
              <a:t>08.04.2025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6C32F-5629-4127-918A-F9B26D1594E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53145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62733-D85E-4D7A-9A43-9823E79ECD89}" type="datetimeFigureOut">
              <a:rPr lang="ru-RU" smtClean="0"/>
              <a:t>08.04.2025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6C32F-5629-4127-918A-F9B26D1594E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596992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62733-D85E-4D7A-9A43-9823E79ECD89}" type="datetimeFigureOut">
              <a:rPr lang="ru-RU" smtClean="0"/>
              <a:t>08.04.2025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6C32F-5629-4127-918A-F9B26D1594E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98271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A62733-D85E-4D7A-9A43-9823E79ECD89}" type="datetimeFigureOut">
              <a:rPr lang="ru-RU" smtClean="0"/>
              <a:t>08.04.2025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66C32F-5629-4127-918A-F9B26D1594E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30991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93957" y="1112520"/>
            <a:ext cx="4117756" cy="5166360"/>
          </a:xfrm>
          <a:prstGeom prst="rect">
            <a:avLst/>
          </a:prstGeom>
          <a:noFill/>
          <a:ln w="25400">
            <a:solidFill>
              <a:srgbClr val="2A398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5" name="Прямая соединительная линия 24"/>
          <p:cNvCxnSpPr/>
          <p:nvPr/>
        </p:nvCxnSpPr>
        <p:spPr>
          <a:xfrm>
            <a:off x="3966833" y="1112520"/>
            <a:ext cx="944880" cy="929640"/>
          </a:xfrm>
          <a:prstGeom prst="line">
            <a:avLst/>
          </a:prstGeom>
          <a:ln w="25400">
            <a:solidFill>
              <a:srgbClr val="2A398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>
            <a:off x="3966833" y="1112520"/>
            <a:ext cx="0" cy="929640"/>
          </a:xfrm>
          <a:prstGeom prst="line">
            <a:avLst/>
          </a:prstGeom>
          <a:ln w="25400">
            <a:solidFill>
              <a:srgbClr val="2A398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/>
          <p:nvPr/>
        </p:nvCxnSpPr>
        <p:spPr>
          <a:xfrm flipH="1">
            <a:off x="3966833" y="2042160"/>
            <a:ext cx="944880" cy="0"/>
          </a:xfrm>
          <a:prstGeom prst="line">
            <a:avLst/>
          </a:prstGeom>
          <a:ln w="25400">
            <a:solidFill>
              <a:srgbClr val="2A398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единительная линия 34"/>
          <p:cNvCxnSpPr/>
          <p:nvPr/>
        </p:nvCxnSpPr>
        <p:spPr>
          <a:xfrm>
            <a:off x="3966833" y="1112520"/>
            <a:ext cx="944880" cy="0"/>
          </a:xfrm>
          <a:prstGeom prst="line">
            <a:avLst/>
          </a:prstGeom>
          <a:ln w="349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единительная линия 35"/>
          <p:cNvCxnSpPr/>
          <p:nvPr/>
        </p:nvCxnSpPr>
        <p:spPr>
          <a:xfrm flipV="1">
            <a:off x="4911713" y="1112520"/>
            <a:ext cx="0" cy="929640"/>
          </a:xfrm>
          <a:prstGeom prst="line">
            <a:avLst/>
          </a:prstGeom>
          <a:ln w="349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Прямоугольник 38"/>
          <p:cNvSpPr/>
          <p:nvPr/>
        </p:nvSpPr>
        <p:spPr>
          <a:xfrm>
            <a:off x="793957" y="2514600"/>
            <a:ext cx="4117756" cy="23622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lvl="0" algn="ctr" defTabSz="779252">
              <a:defRPr/>
            </a:pPr>
            <a:r>
              <a:rPr lang="ru-RU" sz="1600" b="1" kern="0" dirty="0">
                <a:solidFill>
                  <a:srgbClr val="2A398F"/>
                </a:solidFill>
              </a:rPr>
              <a:t>ПРИКАЗ</a:t>
            </a:r>
          </a:p>
          <a:p>
            <a:pPr lvl="0" algn="ctr" defTabSz="779252">
              <a:defRPr/>
            </a:pPr>
            <a:r>
              <a:rPr lang="ru-RU" sz="1600" b="1" kern="0" dirty="0">
                <a:solidFill>
                  <a:srgbClr val="2A398F"/>
                </a:solidFill>
              </a:rPr>
              <a:t>от 29 декабря 2024 г. N 2714</a:t>
            </a:r>
          </a:p>
          <a:p>
            <a:pPr lvl="0" algn="ctr" defTabSz="779252">
              <a:defRPr/>
            </a:pPr>
            <a:r>
              <a:rPr lang="ru-RU" sz="1600" b="1" kern="0" dirty="0">
                <a:solidFill>
                  <a:srgbClr val="2A398F"/>
                </a:solidFill>
              </a:rPr>
              <a:t> </a:t>
            </a:r>
          </a:p>
          <a:p>
            <a:pPr lvl="0" algn="ctr" defTabSz="779252">
              <a:defRPr/>
            </a:pPr>
            <a:r>
              <a:rPr lang="ru-RU" sz="1600" b="1" kern="0" dirty="0">
                <a:solidFill>
                  <a:srgbClr val="2A398F"/>
                </a:solidFill>
              </a:rPr>
              <a:t>ОБ УТВЕРЖДЕНИИ РЕШЕНИЯ</a:t>
            </a:r>
          </a:p>
          <a:p>
            <a:pPr lvl="0" algn="ctr" defTabSz="779252">
              <a:defRPr/>
            </a:pPr>
            <a:r>
              <a:rPr lang="ru-RU" sz="1600" b="1" kern="0" dirty="0">
                <a:solidFill>
                  <a:srgbClr val="2A398F"/>
                </a:solidFill>
              </a:rPr>
              <a:t>О ПОРЯДКЕ ПРЕДОСТАВЛЕНИЯ СУБСИДИИ НА ГОСУДАРСТВЕННУЮ</a:t>
            </a:r>
          </a:p>
          <a:p>
            <a:pPr lvl="0" algn="ctr" defTabSz="779252">
              <a:defRPr/>
            </a:pPr>
            <a:r>
              <a:rPr lang="ru-RU" sz="1600" b="1" kern="0" dirty="0">
                <a:solidFill>
                  <a:srgbClr val="2A398F"/>
                </a:solidFill>
              </a:rPr>
              <a:t>ПОДДЕРЖКУ СТИМУЛИРОВАНИЯ НАЙМА ОТДЕЛЬНЫХ КАТЕГОРИЙ ГРАЖДАН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6833" y="5351880"/>
            <a:ext cx="720000" cy="72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6591" y="1360582"/>
            <a:ext cx="852487" cy="1000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0" name="Стрелка вправо 39"/>
          <p:cNvSpPr/>
          <p:nvPr/>
        </p:nvSpPr>
        <p:spPr>
          <a:xfrm>
            <a:off x="4992487" y="3465293"/>
            <a:ext cx="658094" cy="4343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3" name="Прямоугольник 42"/>
          <p:cNvSpPr/>
          <p:nvPr/>
        </p:nvSpPr>
        <p:spPr>
          <a:xfrm>
            <a:off x="5856592" y="693283"/>
            <a:ext cx="6229900" cy="6004833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endParaRPr lang="ru-RU" sz="1600" kern="0" dirty="0" smtClean="0">
              <a:solidFill>
                <a:srgbClr val="2A398F"/>
              </a:solidFill>
            </a:endParaRPr>
          </a:p>
          <a:p>
            <a:r>
              <a:rPr lang="ru-RU" sz="1600" b="1" kern="0" dirty="0" smtClean="0">
                <a:solidFill>
                  <a:srgbClr val="FF0000"/>
                </a:solidFill>
              </a:rPr>
              <a:t>ЦЕЛЬ ПРЕДОСТАВЛЕНИЯ СУБСИДИЙ: </a:t>
            </a:r>
            <a:br>
              <a:rPr lang="ru-RU" sz="1600" b="1" kern="0" dirty="0" smtClean="0">
                <a:solidFill>
                  <a:srgbClr val="FF0000"/>
                </a:solidFill>
              </a:rPr>
            </a:br>
            <a:r>
              <a:rPr lang="ru-RU" sz="1600" kern="0" dirty="0" smtClean="0">
                <a:solidFill>
                  <a:srgbClr val="2A398F"/>
                </a:solidFill>
              </a:rPr>
              <a:t>Частичная компенсация затрат работодателя на выплату заработной платы работникам из числа трудоустроенных </a:t>
            </a:r>
            <a:r>
              <a:rPr lang="en-US" sz="1600" kern="0" dirty="0" smtClean="0">
                <a:solidFill>
                  <a:srgbClr val="2A398F"/>
                </a:solidFill>
              </a:rPr>
              <a:t> </a:t>
            </a:r>
            <a:r>
              <a:rPr lang="ru-RU" sz="1600" kern="0" dirty="0" smtClean="0">
                <a:solidFill>
                  <a:srgbClr val="2A398F"/>
                </a:solidFill>
              </a:rPr>
              <a:t>граждан </a:t>
            </a:r>
          </a:p>
          <a:p>
            <a:endParaRPr lang="ru-RU" sz="800" kern="0" dirty="0">
              <a:solidFill>
                <a:srgbClr val="2A398F"/>
              </a:solidFill>
            </a:endParaRPr>
          </a:p>
          <a:p>
            <a:r>
              <a:rPr lang="ru-RU" sz="1600" b="1" kern="0" dirty="0" smtClean="0">
                <a:solidFill>
                  <a:srgbClr val="FF0000"/>
                </a:solidFill>
              </a:rPr>
              <a:t>ВИД ХОЗЯЙСТВУЮЩЕГО СУБЪЕКТА</a:t>
            </a:r>
            <a:endParaRPr lang="ru-RU" sz="1600" b="1" kern="0" dirty="0">
              <a:solidFill>
                <a:srgbClr val="FF0000"/>
              </a:solidFill>
            </a:endParaRPr>
          </a:p>
          <a:p>
            <a:pPr marL="285750" lvl="0" indent="-285750" defTabSz="779252">
              <a:buFont typeface="Wingdings" panose="05000000000000000000" pitchFamily="2" charset="2"/>
              <a:buChar char="ü"/>
              <a:defRPr/>
            </a:pPr>
            <a:r>
              <a:rPr lang="ru-RU" sz="1600" kern="0" dirty="0">
                <a:solidFill>
                  <a:schemeClr val="accent5">
                    <a:lumMod val="75000"/>
                  </a:schemeClr>
                </a:solidFill>
              </a:rPr>
              <a:t>юридические </a:t>
            </a:r>
            <a:r>
              <a:rPr lang="ru-RU" sz="1600" kern="0" dirty="0" smtClean="0">
                <a:solidFill>
                  <a:schemeClr val="accent5">
                    <a:lumMod val="75000"/>
                  </a:schemeClr>
                </a:solidFill>
              </a:rPr>
              <a:t>лица (коммерческие и некоммерческие организации)</a:t>
            </a:r>
            <a:endParaRPr lang="ru-RU" sz="1600" kern="0" dirty="0">
              <a:solidFill>
                <a:schemeClr val="accent5">
                  <a:lumMod val="75000"/>
                </a:schemeClr>
              </a:solidFill>
            </a:endParaRPr>
          </a:p>
          <a:p>
            <a:pPr marL="285750" lvl="0" indent="-285750" defTabSz="779252">
              <a:buFont typeface="Wingdings" panose="05000000000000000000" pitchFamily="2" charset="2"/>
              <a:buChar char="ü"/>
              <a:defRPr/>
            </a:pPr>
            <a:r>
              <a:rPr lang="ru-RU" sz="1600" kern="0" dirty="0">
                <a:solidFill>
                  <a:schemeClr val="accent5">
                    <a:lumMod val="75000"/>
                  </a:schemeClr>
                </a:solidFill>
              </a:rPr>
              <a:t>индивидуальные </a:t>
            </a:r>
            <a:r>
              <a:rPr lang="ru-RU" sz="1600" kern="0" dirty="0" smtClean="0">
                <a:solidFill>
                  <a:schemeClr val="accent5">
                    <a:lumMod val="75000"/>
                  </a:schemeClr>
                </a:solidFill>
              </a:rPr>
              <a:t>предприниматели</a:t>
            </a:r>
            <a:endParaRPr lang="ru-RU" sz="1600" kern="0" dirty="0">
              <a:solidFill>
                <a:schemeClr val="accent5">
                  <a:lumMod val="75000"/>
                </a:schemeClr>
              </a:solidFill>
            </a:endParaRPr>
          </a:p>
          <a:p>
            <a:pPr lvl="0" defTabSz="779252">
              <a:spcAft>
                <a:spcPts val="1000"/>
              </a:spcAft>
              <a:defRPr/>
            </a:pPr>
            <a:r>
              <a:rPr lang="ru-RU" sz="1600" kern="0" dirty="0">
                <a:solidFill>
                  <a:srgbClr val="00B050"/>
                </a:solidFill>
              </a:rPr>
              <a:t>! Не </a:t>
            </a:r>
            <a:r>
              <a:rPr lang="ru-RU" sz="1600" kern="0" dirty="0" smtClean="0">
                <a:solidFill>
                  <a:srgbClr val="00B050"/>
                </a:solidFill>
              </a:rPr>
              <a:t>имеют </a:t>
            </a:r>
            <a:r>
              <a:rPr lang="ru-RU" sz="1600" kern="0" dirty="0">
                <a:solidFill>
                  <a:srgbClr val="00B050"/>
                </a:solidFill>
              </a:rPr>
              <a:t>права </a:t>
            </a:r>
            <a:r>
              <a:rPr lang="ru-RU" sz="1600" kern="0" dirty="0" smtClean="0">
                <a:solidFill>
                  <a:srgbClr val="00B050"/>
                </a:solidFill>
              </a:rPr>
              <a:t>на субсидию бюджетные и автономные учреждения</a:t>
            </a:r>
            <a:r>
              <a:rPr lang="ru-RU" sz="1600" kern="0" dirty="0">
                <a:solidFill>
                  <a:srgbClr val="00B050"/>
                </a:solidFill>
              </a:rPr>
              <a:t>!</a:t>
            </a:r>
          </a:p>
          <a:p>
            <a:pPr lvl="0" defTabSz="779252">
              <a:defRPr/>
            </a:pPr>
            <a:r>
              <a:rPr lang="ru-RU" sz="1600" b="1" kern="0" dirty="0" smtClean="0">
                <a:solidFill>
                  <a:srgbClr val="FF0000"/>
                </a:solidFill>
              </a:rPr>
              <a:t>УСЛОВИЯ ВКЛЮЧЕНИЯ В РЕЕСТР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1600" kern="0" dirty="0" smtClean="0">
                <a:solidFill>
                  <a:schemeClr val="accent5">
                    <a:lumMod val="75000"/>
                  </a:schemeClr>
                </a:solidFill>
              </a:rPr>
              <a:t>наличие </a:t>
            </a:r>
            <a:r>
              <a:rPr lang="ru-RU" sz="1600" kern="0" dirty="0">
                <a:solidFill>
                  <a:schemeClr val="accent5">
                    <a:lumMod val="75000"/>
                  </a:schemeClr>
                </a:solidFill>
              </a:rPr>
              <a:t>государственной регистрации, осуществленной</a:t>
            </a:r>
            <a:r>
              <a:rPr lang="ru-RU" sz="1600" kern="0" dirty="0">
                <a:solidFill>
                  <a:srgbClr val="2A398F"/>
                </a:solidFill>
              </a:rPr>
              <a:t> </a:t>
            </a:r>
            <a:r>
              <a:rPr lang="ru-RU" sz="1600" kern="0" dirty="0" smtClean="0">
                <a:solidFill>
                  <a:srgbClr val="2A398F"/>
                </a:solidFill>
              </a:rPr>
              <a:t/>
            </a:r>
            <a:br>
              <a:rPr lang="ru-RU" sz="1600" kern="0" dirty="0" smtClean="0">
                <a:solidFill>
                  <a:srgbClr val="2A398F"/>
                </a:solidFill>
              </a:rPr>
            </a:br>
            <a:r>
              <a:rPr lang="ru-RU" sz="1600" kern="0" dirty="0" smtClean="0">
                <a:solidFill>
                  <a:srgbClr val="00B050"/>
                </a:solidFill>
              </a:rPr>
              <a:t>до </a:t>
            </a:r>
            <a:r>
              <a:rPr lang="ru-RU" sz="1600" kern="0" dirty="0">
                <a:solidFill>
                  <a:srgbClr val="00B050"/>
                </a:solidFill>
              </a:rPr>
              <a:t>1 января </a:t>
            </a:r>
            <a:r>
              <a:rPr lang="ru-RU" sz="1600" kern="0" dirty="0" smtClean="0">
                <a:solidFill>
                  <a:srgbClr val="00B050"/>
                </a:solidFill>
              </a:rPr>
              <a:t>202</a:t>
            </a:r>
            <a:r>
              <a:rPr lang="en-US" sz="1600" kern="0" dirty="0" smtClean="0">
                <a:solidFill>
                  <a:srgbClr val="00B050"/>
                </a:solidFill>
              </a:rPr>
              <a:t>5</a:t>
            </a:r>
            <a:endParaRPr lang="ru-RU" sz="1600" kern="0" dirty="0">
              <a:solidFill>
                <a:srgbClr val="00B050"/>
              </a:solidFill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1600" kern="0" dirty="0" smtClean="0">
                <a:solidFill>
                  <a:schemeClr val="accent5">
                    <a:lumMod val="75000"/>
                  </a:schemeClr>
                </a:solidFill>
              </a:rPr>
              <a:t>отсутствие </a:t>
            </a:r>
            <a:r>
              <a:rPr lang="ru-RU" sz="1600" kern="0" dirty="0">
                <a:solidFill>
                  <a:schemeClr val="accent5">
                    <a:lumMod val="75000"/>
                  </a:schemeClr>
                </a:solidFill>
              </a:rPr>
              <a:t>неисполненной обязанности по уплате налогов, сборов, страховых взносов, пеней, штрафов и процентов, </a:t>
            </a:r>
            <a:r>
              <a:rPr lang="ru-RU" sz="1600" kern="0" dirty="0">
                <a:solidFill>
                  <a:srgbClr val="00B050"/>
                </a:solidFill>
              </a:rPr>
              <a:t>превышающей 10 тыс. рублей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1600" kern="0" dirty="0">
                <a:solidFill>
                  <a:schemeClr val="accent5">
                    <a:lumMod val="75000"/>
                  </a:schemeClr>
                </a:solidFill>
              </a:rPr>
              <a:t>иные условия согласно </a:t>
            </a:r>
            <a:r>
              <a:rPr lang="ru-RU" sz="1600" kern="0" dirty="0" smtClean="0">
                <a:solidFill>
                  <a:schemeClr val="accent5">
                    <a:lumMod val="75000"/>
                  </a:schemeClr>
                </a:solidFill>
              </a:rPr>
              <a:t>Приказа №2714</a:t>
            </a:r>
          </a:p>
          <a:p>
            <a:pPr algn="just"/>
            <a:r>
              <a:rPr lang="ru-RU" sz="1600" b="1" kern="0" dirty="0" smtClean="0">
                <a:solidFill>
                  <a:srgbClr val="00B050"/>
                </a:solidFill>
              </a:rPr>
              <a:t>+ </a:t>
            </a:r>
            <a:r>
              <a:rPr lang="ru-RU" sz="1600" kern="0" dirty="0" smtClean="0">
                <a:solidFill>
                  <a:srgbClr val="00B050"/>
                </a:solidFill>
              </a:rPr>
              <a:t>работодатель </a:t>
            </a:r>
            <a:r>
              <a:rPr lang="ru-RU" sz="1600" kern="0" dirty="0">
                <a:solidFill>
                  <a:srgbClr val="00B050"/>
                </a:solidFill>
              </a:rPr>
              <a:t>не является получателем в 2024 году субсидии в соответствии с </a:t>
            </a:r>
            <a:r>
              <a:rPr lang="ru-RU" sz="1600" kern="0" dirty="0" smtClean="0">
                <a:solidFill>
                  <a:srgbClr val="00B050"/>
                </a:solidFill>
              </a:rPr>
              <a:t>ПП N 1135</a:t>
            </a:r>
          </a:p>
          <a:p>
            <a:pPr algn="just"/>
            <a:endParaRPr lang="ru-RU" sz="800" kern="0" dirty="0" smtClean="0">
              <a:solidFill>
                <a:srgbClr val="00B050"/>
              </a:solidFill>
            </a:endParaRPr>
          </a:p>
          <a:p>
            <a:pPr algn="just"/>
            <a:r>
              <a:rPr lang="ru-RU" sz="1600" kern="0" dirty="0">
                <a:solidFill>
                  <a:srgbClr val="FF0000"/>
                </a:solidFill>
              </a:rPr>
              <a:t>Работодатель не ранее чем через месяц после даты, с которой трудоустроенный гражданин приступил к исполнению трудовых обязанностей в соответствии с трудовым договором, заключенным с работодателем, но не позднее 15 декабря текущего финансового года направляет заявление </a:t>
            </a:r>
            <a:r>
              <a:rPr lang="ru-RU" sz="1600" kern="0" dirty="0" smtClean="0">
                <a:solidFill>
                  <a:srgbClr val="FF0000"/>
                </a:solidFill>
              </a:rPr>
              <a:t>в СФР о </a:t>
            </a:r>
            <a:r>
              <a:rPr lang="ru-RU" sz="1600" kern="0" dirty="0">
                <a:solidFill>
                  <a:srgbClr val="FF0000"/>
                </a:solidFill>
              </a:rPr>
              <a:t>включении его в </a:t>
            </a:r>
            <a:r>
              <a:rPr lang="ru-RU" sz="1600" kern="0" dirty="0" smtClean="0">
                <a:solidFill>
                  <a:srgbClr val="FF0000"/>
                </a:solidFill>
              </a:rPr>
              <a:t>реестр.</a:t>
            </a:r>
            <a:endParaRPr lang="ru-RU" sz="1600" kern="0" dirty="0">
              <a:solidFill>
                <a:srgbClr val="00B050"/>
              </a:solidFill>
            </a:endParaRPr>
          </a:p>
          <a:p>
            <a:pPr marL="285750" indent="-285750">
              <a:spcAft>
                <a:spcPts val="1000"/>
              </a:spcAft>
              <a:buFont typeface="Wingdings" panose="05000000000000000000" pitchFamily="2" charset="2"/>
              <a:buChar char="ü"/>
            </a:pPr>
            <a:endParaRPr lang="ru-RU" sz="1600" b="1" kern="0" dirty="0">
              <a:solidFill>
                <a:srgbClr val="2A398F"/>
              </a:solidFill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1468033" y="78584"/>
            <a:ext cx="456272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Нормативно-правовое регулирование</a:t>
            </a:r>
            <a:endParaRPr lang="ru-RU" sz="20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grpSp>
        <p:nvGrpSpPr>
          <p:cNvPr id="16" name="Group 4"/>
          <p:cNvGrpSpPr>
            <a:grpSpLocks/>
          </p:cNvGrpSpPr>
          <p:nvPr/>
        </p:nvGrpSpPr>
        <p:grpSpPr bwMode="auto">
          <a:xfrm>
            <a:off x="114300" y="444667"/>
            <a:ext cx="12077700" cy="69217"/>
            <a:chOff x="-2" y="284"/>
            <a:chExt cx="5762" cy="33"/>
          </a:xfrm>
        </p:grpSpPr>
        <p:sp>
          <p:nvSpPr>
            <p:cNvPr id="17" name="Line 6"/>
            <p:cNvSpPr>
              <a:spLocks noChangeShapeType="1"/>
            </p:cNvSpPr>
            <p:nvPr/>
          </p:nvSpPr>
          <p:spPr bwMode="auto">
            <a:xfrm>
              <a:off x="650" y="288"/>
              <a:ext cx="5110" cy="0"/>
            </a:xfrm>
            <a:prstGeom prst="line">
              <a:avLst/>
            </a:prstGeom>
            <a:noFill/>
            <a:ln w="19050">
              <a:solidFill>
                <a:srgbClr val="0069B8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 sz="1286" dirty="0"/>
            </a:p>
          </p:txBody>
        </p:sp>
        <p:sp>
          <p:nvSpPr>
            <p:cNvPr id="18" name="Line 7"/>
            <p:cNvSpPr>
              <a:spLocks noChangeShapeType="1"/>
            </p:cNvSpPr>
            <p:nvPr/>
          </p:nvSpPr>
          <p:spPr bwMode="auto">
            <a:xfrm>
              <a:off x="650" y="316"/>
              <a:ext cx="5110" cy="1"/>
            </a:xfrm>
            <a:prstGeom prst="line">
              <a:avLst/>
            </a:prstGeom>
            <a:noFill/>
            <a:ln w="19050">
              <a:solidFill>
                <a:srgbClr val="0069B8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 sz="1286" dirty="0"/>
            </a:p>
          </p:txBody>
        </p:sp>
        <p:sp>
          <p:nvSpPr>
            <p:cNvPr id="19" name="Line 9"/>
            <p:cNvSpPr>
              <a:spLocks noChangeShapeType="1"/>
            </p:cNvSpPr>
            <p:nvPr/>
          </p:nvSpPr>
          <p:spPr bwMode="auto">
            <a:xfrm>
              <a:off x="-2" y="284"/>
              <a:ext cx="182" cy="0"/>
            </a:xfrm>
            <a:prstGeom prst="line">
              <a:avLst/>
            </a:prstGeom>
            <a:noFill/>
            <a:ln w="19050">
              <a:solidFill>
                <a:srgbClr val="0069B8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 sz="1286" dirty="0"/>
            </a:p>
          </p:txBody>
        </p:sp>
        <p:sp>
          <p:nvSpPr>
            <p:cNvPr id="20" name="Line 10"/>
            <p:cNvSpPr>
              <a:spLocks noChangeShapeType="1"/>
            </p:cNvSpPr>
            <p:nvPr/>
          </p:nvSpPr>
          <p:spPr bwMode="auto">
            <a:xfrm>
              <a:off x="-2" y="316"/>
              <a:ext cx="182" cy="0"/>
            </a:xfrm>
            <a:prstGeom prst="line">
              <a:avLst/>
            </a:prstGeom>
            <a:noFill/>
            <a:ln w="19050">
              <a:solidFill>
                <a:srgbClr val="0069B8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 sz="1286" dirty="0"/>
            </a:p>
          </p:txBody>
        </p:sp>
      </p:grp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790" y="151140"/>
            <a:ext cx="969892" cy="9613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12733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5886914" y="744568"/>
            <a:ext cx="1054152" cy="36000"/>
          </a:xfrm>
          <a:prstGeom prst="rect">
            <a:avLst/>
          </a:prstGeom>
          <a:solidFill>
            <a:srgbClr val="FF425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000"/>
          </a:p>
        </p:txBody>
      </p:sp>
      <p:sp>
        <p:nvSpPr>
          <p:cNvPr id="15" name="Прямоугольник 14"/>
          <p:cNvSpPr/>
          <p:nvPr/>
        </p:nvSpPr>
        <p:spPr>
          <a:xfrm>
            <a:off x="305044" y="1070148"/>
            <a:ext cx="11582155" cy="5532414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285750" lvl="0" indent="-285750" algn="just">
              <a:buFontTx/>
              <a:buChar char="-"/>
            </a:pPr>
            <a:r>
              <a:rPr lang="ru-RU" sz="1400" kern="0" dirty="0" smtClean="0">
                <a:solidFill>
                  <a:srgbClr val="2A398F"/>
                </a:solidFill>
              </a:rPr>
              <a:t>Ветераны </a:t>
            </a:r>
            <a:r>
              <a:rPr lang="ru-RU" sz="1400" kern="0" dirty="0">
                <a:solidFill>
                  <a:srgbClr val="2A398F"/>
                </a:solidFill>
              </a:rPr>
              <a:t>боевых действий, принимавшие участие </a:t>
            </a:r>
            <a:r>
              <a:rPr lang="ru-RU" sz="1400" kern="0" dirty="0" smtClean="0">
                <a:solidFill>
                  <a:srgbClr val="2A398F"/>
                </a:solidFill>
              </a:rPr>
              <a:t>в </a:t>
            </a:r>
            <a:r>
              <a:rPr lang="ru-RU" sz="1400" kern="0" dirty="0">
                <a:solidFill>
                  <a:srgbClr val="2A398F"/>
                </a:solidFill>
              </a:rPr>
              <a:t>специальной военной операции </a:t>
            </a:r>
            <a:r>
              <a:rPr lang="ru-RU" sz="1400" kern="0" dirty="0" smtClean="0">
                <a:solidFill>
                  <a:srgbClr val="2A398F"/>
                </a:solidFill>
              </a:rPr>
              <a:t>на территориях Донецкой Народной Республики, Луганской Народной Республики и Украины с </a:t>
            </a:r>
            <a:r>
              <a:rPr lang="ru-RU" sz="1400" kern="0" dirty="0">
                <a:solidFill>
                  <a:srgbClr val="2A398F"/>
                </a:solidFill>
              </a:rPr>
              <a:t>24 февраля 2022 </a:t>
            </a:r>
            <a:r>
              <a:rPr lang="ru-RU" sz="1400" kern="0" dirty="0" smtClean="0">
                <a:solidFill>
                  <a:srgbClr val="2A398F"/>
                </a:solidFill>
              </a:rPr>
              <a:t>г., на территориях Запорожской области и Херсонской области с 30 сентября 2022 г., уволенные с военной службы (службы, работы);</a:t>
            </a:r>
          </a:p>
          <a:p>
            <a:pPr marL="285750" lvl="0" indent="-285750" algn="just">
              <a:buFontTx/>
              <a:buChar char="-"/>
            </a:pPr>
            <a:endParaRPr lang="ru-RU" sz="800" kern="0" dirty="0">
              <a:solidFill>
                <a:srgbClr val="2A398F"/>
              </a:solidFill>
            </a:endParaRPr>
          </a:p>
          <a:p>
            <a:pPr marL="285750" lvl="0" indent="-285750" algn="just">
              <a:buFontTx/>
              <a:buChar char="-"/>
            </a:pPr>
            <a:r>
              <a:rPr lang="ru-RU" sz="1400" kern="0" dirty="0" smtClean="0">
                <a:solidFill>
                  <a:srgbClr val="2A398F"/>
                </a:solidFill>
              </a:rPr>
              <a:t>Лица</a:t>
            </a:r>
            <a:r>
              <a:rPr lang="ru-RU" sz="1400" kern="0" dirty="0">
                <a:solidFill>
                  <a:srgbClr val="2A398F"/>
                </a:solidFill>
              </a:rPr>
              <a:t>, принимавшие </a:t>
            </a:r>
            <a:r>
              <a:rPr lang="ru-RU" sz="1400" kern="0" dirty="0" smtClean="0">
                <a:solidFill>
                  <a:srgbClr val="2A398F"/>
                </a:solidFill>
              </a:rPr>
              <a:t>в соответствии с решениями органов публичной власти Донецкой Народной Республики, Луганской Народной Республики участие </a:t>
            </a:r>
            <a:r>
              <a:rPr lang="ru-RU" sz="1400" kern="0" dirty="0">
                <a:solidFill>
                  <a:srgbClr val="2A398F"/>
                </a:solidFill>
              </a:rPr>
              <a:t>в боевых действиях в составе Вооруженных Сил Донецкой Народной Республики, Народной милиции Луганской Народной Республики, воинских формирований и органов Донецкой Народной Республики и Луганской Народной Республики начиная с 11 мая 2014 г</a:t>
            </a:r>
            <a:r>
              <a:rPr lang="ru-RU" sz="1400" kern="0" dirty="0" smtClean="0">
                <a:solidFill>
                  <a:srgbClr val="2A398F"/>
                </a:solidFill>
              </a:rPr>
              <a:t>.;</a:t>
            </a:r>
          </a:p>
          <a:p>
            <a:pPr marL="285750" lvl="0" indent="-285750" algn="just">
              <a:buFontTx/>
              <a:buChar char="-"/>
            </a:pPr>
            <a:endParaRPr lang="ru-RU" sz="800" kern="0" dirty="0">
              <a:solidFill>
                <a:srgbClr val="2A398F"/>
              </a:solidFill>
            </a:endParaRPr>
          </a:p>
          <a:p>
            <a:pPr marL="285750" lvl="0" indent="-285750" algn="just">
              <a:buFontTx/>
              <a:buChar char="-"/>
            </a:pPr>
            <a:r>
              <a:rPr lang="ru-RU" sz="1400" kern="0" dirty="0" smtClean="0">
                <a:solidFill>
                  <a:srgbClr val="2A398F"/>
                </a:solidFill>
              </a:rPr>
              <a:t>Члены </a:t>
            </a:r>
            <a:r>
              <a:rPr lang="ru-RU" sz="1400" kern="0" dirty="0">
                <a:solidFill>
                  <a:srgbClr val="2A398F"/>
                </a:solidFill>
              </a:rPr>
              <a:t>семей лиц, </a:t>
            </a:r>
            <a:r>
              <a:rPr lang="ru-RU" sz="1400" kern="0" dirty="0" smtClean="0">
                <a:solidFill>
                  <a:srgbClr val="2A398F"/>
                </a:solidFill>
              </a:rPr>
              <a:t> </a:t>
            </a:r>
            <a:r>
              <a:rPr lang="ru-RU" sz="1400" kern="0" dirty="0">
                <a:solidFill>
                  <a:srgbClr val="2A398F"/>
                </a:solidFill>
              </a:rPr>
              <a:t>погибших (умерших) при выполнении задач в ходе специальной военной операции (боевых действий), члены семей лиц</a:t>
            </a:r>
            <a:r>
              <a:rPr lang="ru-RU" sz="1400" kern="0" dirty="0" smtClean="0">
                <a:solidFill>
                  <a:srgbClr val="2A398F"/>
                </a:solidFill>
              </a:rPr>
              <a:t>, </a:t>
            </a:r>
            <a:r>
              <a:rPr lang="ru-RU" sz="1400" kern="0" dirty="0">
                <a:solidFill>
                  <a:srgbClr val="2A398F"/>
                </a:solidFill>
              </a:rPr>
              <a:t>умерших после увольнения </a:t>
            </a:r>
            <a:r>
              <a:rPr lang="ru-RU" sz="1400" kern="0" dirty="0" smtClean="0">
                <a:solidFill>
                  <a:srgbClr val="2A398F"/>
                </a:solidFill>
              </a:rPr>
              <a:t>с </a:t>
            </a:r>
            <a:r>
              <a:rPr lang="ru-RU" sz="1400" kern="0" dirty="0">
                <a:solidFill>
                  <a:srgbClr val="2A398F"/>
                </a:solidFill>
              </a:rPr>
              <a:t>военной службы (службы, работы), если смерть таких лиц наступила вследствие увечья (ранения, травмы, контузии) или заболевания, полученных ими при выполнении задач в ходе специальной военной операции (боевых действий</a:t>
            </a:r>
            <a:r>
              <a:rPr lang="ru-RU" sz="1400" kern="0" dirty="0" smtClean="0">
                <a:solidFill>
                  <a:srgbClr val="2A398F"/>
                </a:solidFill>
              </a:rPr>
              <a:t>);</a:t>
            </a:r>
          </a:p>
          <a:p>
            <a:pPr marL="285750" lvl="0" indent="-285750" algn="just">
              <a:buFontTx/>
              <a:buChar char="-"/>
            </a:pPr>
            <a:endParaRPr lang="ru-RU" sz="800" kern="0" dirty="0">
              <a:solidFill>
                <a:srgbClr val="2A398F"/>
              </a:solidFill>
            </a:endParaRPr>
          </a:p>
          <a:p>
            <a:pPr marL="285750" lvl="0" indent="-285750" algn="just">
              <a:buFontTx/>
              <a:buChar char="-"/>
            </a:pPr>
            <a:r>
              <a:rPr lang="ru-RU" sz="1400" kern="0" dirty="0" smtClean="0">
                <a:solidFill>
                  <a:srgbClr val="2A398F"/>
                </a:solidFill>
              </a:rPr>
              <a:t>Лица</a:t>
            </a:r>
            <a:r>
              <a:rPr lang="ru-RU" sz="1400" kern="0" dirty="0">
                <a:solidFill>
                  <a:srgbClr val="2A398F"/>
                </a:solidFill>
              </a:rPr>
              <a:t>, признанные в установленном порядке инвалидами</a:t>
            </a:r>
            <a:r>
              <a:rPr lang="ru-RU" sz="1400" kern="0" dirty="0" smtClean="0">
                <a:solidFill>
                  <a:srgbClr val="2A398F"/>
                </a:solidFill>
              </a:rPr>
              <a:t>;</a:t>
            </a:r>
          </a:p>
          <a:p>
            <a:pPr marL="285750" lvl="0" indent="-285750" algn="just">
              <a:buFontTx/>
              <a:buChar char="-"/>
            </a:pPr>
            <a:endParaRPr lang="ru-RU" sz="800" kern="0" dirty="0">
              <a:solidFill>
                <a:srgbClr val="2A398F"/>
              </a:solidFill>
            </a:endParaRPr>
          </a:p>
          <a:p>
            <a:pPr marL="285750" lvl="0" indent="-285750" algn="just">
              <a:buFontTx/>
              <a:buChar char="-"/>
            </a:pPr>
            <a:r>
              <a:rPr lang="ru-RU" sz="1400" kern="0" dirty="0" smtClean="0">
                <a:solidFill>
                  <a:srgbClr val="2A398F"/>
                </a:solidFill>
              </a:rPr>
              <a:t>Граждане</a:t>
            </a:r>
            <a:r>
              <a:rPr lang="ru-RU" sz="1400" kern="0" dirty="0">
                <a:solidFill>
                  <a:srgbClr val="2A398F"/>
                </a:solidFill>
              </a:rPr>
              <a:t>, уволенные с военной службы, и члены их семей</a:t>
            </a:r>
            <a:r>
              <a:rPr lang="ru-RU" sz="1400" kern="0" dirty="0" smtClean="0">
                <a:solidFill>
                  <a:srgbClr val="2A398F"/>
                </a:solidFill>
              </a:rPr>
              <a:t>;</a:t>
            </a:r>
          </a:p>
          <a:p>
            <a:pPr marL="285750" lvl="0" indent="-285750" algn="just">
              <a:buFontTx/>
              <a:buChar char="-"/>
            </a:pPr>
            <a:endParaRPr lang="ru-RU" sz="800" kern="0" dirty="0">
              <a:solidFill>
                <a:srgbClr val="2A398F"/>
              </a:solidFill>
            </a:endParaRPr>
          </a:p>
          <a:p>
            <a:pPr marL="285750" lvl="0" indent="-285750" algn="just">
              <a:buFontTx/>
              <a:buChar char="-"/>
            </a:pPr>
            <a:r>
              <a:rPr lang="ru-RU" sz="1400" kern="0" dirty="0" smtClean="0">
                <a:solidFill>
                  <a:srgbClr val="2A398F"/>
                </a:solidFill>
              </a:rPr>
              <a:t>Лица</a:t>
            </a:r>
            <a:r>
              <a:rPr lang="ru-RU" sz="1400" kern="0" dirty="0">
                <a:solidFill>
                  <a:srgbClr val="2A398F"/>
                </a:solidFill>
              </a:rPr>
              <a:t>, освобожденные из учреждений, исполняющих наказание в виде лишения свободы, и ищущие работу в течение одного года с даты освобождения</a:t>
            </a:r>
            <a:r>
              <a:rPr lang="ru-RU" sz="1400" kern="0" dirty="0" smtClean="0">
                <a:solidFill>
                  <a:srgbClr val="2A398F"/>
                </a:solidFill>
              </a:rPr>
              <a:t>;</a:t>
            </a:r>
          </a:p>
          <a:p>
            <a:pPr marL="285750" lvl="0" indent="-285750" algn="just">
              <a:buFontTx/>
              <a:buChar char="-"/>
            </a:pPr>
            <a:endParaRPr lang="ru-RU" sz="800" kern="0" dirty="0">
              <a:solidFill>
                <a:srgbClr val="2A398F"/>
              </a:solidFill>
            </a:endParaRPr>
          </a:p>
          <a:p>
            <a:pPr marL="285750" lvl="0" indent="-285750" algn="just">
              <a:buFontTx/>
              <a:buChar char="-"/>
            </a:pPr>
            <a:r>
              <a:rPr lang="ru-RU" sz="1400" kern="0" dirty="0" smtClean="0">
                <a:solidFill>
                  <a:srgbClr val="2A398F"/>
                </a:solidFill>
              </a:rPr>
              <a:t>Одинокие </a:t>
            </a:r>
            <a:r>
              <a:rPr lang="ru-RU" sz="1400" kern="0" dirty="0">
                <a:solidFill>
                  <a:srgbClr val="2A398F"/>
                </a:solidFill>
              </a:rPr>
              <a:t>родители, многодетные родители, усыновители, опекуны (попечители), воспитывающие несовершеннолетних детей, </a:t>
            </a:r>
            <a:r>
              <a:rPr lang="ru-RU" sz="1400" kern="0" dirty="0" smtClean="0">
                <a:solidFill>
                  <a:srgbClr val="2A398F"/>
                </a:solidFill>
              </a:rPr>
              <a:t>    </a:t>
            </a:r>
          </a:p>
          <a:p>
            <a:pPr lvl="0" algn="just"/>
            <a:r>
              <a:rPr lang="ru-RU" sz="1400" kern="0" dirty="0">
                <a:solidFill>
                  <a:srgbClr val="2A398F"/>
                </a:solidFill>
              </a:rPr>
              <a:t> </a:t>
            </a:r>
            <a:r>
              <a:rPr lang="ru-RU" sz="1400" kern="0" dirty="0" smtClean="0">
                <a:solidFill>
                  <a:srgbClr val="2A398F"/>
                </a:solidFill>
              </a:rPr>
              <a:t>      детей-инвалидов.</a:t>
            </a:r>
          </a:p>
          <a:p>
            <a:pPr lvl="0" algn="just"/>
            <a:endParaRPr lang="ru-RU" sz="1400" kern="0" dirty="0" smtClean="0">
              <a:solidFill>
                <a:srgbClr val="2A398F"/>
              </a:solidFill>
            </a:endParaRPr>
          </a:p>
          <a:p>
            <a:pPr lvl="0" algn="just"/>
            <a:r>
              <a:rPr lang="ru-RU" sz="1400" kern="0" dirty="0" smtClean="0">
                <a:solidFill>
                  <a:srgbClr val="FF0000"/>
                </a:solidFill>
              </a:rPr>
              <a:t>Обязательные условия:</a:t>
            </a:r>
          </a:p>
          <a:p>
            <a:pPr lvl="0" algn="just"/>
            <a:r>
              <a:rPr lang="ru-RU" sz="1400" kern="0" dirty="0">
                <a:solidFill>
                  <a:srgbClr val="FF0000"/>
                </a:solidFill>
              </a:rPr>
              <a:t>-</a:t>
            </a:r>
            <a:r>
              <a:rPr lang="ru-RU" sz="1400" kern="0" dirty="0" smtClean="0">
                <a:solidFill>
                  <a:srgbClr val="FF0000"/>
                </a:solidFill>
              </a:rPr>
              <a:t> трудовой договор, заключен </a:t>
            </a:r>
            <a:r>
              <a:rPr lang="ru-RU" sz="1400" kern="0" dirty="0">
                <a:solidFill>
                  <a:srgbClr val="FF0000"/>
                </a:solidFill>
              </a:rPr>
              <a:t>на неопределенный </a:t>
            </a:r>
            <a:r>
              <a:rPr lang="ru-RU" sz="1400" kern="0" dirty="0" smtClean="0">
                <a:solidFill>
                  <a:srgbClr val="FF0000"/>
                </a:solidFill>
              </a:rPr>
              <a:t>срок,</a:t>
            </a:r>
          </a:p>
          <a:p>
            <a:pPr lvl="0" algn="just"/>
            <a:r>
              <a:rPr lang="ru-RU" sz="1400" kern="0" dirty="0" smtClean="0">
                <a:solidFill>
                  <a:srgbClr val="FF0000"/>
                </a:solidFill>
              </a:rPr>
              <a:t>- на </a:t>
            </a:r>
            <a:r>
              <a:rPr lang="ru-RU" sz="1400" kern="0" dirty="0">
                <a:solidFill>
                  <a:srgbClr val="FF0000"/>
                </a:solidFill>
              </a:rPr>
              <a:t>условиях полного рабочего </a:t>
            </a:r>
            <a:r>
              <a:rPr lang="ru-RU" sz="1400" kern="0" dirty="0" smtClean="0">
                <a:solidFill>
                  <a:srgbClr val="FF0000"/>
                </a:solidFill>
              </a:rPr>
              <a:t>дня,</a:t>
            </a:r>
          </a:p>
          <a:p>
            <a:pPr lvl="0" algn="just"/>
            <a:r>
              <a:rPr lang="ru-RU" sz="1400" kern="0" dirty="0" smtClean="0">
                <a:solidFill>
                  <a:srgbClr val="FF0000"/>
                </a:solidFill>
              </a:rPr>
              <a:t>- выплата заработной </a:t>
            </a:r>
            <a:r>
              <a:rPr lang="ru-RU" sz="1400" kern="0" dirty="0">
                <a:solidFill>
                  <a:srgbClr val="FF0000"/>
                </a:solidFill>
              </a:rPr>
              <a:t>платы </a:t>
            </a:r>
            <a:r>
              <a:rPr lang="ru-RU" sz="1400" kern="0" dirty="0" smtClean="0">
                <a:solidFill>
                  <a:srgbClr val="FF0000"/>
                </a:solidFill>
              </a:rPr>
              <a:t>в </a:t>
            </a:r>
            <a:r>
              <a:rPr lang="ru-RU" sz="1400" kern="0" dirty="0">
                <a:solidFill>
                  <a:srgbClr val="FF0000"/>
                </a:solidFill>
              </a:rPr>
              <a:t>размере не ниже </a:t>
            </a:r>
            <a:r>
              <a:rPr lang="ru-RU" sz="1400" kern="0" dirty="0" smtClean="0">
                <a:solidFill>
                  <a:srgbClr val="FF0000"/>
                </a:solidFill>
              </a:rPr>
              <a:t>двух </a:t>
            </a:r>
            <a:r>
              <a:rPr lang="ru-RU" sz="1400" kern="0" dirty="0">
                <a:solidFill>
                  <a:srgbClr val="FF0000"/>
                </a:solidFill>
              </a:rPr>
              <a:t>МРОТ</a:t>
            </a:r>
            <a:r>
              <a:rPr lang="ru-RU" sz="1400" kern="0" dirty="0" smtClean="0">
                <a:solidFill>
                  <a:srgbClr val="FF0000"/>
                </a:solidFill>
              </a:rPr>
              <a:t>.</a:t>
            </a:r>
            <a:endParaRPr lang="ru-RU" sz="16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endParaRPr lang="ru-RU" sz="1600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1468033" y="78584"/>
            <a:ext cx="936674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Критерии </a:t>
            </a: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трудоустроенных </a:t>
            </a: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граждан в соответствии с Приказом </a:t>
            </a: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№2714</a:t>
            </a:r>
            <a:endParaRPr lang="ru-RU" sz="20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grpSp>
        <p:nvGrpSpPr>
          <p:cNvPr id="21" name="Group 4"/>
          <p:cNvGrpSpPr>
            <a:grpSpLocks/>
          </p:cNvGrpSpPr>
          <p:nvPr/>
        </p:nvGrpSpPr>
        <p:grpSpPr bwMode="auto">
          <a:xfrm>
            <a:off x="114300" y="444667"/>
            <a:ext cx="12077700" cy="69217"/>
            <a:chOff x="-2" y="284"/>
            <a:chExt cx="5762" cy="33"/>
          </a:xfrm>
        </p:grpSpPr>
        <p:sp>
          <p:nvSpPr>
            <p:cNvPr id="22" name="Line 6"/>
            <p:cNvSpPr>
              <a:spLocks noChangeShapeType="1"/>
            </p:cNvSpPr>
            <p:nvPr/>
          </p:nvSpPr>
          <p:spPr bwMode="auto">
            <a:xfrm>
              <a:off x="650" y="288"/>
              <a:ext cx="5110" cy="0"/>
            </a:xfrm>
            <a:prstGeom prst="line">
              <a:avLst/>
            </a:prstGeom>
            <a:noFill/>
            <a:ln w="19050">
              <a:solidFill>
                <a:srgbClr val="0069B8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 sz="1286" dirty="0"/>
            </a:p>
          </p:txBody>
        </p:sp>
        <p:sp>
          <p:nvSpPr>
            <p:cNvPr id="23" name="Line 7"/>
            <p:cNvSpPr>
              <a:spLocks noChangeShapeType="1"/>
            </p:cNvSpPr>
            <p:nvPr/>
          </p:nvSpPr>
          <p:spPr bwMode="auto">
            <a:xfrm>
              <a:off x="650" y="316"/>
              <a:ext cx="5110" cy="1"/>
            </a:xfrm>
            <a:prstGeom prst="line">
              <a:avLst/>
            </a:prstGeom>
            <a:noFill/>
            <a:ln w="19050">
              <a:solidFill>
                <a:srgbClr val="0069B8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 sz="1286" dirty="0"/>
            </a:p>
          </p:txBody>
        </p:sp>
        <p:sp>
          <p:nvSpPr>
            <p:cNvPr id="24" name="Line 9"/>
            <p:cNvSpPr>
              <a:spLocks noChangeShapeType="1"/>
            </p:cNvSpPr>
            <p:nvPr/>
          </p:nvSpPr>
          <p:spPr bwMode="auto">
            <a:xfrm>
              <a:off x="-2" y="284"/>
              <a:ext cx="182" cy="0"/>
            </a:xfrm>
            <a:prstGeom prst="line">
              <a:avLst/>
            </a:prstGeom>
            <a:noFill/>
            <a:ln w="19050">
              <a:solidFill>
                <a:srgbClr val="0069B8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 sz="1286" dirty="0"/>
            </a:p>
          </p:txBody>
        </p:sp>
        <p:sp>
          <p:nvSpPr>
            <p:cNvPr id="25" name="Line 10"/>
            <p:cNvSpPr>
              <a:spLocks noChangeShapeType="1"/>
            </p:cNvSpPr>
            <p:nvPr/>
          </p:nvSpPr>
          <p:spPr bwMode="auto">
            <a:xfrm>
              <a:off x="-2" y="316"/>
              <a:ext cx="182" cy="0"/>
            </a:xfrm>
            <a:prstGeom prst="line">
              <a:avLst/>
            </a:prstGeom>
            <a:noFill/>
            <a:ln w="19050">
              <a:solidFill>
                <a:srgbClr val="0069B8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 sz="1286" dirty="0"/>
            </a:p>
          </p:txBody>
        </p:sp>
      </p:grp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756" y="29980"/>
            <a:ext cx="969962" cy="963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90676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Прямая соединительная линия 6"/>
          <p:cNvCxnSpPr/>
          <p:nvPr/>
        </p:nvCxnSpPr>
        <p:spPr>
          <a:xfrm>
            <a:off x="583434" y="1115797"/>
            <a:ext cx="10872445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7889454" y="1115797"/>
            <a:ext cx="0" cy="5054493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Прямоугольник 8"/>
          <p:cNvSpPr/>
          <p:nvPr/>
        </p:nvSpPr>
        <p:spPr>
          <a:xfrm>
            <a:off x="1609856" y="1463175"/>
            <a:ext cx="2451143" cy="579452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lvl="0" defTabSz="779252">
              <a:defRPr/>
            </a:pPr>
            <a:r>
              <a:rPr lang="ru-RU" b="1" kern="0" dirty="0" smtClean="0">
                <a:solidFill>
                  <a:srgbClr val="FF4252"/>
                </a:solidFill>
              </a:rPr>
              <a:t>СРОКИ ВЫПЛАТЫ</a:t>
            </a:r>
            <a:endParaRPr lang="ru-RU" kern="0" dirty="0">
              <a:solidFill>
                <a:srgbClr val="2A398F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827863" y="2471409"/>
            <a:ext cx="3226551" cy="2663838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285750" lvl="0" indent="-285750" defTabSz="779252">
              <a:spcAft>
                <a:spcPts val="1000"/>
              </a:spcAft>
              <a:buFont typeface="Wingdings" panose="05000000000000000000" pitchFamily="2" charset="2"/>
              <a:buChar char="ü"/>
              <a:defRPr/>
            </a:pPr>
            <a:r>
              <a:rPr lang="ru-RU" sz="1600" b="1" kern="0" dirty="0" smtClean="0">
                <a:solidFill>
                  <a:srgbClr val="2A398F"/>
                </a:solidFill>
              </a:rPr>
              <a:t>по </a:t>
            </a:r>
            <a:r>
              <a:rPr lang="ru-RU" sz="1600" b="1" kern="0" dirty="0">
                <a:solidFill>
                  <a:srgbClr val="2A398F"/>
                </a:solidFill>
              </a:rPr>
              <a:t>истечении 1-го месяца </a:t>
            </a:r>
            <a:r>
              <a:rPr lang="ru-RU" sz="1600" kern="0" dirty="0">
                <a:solidFill>
                  <a:srgbClr val="2A398F"/>
                </a:solidFill>
              </a:rPr>
              <a:t>работы трудоустроенного </a:t>
            </a:r>
            <a:r>
              <a:rPr lang="ru-RU" sz="1600" kern="0" dirty="0" smtClean="0">
                <a:solidFill>
                  <a:srgbClr val="2A398F"/>
                </a:solidFill>
              </a:rPr>
              <a:t>гражданина</a:t>
            </a:r>
          </a:p>
          <a:p>
            <a:pPr marL="285750" lvl="0" indent="-285750" defTabSz="779252">
              <a:spcAft>
                <a:spcPts val="1000"/>
              </a:spcAft>
              <a:buFont typeface="Wingdings" panose="05000000000000000000" pitchFamily="2" charset="2"/>
              <a:buChar char="ü"/>
              <a:defRPr/>
            </a:pPr>
            <a:r>
              <a:rPr lang="ru-RU" sz="1600" b="1" kern="0" dirty="0" smtClean="0">
                <a:solidFill>
                  <a:srgbClr val="2A398F"/>
                </a:solidFill>
              </a:rPr>
              <a:t>по </a:t>
            </a:r>
            <a:r>
              <a:rPr lang="ru-RU" sz="1600" b="1" kern="0" dirty="0">
                <a:solidFill>
                  <a:srgbClr val="2A398F"/>
                </a:solidFill>
              </a:rPr>
              <a:t>истечении 3-го месяца </a:t>
            </a:r>
            <a:r>
              <a:rPr lang="ru-RU" sz="1600" kern="0" dirty="0">
                <a:solidFill>
                  <a:srgbClr val="2A398F"/>
                </a:solidFill>
              </a:rPr>
              <a:t>работы трудоустроенного </a:t>
            </a:r>
            <a:r>
              <a:rPr lang="ru-RU" sz="1600" kern="0" dirty="0" smtClean="0">
                <a:solidFill>
                  <a:srgbClr val="2A398F"/>
                </a:solidFill>
              </a:rPr>
              <a:t>гражданина</a:t>
            </a:r>
          </a:p>
          <a:p>
            <a:pPr marL="285750" lvl="0" indent="-285750" defTabSz="779252">
              <a:spcAft>
                <a:spcPts val="1000"/>
              </a:spcAft>
              <a:buFont typeface="Wingdings" panose="05000000000000000000" pitchFamily="2" charset="2"/>
              <a:buChar char="ü"/>
              <a:defRPr/>
            </a:pPr>
            <a:r>
              <a:rPr lang="ru-RU" sz="1600" b="1" kern="0" dirty="0" smtClean="0">
                <a:solidFill>
                  <a:srgbClr val="2A398F"/>
                </a:solidFill>
              </a:rPr>
              <a:t>по </a:t>
            </a:r>
            <a:r>
              <a:rPr lang="ru-RU" sz="1600" b="1" kern="0" dirty="0">
                <a:solidFill>
                  <a:srgbClr val="2A398F"/>
                </a:solidFill>
              </a:rPr>
              <a:t>истечении 6-го месяца </a:t>
            </a:r>
            <a:r>
              <a:rPr lang="ru-RU" sz="1600" kern="0" dirty="0">
                <a:solidFill>
                  <a:srgbClr val="2A398F"/>
                </a:solidFill>
              </a:rPr>
              <a:t>работы трудоустроенного </a:t>
            </a:r>
            <a:r>
              <a:rPr lang="ru-RU" sz="1600" kern="0" dirty="0" smtClean="0">
                <a:solidFill>
                  <a:srgbClr val="2A398F"/>
                </a:solidFill>
              </a:rPr>
              <a:t>гражданина</a:t>
            </a:r>
            <a:endParaRPr lang="ru-RU" sz="1600" kern="0" dirty="0">
              <a:solidFill>
                <a:srgbClr val="2A398F"/>
              </a:solidFill>
            </a:endParaRPr>
          </a:p>
          <a:p>
            <a:pPr marL="285750" lvl="0" indent="-285750" defTabSz="779252">
              <a:spcAft>
                <a:spcPts val="1000"/>
              </a:spcAft>
              <a:buFont typeface="Arial" panose="020B0604020202020204" pitchFamily="34" charset="0"/>
              <a:buChar char="•"/>
              <a:defRPr/>
            </a:pPr>
            <a:endParaRPr lang="ru-RU" sz="1600" kern="0" dirty="0" smtClean="0">
              <a:solidFill>
                <a:srgbClr val="2A398F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5300590" y="1379796"/>
            <a:ext cx="2452763" cy="679951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defTabSz="779252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b="1" i="0" u="none" strike="noStrike" kern="0" cap="none" spc="0" normalizeH="0" baseline="0" noProof="0" dirty="0" smtClean="0">
                <a:ln>
                  <a:noFill/>
                </a:ln>
                <a:solidFill>
                  <a:srgbClr val="FF4252"/>
                </a:solidFill>
                <a:effectLst/>
                <a:uLnTx/>
                <a:uFillTx/>
                <a:ea typeface="+mn-ea"/>
                <a:cs typeface="+mn-cs"/>
              </a:rPr>
              <a:t>РАЗМЕР СУБСИДИИ</a:t>
            </a:r>
            <a:endParaRPr kumimoji="0" lang="ru-RU" b="1" i="0" u="none" strike="noStrike" kern="0" cap="none" spc="0" normalizeH="0" baseline="0" noProof="0" dirty="0">
              <a:ln>
                <a:noFill/>
              </a:ln>
              <a:solidFill>
                <a:srgbClr val="FF4252"/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4406825" y="2303709"/>
            <a:ext cx="3482629" cy="2999237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lvl="0" defTabSz="779252">
              <a:spcAft>
                <a:spcPts val="1000"/>
              </a:spcAft>
              <a:defRPr/>
            </a:pPr>
            <a:r>
              <a:rPr lang="ru-RU" sz="1600" kern="0" dirty="0" smtClean="0">
                <a:solidFill>
                  <a:srgbClr val="2A398F"/>
                </a:solidFill>
              </a:rPr>
              <a:t>В расчете на </a:t>
            </a:r>
            <a:r>
              <a:rPr lang="ru-RU" sz="1600" kern="0" dirty="0">
                <a:solidFill>
                  <a:srgbClr val="2A398F"/>
                </a:solidFill>
              </a:rPr>
              <a:t>одного трудоустроенного гражданина из </a:t>
            </a:r>
            <a:r>
              <a:rPr lang="ru-RU" sz="1600" kern="0" dirty="0" smtClean="0">
                <a:solidFill>
                  <a:srgbClr val="2A398F"/>
                </a:solidFill>
              </a:rPr>
              <a:t>расчета 1 МРОТ</a:t>
            </a:r>
            <a:r>
              <a:rPr lang="ru-RU" sz="1600" kern="0" dirty="0">
                <a:solidFill>
                  <a:srgbClr val="2A398F"/>
                </a:solidFill>
              </a:rPr>
              <a:t>, </a:t>
            </a:r>
            <a:r>
              <a:rPr lang="ru-RU" sz="1600" kern="0" dirty="0" smtClean="0">
                <a:solidFill>
                  <a:srgbClr val="2A398F"/>
                </a:solidFill>
              </a:rPr>
              <a:t>увеличенный </a:t>
            </a:r>
            <a:r>
              <a:rPr lang="ru-RU" sz="1600" kern="0" dirty="0">
                <a:solidFill>
                  <a:srgbClr val="2A398F"/>
                </a:solidFill>
              </a:rPr>
              <a:t>на сумму страховых взносов в государственные внебюджетные фонды и районный </a:t>
            </a:r>
            <a:r>
              <a:rPr lang="ru-RU" sz="1600" kern="0" dirty="0" smtClean="0">
                <a:solidFill>
                  <a:srgbClr val="2A398F"/>
                </a:solidFill>
              </a:rPr>
              <a:t>коэффициент</a:t>
            </a:r>
          </a:p>
          <a:p>
            <a:pPr lvl="0" defTabSz="779252">
              <a:spcAft>
                <a:spcPts val="1000"/>
              </a:spcAft>
              <a:defRPr/>
            </a:pPr>
            <a:endParaRPr lang="ru-RU" sz="1600" kern="0" dirty="0">
              <a:solidFill>
                <a:srgbClr val="2A398F"/>
              </a:solidFill>
            </a:endParaRPr>
          </a:p>
          <a:p>
            <a:pPr lvl="0" defTabSz="779252">
              <a:spcAft>
                <a:spcPts val="1000"/>
              </a:spcAft>
              <a:defRPr/>
            </a:pPr>
            <a:endParaRPr lang="ru-RU" b="1" kern="0" dirty="0">
              <a:solidFill>
                <a:srgbClr val="00B050"/>
              </a:solidFill>
            </a:endParaRPr>
          </a:p>
          <a:p>
            <a:pPr lvl="0" defTabSz="779252">
              <a:spcAft>
                <a:spcPts val="1000"/>
              </a:spcAft>
              <a:defRPr/>
            </a:pPr>
            <a:endParaRPr lang="ru-RU" sz="1600" b="1" kern="0" dirty="0" smtClean="0">
              <a:solidFill>
                <a:srgbClr val="00B050"/>
              </a:solidFill>
            </a:endParaRPr>
          </a:p>
          <a:p>
            <a:pPr lvl="0" defTabSz="779252">
              <a:spcAft>
                <a:spcPts val="1000"/>
              </a:spcAft>
              <a:defRPr/>
            </a:pPr>
            <a:endParaRPr lang="ru-RU" sz="1600" kern="0" dirty="0" smtClean="0">
              <a:solidFill>
                <a:srgbClr val="00B050"/>
              </a:solidFill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8883507" y="1594578"/>
            <a:ext cx="2132425" cy="391951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defTabSz="779252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b="1" i="0" u="none" strike="noStrike" kern="0" cap="none" spc="0" normalizeH="0" baseline="0" noProof="0" dirty="0" smtClean="0">
                <a:ln>
                  <a:noFill/>
                </a:ln>
                <a:solidFill>
                  <a:srgbClr val="FF4252"/>
                </a:solidFill>
                <a:effectLst/>
                <a:uLnTx/>
                <a:uFillTx/>
                <a:ea typeface="+mn-ea"/>
                <a:cs typeface="+mn-cs"/>
              </a:rPr>
              <a:t>РЕЗУЛЬТАТ ПРЕДОСТАВЛЕНИЯ</a:t>
            </a:r>
            <a:endParaRPr kumimoji="0" lang="ru-RU" b="1" i="0" u="none" strike="noStrike" kern="0" cap="none" spc="0" normalizeH="0" baseline="0" noProof="0" dirty="0">
              <a:ln>
                <a:noFill/>
              </a:ln>
              <a:solidFill>
                <a:srgbClr val="FF4252"/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8027044" y="2075442"/>
            <a:ext cx="3555355" cy="3786766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defTabSz="685715">
              <a:spcAft>
                <a:spcPts val="1000"/>
              </a:spcAft>
              <a:buClr>
                <a:srgbClr val="002060"/>
              </a:buClr>
            </a:pPr>
            <a:r>
              <a:rPr lang="ru-RU" sz="1600" kern="0" dirty="0" smtClean="0">
                <a:solidFill>
                  <a:srgbClr val="2A398F"/>
                </a:solidFill>
              </a:rPr>
              <a:t>Обеспечение привлечения квалифицированных </a:t>
            </a:r>
            <a:r>
              <a:rPr lang="ru-RU" sz="1600" kern="0" dirty="0">
                <a:solidFill>
                  <a:srgbClr val="2A398F"/>
                </a:solidFill>
              </a:rPr>
              <a:t>кадров за счет стимулирования граждан отдельных категорий к </a:t>
            </a:r>
            <a:r>
              <a:rPr lang="ru-RU" sz="1600" kern="0" dirty="0" smtClean="0">
                <a:solidFill>
                  <a:srgbClr val="2A398F"/>
                </a:solidFill>
              </a:rPr>
              <a:t>трудоустройству</a:t>
            </a:r>
          </a:p>
          <a:p>
            <a:pPr defTabSz="685715">
              <a:spcAft>
                <a:spcPts val="1000"/>
              </a:spcAft>
              <a:buClr>
                <a:srgbClr val="002060"/>
              </a:buClr>
            </a:pPr>
            <a:r>
              <a:rPr lang="ru-RU" sz="1600" b="1" kern="0" dirty="0" smtClean="0">
                <a:solidFill>
                  <a:srgbClr val="00B050"/>
                </a:solidFill>
              </a:rPr>
              <a:t>-   </a:t>
            </a:r>
            <a:r>
              <a:rPr lang="ru-RU" sz="1600" kern="0" dirty="0" smtClean="0">
                <a:solidFill>
                  <a:srgbClr val="00B050"/>
                </a:solidFill>
              </a:rPr>
              <a:t>обеспечение </a:t>
            </a:r>
            <a:r>
              <a:rPr lang="ru-RU" sz="1600" kern="0" dirty="0">
                <a:solidFill>
                  <a:srgbClr val="00B050"/>
                </a:solidFill>
              </a:rPr>
              <a:t>занятости 100% </a:t>
            </a:r>
            <a:br>
              <a:rPr lang="ru-RU" sz="1600" kern="0" dirty="0">
                <a:solidFill>
                  <a:srgbClr val="00B050"/>
                </a:solidFill>
              </a:rPr>
            </a:br>
            <a:r>
              <a:rPr lang="ru-RU" sz="1600" kern="0" dirty="0">
                <a:solidFill>
                  <a:srgbClr val="00B050"/>
                </a:solidFill>
              </a:rPr>
              <a:t>    </a:t>
            </a:r>
            <a:r>
              <a:rPr lang="ru-RU" sz="1600" kern="0" dirty="0" smtClean="0">
                <a:solidFill>
                  <a:srgbClr val="00B050"/>
                </a:solidFill>
              </a:rPr>
              <a:t>трудоустроенных </a:t>
            </a:r>
            <a:r>
              <a:rPr lang="ru-RU" sz="1600" kern="0" dirty="0">
                <a:solidFill>
                  <a:srgbClr val="00B050"/>
                </a:solidFill>
              </a:rPr>
              <a:t>по истечении </a:t>
            </a:r>
            <a:br>
              <a:rPr lang="ru-RU" sz="1600" kern="0" dirty="0">
                <a:solidFill>
                  <a:srgbClr val="00B050"/>
                </a:solidFill>
              </a:rPr>
            </a:br>
            <a:r>
              <a:rPr lang="ru-RU" sz="1600" kern="0" dirty="0">
                <a:solidFill>
                  <a:srgbClr val="00B050"/>
                </a:solidFill>
              </a:rPr>
              <a:t>    </a:t>
            </a:r>
            <a:r>
              <a:rPr lang="ru-RU" sz="1600" kern="0" dirty="0" smtClean="0">
                <a:solidFill>
                  <a:srgbClr val="00B050"/>
                </a:solidFill>
              </a:rPr>
              <a:t>1-го</a:t>
            </a:r>
            <a:r>
              <a:rPr lang="ru-RU" sz="1600" kern="0" dirty="0">
                <a:solidFill>
                  <a:srgbClr val="00B050"/>
                </a:solidFill>
              </a:rPr>
              <a:t>, и/или 3-го, и/или 6-го месяца </a:t>
            </a:r>
            <a:endParaRPr lang="ru-RU" sz="1600" kern="0" dirty="0" smtClean="0">
              <a:solidFill>
                <a:srgbClr val="00B050"/>
              </a:solidFill>
            </a:endParaRPr>
          </a:p>
          <a:p>
            <a:pPr defTabSz="685715">
              <a:spcAft>
                <a:spcPts val="1000"/>
              </a:spcAft>
              <a:buClr>
                <a:srgbClr val="002060"/>
              </a:buClr>
            </a:pPr>
            <a:r>
              <a:rPr lang="ru-RU" sz="1600" b="1" kern="0" dirty="0" smtClean="0">
                <a:solidFill>
                  <a:srgbClr val="00B050"/>
                </a:solidFill>
              </a:rPr>
              <a:t>-   </a:t>
            </a:r>
            <a:r>
              <a:rPr lang="ru-RU" sz="1600" kern="0" dirty="0" smtClean="0">
                <a:solidFill>
                  <a:srgbClr val="00B050"/>
                </a:solidFill>
              </a:rPr>
              <a:t>работодатель </a:t>
            </a:r>
            <a:r>
              <a:rPr lang="ru-RU" sz="1600" kern="0" dirty="0">
                <a:solidFill>
                  <a:srgbClr val="00B050"/>
                </a:solidFill>
              </a:rPr>
              <a:t>может </a:t>
            </a:r>
            <a:br>
              <a:rPr lang="ru-RU" sz="1600" kern="0" dirty="0">
                <a:solidFill>
                  <a:srgbClr val="00B050"/>
                </a:solidFill>
              </a:rPr>
            </a:br>
            <a:r>
              <a:rPr lang="ru-RU" sz="1600" kern="0" dirty="0">
                <a:solidFill>
                  <a:srgbClr val="00B050"/>
                </a:solidFill>
              </a:rPr>
              <a:t>    </a:t>
            </a:r>
            <a:r>
              <a:rPr lang="ru-RU" sz="1600" kern="0" dirty="0" smtClean="0">
                <a:solidFill>
                  <a:srgbClr val="00B050"/>
                </a:solidFill>
              </a:rPr>
              <a:t>воспользоваться </a:t>
            </a:r>
            <a:r>
              <a:rPr lang="ru-RU" sz="1600" kern="0" dirty="0">
                <a:solidFill>
                  <a:srgbClr val="00B050"/>
                </a:solidFill>
              </a:rPr>
              <a:t>правом на </a:t>
            </a:r>
            <a:br>
              <a:rPr lang="ru-RU" sz="1600" kern="0" dirty="0">
                <a:solidFill>
                  <a:srgbClr val="00B050"/>
                </a:solidFill>
              </a:rPr>
            </a:br>
            <a:r>
              <a:rPr lang="ru-RU" sz="1600" kern="0" dirty="0">
                <a:solidFill>
                  <a:srgbClr val="00B050"/>
                </a:solidFill>
              </a:rPr>
              <a:t>    </a:t>
            </a:r>
            <a:r>
              <a:rPr lang="ru-RU" sz="1600" kern="0" dirty="0" smtClean="0">
                <a:solidFill>
                  <a:srgbClr val="00B050"/>
                </a:solidFill>
              </a:rPr>
              <a:t>получение </a:t>
            </a:r>
            <a:r>
              <a:rPr lang="ru-RU" sz="1600" kern="0" dirty="0">
                <a:solidFill>
                  <a:srgbClr val="00B050"/>
                </a:solidFill>
              </a:rPr>
              <a:t>субсидии за одного и </a:t>
            </a:r>
            <a:br>
              <a:rPr lang="ru-RU" sz="1600" kern="0" dirty="0">
                <a:solidFill>
                  <a:srgbClr val="00B050"/>
                </a:solidFill>
              </a:rPr>
            </a:br>
            <a:r>
              <a:rPr lang="ru-RU" sz="1600" kern="0" dirty="0">
                <a:solidFill>
                  <a:srgbClr val="00B050"/>
                </a:solidFill>
              </a:rPr>
              <a:t>    </a:t>
            </a:r>
            <a:r>
              <a:rPr lang="ru-RU" sz="1600" kern="0" dirty="0" smtClean="0">
                <a:solidFill>
                  <a:srgbClr val="00B050"/>
                </a:solidFill>
              </a:rPr>
              <a:t>того </a:t>
            </a:r>
            <a:r>
              <a:rPr lang="ru-RU" sz="1600" kern="0" dirty="0">
                <a:solidFill>
                  <a:srgbClr val="00B050"/>
                </a:solidFill>
              </a:rPr>
              <a:t>же трудоустроенного </a:t>
            </a:r>
            <a:br>
              <a:rPr lang="ru-RU" sz="1600" kern="0" dirty="0">
                <a:solidFill>
                  <a:srgbClr val="00B050"/>
                </a:solidFill>
              </a:rPr>
            </a:br>
            <a:r>
              <a:rPr lang="ru-RU" sz="1600" kern="0" dirty="0">
                <a:solidFill>
                  <a:srgbClr val="00B050"/>
                </a:solidFill>
              </a:rPr>
              <a:t>    </a:t>
            </a:r>
            <a:r>
              <a:rPr lang="ru-RU" sz="1600" kern="0" dirty="0" smtClean="0">
                <a:solidFill>
                  <a:srgbClr val="00B050"/>
                </a:solidFill>
              </a:rPr>
              <a:t>гражданина однократно</a:t>
            </a:r>
            <a:endParaRPr lang="ru-RU" sz="1600" kern="0" dirty="0">
              <a:solidFill>
                <a:srgbClr val="00B050"/>
              </a:solidFill>
            </a:endParaRPr>
          </a:p>
        </p:txBody>
      </p:sp>
      <p:sp>
        <p:nvSpPr>
          <p:cNvPr id="23" name="Прямоугольник 22">
            <a:extLst>
              <a:ext uri="{FF2B5EF4-FFF2-40B4-BE49-F238E27FC236}">
                <a16:creationId xmlns:a16="http://schemas.microsoft.com/office/drawing/2014/main" xmlns="" id="{DB15D7AE-53F2-F340-8CF3-1D8704BACECC}"/>
              </a:ext>
            </a:extLst>
          </p:cNvPr>
          <p:cNvSpPr/>
          <p:nvPr/>
        </p:nvSpPr>
        <p:spPr>
          <a:xfrm>
            <a:off x="5573028" y="682031"/>
            <a:ext cx="1054152" cy="36000"/>
          </a:xfrm>
          <a:prstGeom prst="rect">
            <a:avLst/>
          </a:prstGeom>
          <a:solidFill>
            <a:srgbClr val="FF425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000"/>
          </a:p>
        </p:txBody>
      </p:sp>
      <p:cxnSp>
        <p:nvCxnSpPr>
          <p:cNvPr id="24" name="Прямая соединительная линия 23"/>
          <p:cNvCxnSpPr/>
          <p:nvPr/>
        </p:nvCxnSpPr>
        <p:spPr>
          <a:xfrm>
            <a:off x="4280737" y="1115797"/>
            <a:ext cx="0" cy="5054493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3833" y="1392021"/>
            <a:ext cx="879428" cy="75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0925" y="1430554"/>
            <a:ext cx="729665" cy="72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" name="Picture 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65662" y="1395266"/>
            <a:ext cx="628650" cy="79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Прямоугольник 16"/>
          <p:cNvSpPr/>
          <p:nvPr/>
        </p:nvSpPr>
        <p:spPr>
          <a:xfrm>
            <a:off x="1468033" y="78584"/>
            <a:ext cx="934949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Параметры предоставления </a:t>
            </a: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субсидии в соответствии с Приказом №2714</a:t>
            </a:r>
            <a:endParaRPr lang="ru-RU" sz="20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grpSp>
        <p:nvGrpSpPr>
          <p:cNvPr id="26" name="Group 4"/>
          <p:cNvGrpSpPr>
            <a:grpSpLocks/>
          </p:cNvGrpSpPr>
          <p:nvPr/>
        </p:nvGrpSpPr>
        <p:grpSpPr bwMode="auto">
          <a:xfrm>
            <a:off x="114300" y="444667"/>
            <a:ext cx="12077700" cy="69217"/>
            <a:chOff x="-2" y="284"/>
            <a:chExt cx="5762" cy="33"/>
          </a:xfrm>
        </p:grpSpPr>
        <p:sp>
          <p:nvSpPr>
            <p:cNvPr id="27" name="Line 6"/>
            <p:cNvSpPr>
              <a:spLocks noChangeShapeType="1"/>
            </p:cNvSpPr>
            <p:nvPr/>
          </p:nvSpPr>
          <p:spPr bwMode="auto">
            <a:xfrm>
              <a:off x="650" y="288"/>
              <a:ext cx="5110" cy="0"/>
            </a:xfrm>
            <a:prstGeom prst="line">
              <a:avLst/>
            </a:prstGeom>
            <a:noFill/>
            <a:ln w="19050">
              <a:solidFill>
                <a:srgbClr val="0069B8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 sz="1286" dirty="0"/>
            </a:p>
          </p:txBody>
        </p:sp>
        <p:sp>
          <p:nvSpPr>
            <p:cNvPr id="28" name="Line 7"/>
            <p:cNvSpPr>
              <a:spLocks noChangeShapeType="1"/>
            </p:cNvSpPr>
            <p:nvPr/>
          </p:nvSpPr>
          <p:spPr bwMode="auto">
            <a:xfrm>
              <a:off x="650" y="316"/>
              <a:ext cx="5110" cy="1"/>
            </a:xfrm>
            <a:prstGeom prst="line">
              <a:avLst/>
            </a:prstGeom>
            <a:noFill/>
            <a:ln w="19050">
              <a:solidFill>
                <a:srgbClr val="0069B8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 sz="1286" dirty="0"/>
            </a:p>
          </p:txBody>
        </p:sp>
        <p:sp>
          <p:nvSpPr>
            <p:cNvPr id="29" name="Line 9"/>
            <p:cNvSpPr>
              <a:spLocks noChangeShapeType="1"/>
            </p:cNvSpPr>
            <p:nvPr/>
          </p:nvSpPr>
          <p:spPr bwMode="auto">
            <a:xfrm>
              <a:off x="-2" y="284"/>
              <a:ext cx="182" cy="0"/>
            </a:xfrm>
            <a:prstGeom prst="line">
              <a:avLst/>
            </a:prstGeom>
            <a:noFill/>
            <a:ln w="19050">
              <a:solidFill>
                <a:srgbClr val="0069B8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 sz="1286" dirty="0"/>
            </a:p>
          </p:txBody>
        </p:sp>
        <p:sp>
          <p:nvSpPr>
            <p:cNvPr id="30" name="Line 10"/>
            <p:cNvSpPr>
              <a:spLocks noChangeShapeType="1"/>
            </p:cNvSpPr>
            <p:nvPr/>
          </p:nvSpPr>
          <p:spPr bwMode="auto">
            <a:xfrm>
              <a:off x="-2" y="316"/>
              <a:ext cx="182" cy="0"/>
            </a:xfrm>
            <a:prstGeom prst="line">
              <a:avLst/>
            </a:prstGeom>
            <a:noFill/>
            <a:ln w="19050">
              <a:solidFill>
                <a:srgbClr val="0069B8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 sz="1286" dirty="0"/>
            </a:p>
          </p:txBody>
        </p:sp>
      </p:grp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992" y="152184"/>
            <a:ext cx="969962" cy="963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68798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361</Words>
  <Application>Microsoft Office PowerPoint</Application>
  <PresentationFormat>Произвольный</PresentationFormat>
  <Paragraphs>54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Тема Office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Skobochkina</dc:creator>
  <cp:lastModifiedBy>lenovo</cp:lastModifiedBy>
  <cp:revision>2</cp:revision>
  <cp:lastPrinted>2025-04-08T12:18:31Z</cp:lastPrinted>
  <dcterms:created xsi:type="dcterms:W3CDTF">2025-03-10T06:46:18Z</dcterms:created>
  <dcterms:modified xsi:type="dcterms:W3CDTF">2025-04-08T12:21:18Z</dcterms:modified>
</cp:coreProperties>
</file>