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7" r:id="rId10"/>
    <p:sldId id="270" r:id="rId11"/>
    <p:sldId id="277" r:id="rId12"/>
    <p:sldId id="271" r:id="rId13"/>
    <p:sldId id="272" r:id="rId14"/>
    <p:sldId id="273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83" autoAdjust="0"/>
    <p:restoredTop sz="89558" autoAdjust="0"/>
  </p:normalViewPr>
  <p:slideViewPr>
    <p:cSldViewPr>
      <p:cViewPr varScale="1">
        <p:scale>
          <a:sx n="84" d="100"/>
          <a:sy n="84" d="100"/>
        </p:scale>
        <p:origin x="-2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2"/>
                <c:pt idx="1">
                  <c:v>2019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11554.8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2"/>
                <c:pt idx="1">
                  <c:v>2019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10960.4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Профицита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2"/>
                <c:pt idx="1">
                  <c:v>2019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594.4</c:v>
                </c:pt>
              </c:numCache>
            </c:numRef>
          </c:val>
        </c:ser>
        <c:shape val="pyramid"/>
        <c:axId val="96583040"/>
        <c:axId val="95028352"/>
        <c:axId val="0"/>
      </c:bar3DChart>
      <c:catAx>
        <c:axId val="96583040"/>
        <c:scaling>
          <c:orientation val="minMax"/>
        </c:scaling>
        <c:axPos val="b"/>
        <c:tickLblPos val="nextTo"/>
        <c:crossAx val="95028352"/>
        <c:crosses val="autoZero"/>
        <c:auto val="1"/>
        <c:lblAlgn val="ctr"/>
        <c:lblOffset val="100"/>
      </c:catAx>
      <c:valAx>
        <c:axId val="95028352"/>
        <c:scaling>
          <c:orientation val="minMax"/>
        </c:scaling>
        <c:axPos val="l"/>
        <c:majorGridlines/>
        <c:numFmt formatCode="General" sourceLinked="1"/>
        <c:tickLblPos val="nextTo"/>
        <c:crossAx val="965830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32021872265966944"/>
          <c:y val="1.2255431304792987E-2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703"/>
          <c:h val="0.866254286118045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explosion val="8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524.20000000000005</c:v>
                </c:pt>
                <c:pt idx="1">
                  <c:v>4403.8</c:v>
                </c:pt>
                <c:pt idx="2">
                  <c:v>194.6</c:v>
                </c:pt>
                <c:pt idx="3">
                  <c:v>4964.6000000000004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65714388558264569"/>
        </c:manualLayout>
      </c:layout>
      <c:txPr>
        <a:bodyPr/>
        <a:lstStyle/>
        <a:p>
          <a:pPr>
            <a:defRPr>
              <a:latin typeface="Monotype Corsiva" pitchFamily="66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Неналоговые </a:t>
            </a:r>
            <a:r>
              <a:rPr lang="ru-RU" dirty="0"/>
              <a:t>доходы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</c:v>
                </c:pt>
                <c:pt idx="1">
                  <c:v>Доходы от сдачи в аренду имущества, составляющего государственную (муниципальную) казну (за исключением земельных участков)</c:v>
                </c:pt>
                <c:pt idx="2">
                  <c:v>Денежные взыскания (штрафы), установленные законами субъектов Российской Федерации за несоблюдение муниципальных правовых актов, зачисляемых в бюджет поселения</c:v>
                </c:pt>
                <c:pt idx="3">
                  <c:v>Денежные взыскания (штрафы), установленные законами субъектов Российской Федерации за несоблюдение муниципальных правовых актов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29.4</c:v>
                </c:pt>
                <c:pt idx="1">
                  <c:v>38.200000000000003</c:v>
                </c:pt>
                <c:pt idx="2">
                  <c:v>8</c:v>
                </c:pt>
                <c:pt idx="3">
                  <c:v>2.9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93225065617022"/>
          <c:y val="0.2287939632545932"/>
          <c:w val="0.33056774934383376"/>
          <c:h val="0.73325153105861762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84E-2"/>
          <c:y val="0.154389472149315"/>
          <c:w val="0.59924300087489069"/>
          <c:h val="0.8415822397200337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17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 бюджетам сельских поселений на выполнение передоваемых полномочий субъектов РФ</c:v>
                </c:pt>
                <c:pt idx="2">
                  <c:v>Субвенции бюджетам на осуществление первичноговоинского учета.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1187.8</c:v>
                </c:pt>
                <c:pt idx="1">
                  <c:v>0.2</c:v>
                </c:pt>
                <c:pt idx="2">
                  <c:v>208.2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250000000000064"/>
          <c:y val="0.15388888888888891"/>
          <c:w val="0.33750000000000047"/>
          <c:h val="0.4814721493146697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583442694663217"/>
          <c:y val="3.2529023988280545E-2"/>
          <c:w val="0.64730511811023661"/>
          <c:h val="0.84729463468229482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688.9</c:v>
                </c:pt>
                <c:pt idx="1">
                  <c:v>453.4</c:v>
                </c:pt>
                <c:pt idx="2">
                  <c:v>473.4</c:v>
                </c:pt>
                <c:pt idx="3">
                  <c:v>524.20000000000005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по подакцизным товарам (продукции), производимым на территории Российской Федерации</c:v>
                </c:pt>
              </c:strCache>
            </c:strRef>
          </c:tx>
          <c:dLbls>
            <c:dLbl>
              <c:idx val="2"/>
              <c:layout>
                <c:manualLayout>
                  <c:x val="1.1111111111111125E-2"/>
                  <c:y val="-4.6511627906976058E-3"/>
                </c:manualLayout>
              </c:layout>
              <c:showVal val="1"/>
            </c:dLbl>
            <c:dLbl>
              <c:idx val="3"/>
              <c:layout>
                <c:manualLayout>
                  <c:x val="6.9444444444444623E-3"/>
                  <c:y val="-4.6511627906976058E-3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465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Налог, взимаемый в связи с применением упрощенной системы налогообложения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7209302325581513E-2"/>
                </c:manualLayout>
              </c:layout>
              <c:showVal val="1"/>
            </c:dLbl>
            <c:dLbl>
              <c:idx val="1"/>
              <c:layout>
                <c:manualLayout>
                  <c:x val="5.5555555555555558E-3"/>
                  <c:y val="4.6511627906976966E-2"/>
                </c:manualLayout>
              </c:layout>
              <c:showVal val="1"/>
            </c:dLbl>
            <c:dLbl>
              <c:idx val="2"/>
              <c:layout>
                <c:manualLayout>
                  <c:x val="-1.3888888888888961E-3"/>
                  <c:y val="5.5813953488372092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3.255813953488374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1071.2</c:v>
                </c:pt>
                <c:pt idx="1">
                  <c:v>3911.7</c:v>
                </c:pt>
                <c:pt idx="2">
                  <c:v>4918.8</c:v>
                </c:pt>
                <c:pt idx="3">
                  <c:v>4403.8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dLbls>
            <c:dLbl>
              <c:idx val="0"/>
              <c:layout>
                <c:manualLayout>
                  <c:x val="1.3888888888888961E-3"/>
                  <c:y val="6.511627906976748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5.8139534883721096E-2"/>
                </c:manualLayout>
              </c:layout>
              <c:showVal val="1"/>
            </c:dLbl>
            <c:dLbl>
              <c:idx val="2"/>
              <c:layout>
                <c:manualLayout>
                  <c:x val="6.9444444444444623E-3"/>
                  <c:y val="6.5116279069767483E-2"/>
                </c:manualLayout>
              </c:layout>
              <c:showVal val="1"/>
            </c:dLbl>
            <c:dLbl>
              <c:idx val="3"/>
              <c:layout>
                <c:manualLayout>
                  <c:x val="-4.1666666666666683E-3"/>
                  <c:y val="8.8372093023255827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268</c:v>
                </c:pt>
                <c:pt idx="1">
                  <c:v>278.89999999999998</c:v>
                </c:pt>
                <c:pt idx="2">
                  <c:v>278.7</c:v>
                </c:pt>
                <c:pt idx="3">
                  <c:v>194.6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4580.3</c:v>
                </c:pt>
                <c:pt idx="1">
                  <c:v>4388.2</c:v>
                </c:pt>
                <c:pt idx="2">
                  <c:v>5741.9</c:v>
                </c:pt>
                <c:pt idx="3">
                  <c:v>4964.6000000000004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Государственная пошлина за совершение нотариальных действий (за исключением действий, совершаемых 2</c:v>
                </c:pt>
              </c:strCache>
            </c:strRef>
          </c:tx>
          <c:dLbls>
            <c:dLbl>
              <c:idx val="0"/>
              <c:layout>
                <c:manualLayout>
                  <c:x val="5.5555555555555558E-3"/>
                  <c:y val="-2.3255813953488372E-3"/>
                </c:manualLayout>
              </c:layout>
              <c:showVal val="1"/>
            </c:dLbl>
            <c:dLbl>
              <c:idx val="1"/>
              <c:layout>
                <c:manualLayout>
                  <c:x val="1.388888888888900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527777777777778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05555555555548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14.9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hape val="box"/>
        <c:axId val="136510080"/>
        <c:axId val="131568000"/>
        <c:axId val="0"/>
      </c:bar3DChart>
      <c:catAx>
        <c:axId val="136510080"/>
        <c:scaling>
          <c:orientation val="minMax"/>
        </c:scaling>
        <c:axPos val="b"/>
        <c:tickLblPos val="nextTo"/>
        <c:crossAx val="131568000"/>
        <c:crosses val="autoZero"/>
        <c:auto val="1"/>
        <c:lblAlgn val="ctr"/>
        <c:lblOffset val="100"/>
      </c:catAx>
      <c:valAx>
        <c:axId val="131568000"/>
        <c:scaling>
          <c:orientation val="minMax"/>
        </c:scaling>
        <c:axPos val="l"/>
        <c:majorGridlines/>
        <c:numFmt formatCode="General" sourceLinked="1"/>
        <c:tickLblPos val="nextTo"/>
        <c:crossAx val="136510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30621172353463"/>
          <c:y val="0.15611481413660541"/>
          <c:w val="0.23436045494313221"/>
          <c:h val="0.6877701886101447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429035433070866E-2"/>
          <c:y val="1.3236402763887363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ПЕНСИОННОЕ ОБЕСПЕЧЕНИЕ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4655</c:v>
                </c:pt>
                <c:pt idx="1">
                  <c:v>196</c:v>
                </c:pt>
                <c:pt idx="2">
                  <c:v>169.6</c:v>
                </c:pt>
                <c:pt idx="3">
                  <c:v>39.799999999999997</c:v>
                </c:pt>
                <c:pt idx="4">
                  <c:v>1539.4</c:v>
                </c:pt>
                <c:pt idx="5">
                  <c:v>4296.6000000000004</c:v>
                </c:pt>
                <c:pt idx="6">
                  <c:v>64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3577559055118102"/>
          <c:y val="2.2087993078475979E-2"/>
          <c:w val="0.24755774278215278"/>
          <c:h val="0.85729686153410456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321683070866142"/>
          <c:y val="0.19209889058519258"/>
          <c:w val="0.55726394356955378"/>
          <c:h val="0.47655892849130976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Функционирование Правительства РФ, высших исполнительных органов государственной власти РФ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4500.1000000000004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Обеспечение деятельности финансовых, налоговых и таможенных органов финансового надзора</c:v>
                </c:pt>
              </c:strCache>
            </c:strRef>
          </c:tx>
          <c:dLbls>
            <c:dLbl>
              <c:idx val="0"/>
              <c:layout>
                <c:manualLayout>
                  <c:x val="2.8912998737845156E-3"/>
                  <c:y val="3.0467691052814629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51.5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1.4456499368922578E-3"/>
                  <c:y val="-4.5701536579221998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103.4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Мобилизационная и вневойсковая подготовка</c:v>
                </c:pt>
              </c:strCache>
            </c:strRef>
          </c:tx>
          <c:dLbls>
            <c:dLbl>
              <c:idx val="1"/>
              <c:layout>
                <c:manualLayout>
                  <c:x val="7.2282496844613062E-3"/>
                  <c:y val="-3.6575280506481969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1">
                  <c:v>196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Обеспечение пожарной безопасности</c:v>
                </c:pt>
              </c:strCache>
            </c:strRef>
          </c:tx>
          <c:dLbls>
            <c:dLbl>
              <c:idx val="2"/>
              <c:layout>
                <c:manualLayout>
                  <c:x val="1.590214930581486E-2"/>
                  <c:y val="-3.4650265742982946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2">
                  <c:v>1.4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Защита населения и территории от ЧС природного и тех характера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2">
                  <c:v>168.2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Жилищное хозяйство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Лист1!$H$2:$H$8</c:f>
              <c:numCache>
                <c:formatCode>General</c:formatCode>
                <c:ptCount val="7"/>
                <c:pt idx="3">
                  <c:v>19.399999999999999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Коммунальное хозяйство</c:v>
                </c:pt>
              </c:strCache>
            </c:strRef>
          </c:tx>
          <c:dLbls>
            <c:dLbl>
              <c:idx val="3"/>
              <c:layout>
                <c:manualLayout>
                  <c:x val="2.891299873784569E-3"/>
                  <c:y val="4.3797305888421074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Лист1!$I$2:$I$8</c:f>
              <c:numCache>
                <c:formatCode>General</c:formatCode>
                <c:ptCount val="7"/>
                <c:pt idx="3">
                  <c:v>13.1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Благоустройство</c:v>
                </c:pt>
              </c:strCache>
            </c:strRef>
          </c:tx>
          <c:dLbls>
            <c:dLbl>
              <c:idx val="4"/>
              <c:layout>
                <c:manualLayout>
                  <c:x val="5.3006552016504312E-17"/>
                  <c:y val="-4.4275491136443933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Лист1!$J$2:$J$8</c:f>
              <c:numCache>
                <c:formatCode>General</c:formatCode>
                <c:ptCount val="7"/>
                <c:pt idx="3">
                  <c:v>1506.9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Профессиональная подготовка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Лист1!$K$2:$K$8</c:f>
              <c:numCache>
                <c:formatCode>General</c:formatCode>
                <c:ptCount val="7"/>
                <c:pt idx="4">
                  <c:v>39.799999999999997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Культура</c:v>
                </c:pt>
              </c:strCache>
            </c:strRef>
          </c:tx>
          <c:dLbls>
            <c:dLbl>
              <c:idx val="6"/>
              <c:layout>
                <c:manualLayout>
                  <c:x val="-2.8912998737845156E-3"/>
                  <c:y val="-6.352548719546873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Лист1!$L$2:$L$8</c:f>
              <c:numCache>
                <c:formatCode>General</c:formatCode>
                <c:ptCount val="7"/>
                <c:pt idx="5">
                  <c:v>4296.6000000000004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Лист1!$M$2:$M$8</c:f>
              <c:numCache>
                <c:formatCode>General</c:formatCode>
                <c:ptCount val="7"/>
                <c:pt idx="6">
                  <c:v>64</c:v>
                </c:pt>
              </c:numCache>
            </c:numRef>
          </c:val>
        </c:ser>
        <c:shape val="box"/>
        <c:axId val="138676864"/>
        <c:axId val="138686848"/>
        <c:axId val="0"/>
      </c:bar3DChart>
      <c:catAx>
        <c:axId val="138676864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 kern="0" spc="0" baseline="0"/>
            </a:pPr>
            <a:endParaRPr lang="ru-RU"/>
          </a:p>
        </c:txPr>
        <c:crossAx val="138686848"/>
        <c:crosses val="autoZero"/>
        <c:auto val="1"/>
        <c:lblAlgn val="ctr"/>
        <c:lblOffset val="100"/>
      </c:catAx>
      <c:valAx>
        <c:axId val="138686848"/>
        <c:scaling>
          <c:orientation val="minMax"/>
        </c:scaling>
        <c:axPos val="l"/>
        <c:majorGridlines/>
        <c:numFmt formatCode="General" sourceLinked="1"/>
        <c:tickLblPos val="nextTo"/>
        <c:crossAx val="138676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93225065616878"/>
          <c:y val="0.19936550259847671"/>
          <c:w val="0.3376702452004422"/>
          <c:h val="0.70158871236529274"/>
        </c:manualLayout>
      </c:layout>
      <c:txPr>
        <a:bodyPr/>
        <a:lstStyle/>
        <a:p>
          <a:pPr>
            <a:defRPr sz="8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7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dirty="0">
            <a:latin typeface="Gabriola" pitchFamily="82" charset="0"/>
          </a:endParaRPr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3600" dirty="0" smtClean="0">
              <a:latin typeface="Gabriola" pitchFamily="82" charset="0"/>
            </a:rPr>
            <a:t>Очередной финансовый год – </a:t>
          </a:r>
          <a:r>
            <a:rPr lang="ru-RU" sz="3600" dirty="0" err="1" smtClean="0">
              <a:latin typeface="Gabriola" pitchFamily="82" charset="0"/>
            </a:rPr>
            <a:t>год</a:t>
          </a:r>
          <a:r>
            <a:rPr lang="ru-RU" sz="3600" dirty="0" smtClean="0">
              <a:latin typeface="Gabriola" pitchFamily="82" charset="0"/>
            </a:rPr>
            <a:t>, на который составляется отчет бюджета</a:t>
          </a:r>
          <a:endParaRPr lang="ru-RU" sz="3600" dirty="0">
            <a:latin typeface="Gabriola" pitchFamily="82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за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2019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год направлен на решение следующих ключевых задач: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84853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 2018г.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Платежи, которые включают в себя-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2313" y="113802"/>
        <a:ext cx="8366794" cy="1979424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kern="1200" dirty="0">
            <a:latin typeface="Gabriola" pitchFamily="82" charset="0"/>
          </a:endParaRPr>
        </a:p>
      </dsp:txBody>
      <dsp:txXfrm>
        <a:off x="418320" y="2394186"/>
        <a:ext cx="8366399" cy="1655953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, на который составляется отчет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18320" y="4351100"/>
        <a:ext cx="8366399" cy="15518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0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0" y="188565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8565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190373"/>
          <a:ext cx="6357983" cy="1695283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за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2019 </a:t>
          </a: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год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190373"/>
        <a:ext cx="6357983" cy="1695283"/>
      </dsp:txXfrm>
    </dsp:sp>
    <dsp:sp modelId="{DA5C133F-EA30-44F4-9D4E-1E016A63F76C}">
      <dsp:nvSpPr>
        <dsp:cNvPr id="0" name=""/>
        <dsp:cNvSpPr/>
      </dsp:nvSpPr>
      <dsp:spPr>
        <a:xfrm>
          <a:off x="4397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80733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9062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9062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80733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80733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80733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 2018г.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285917" y="214320"/>
        <a:ext cx="6000794" cy="1896266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10" y="1386075"/>
        <a:ext cx="2615736" cy="401191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428898" y="2657107"/>
        <a:ext cx="3155378" cy="3700874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5786483" y="1560279"/>
        <a:ext cx="2925704" cy="4797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2019 </a:t>
          </a:r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Gabriola" pitchFamily="82" charset="0"/>
              </a:rPr>
              <a:t>Отчет 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об исполнении бюджета Балко-Грузского сельского поселения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за </a:t>
            </a:r>
            <a:r>
              <a:rPr lang="ru-RU" sz="5400" b="1" i="1" dirty="0" smtClean="0">
                <a:latin typeface="Gabriola" pitchFamily="82" charset="0"/>
              </a:rPr>
              <a:t>2019</a:t>
            </a:r>
            <a:endParaRPr lang="ru-RU" sz="54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884874"/>
        </p:xfrm>
        <a:graphic>
          <a:graphicData uri="http://schemas.openxmlformats.org/drawingml/2006/table">
            <a:tbl>
              <a:tblPr/>
              <a:tblGrid>
                <a:gridCol w="2046091"/>
                <a:gridCol w="660044"/>
                <a:gridCol w="659577"/>
                <a:gridCol w="659577"/>
                <a:gridCol w="724600"/>
                <a:gridCol w="724600"/>
                <a:gridCol w="985623"/>
                <a:gridCol w="1163381"/>
                <a:gridCol w="1163381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7088,3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9032,2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11412,8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10087,2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688,9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473,4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524,2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1071,2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3911,7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4918,8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4403,8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268,0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278,7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194,6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4580,3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4388,2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5741,9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50,4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4964,6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49,0</a:t>
                      </a: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14,9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07504" y="1397000"/>
          <a:ext cx="9036496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428604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496" y="571481"/>
          <a:ext cx="8928993" cy="5917549"/>
        </p:xfrm>
        <a:graphic>
          <a:graphicData uri="http://schemas.openxmlformats.org/drawingml/2006/table">
            <a:tbl>
              <a:tblPr/>
              <a:tblGrid>
                <a:gridCol w="3608014"/>
                <a:gridCol w="628444"/>
                <a:gridCol w="732094"/>
                <a:gridCol w="648072"/>
                <a:gridCol w="576064"/>
                <a:gridCol w="792088"/>
                <a:gridCol w="648072"/>
                <a:gridCol w="626210"/>
                <a:gridCol w="669935"/>
              </a:tblGrid>
              <a:tr h="33068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858,4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1064,5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78,5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702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платы, а также средства от продажи права на заключение договоров аренды за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225,8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81,9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174,7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16,4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4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44,3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муници-пальных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правовых </a:t>
                      </a:r>
                      <a:r>
                        <a:rPr lang="ru-RU" sz="10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акто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29,4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553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853,0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80,1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муници-пальных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правовых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актов, зачисляемые в бюджеты поселений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самообложения граждан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496886"/>
        </p:xfrm>
        <a:graphic>
          <a:graphicData uri="http://schemas.openxmlformats.org/drawingml/2006/table">
            <a:tbl>
              <a:tblPr/>
              <a:tblGrid>
                <a:gridCol w="4993722"/>
                <a:gridCol w="3721714"/>
              </a:tblGrid>
              <a:tr h="1358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79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10 960,4</a:t>
                      </a:r>
                      <a:endParaRPr lang="ru-RU" sz="1800" b="1" dirty="0" smtClean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4 655,0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169,6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1 539,4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800" b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800" dirty="0" smtClean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39,8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4 296,6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ПЕНСИОННОЕ ОБЕСПЕЧЕНИЕ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64,0</a:t>
                      </a:r>
                      <a:endParaRPr lang="ru-RU" sz="18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3568" y="11663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Общегосударственные вопросы за </a:t>
            </a: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2019 год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0" y="0"/>
          <a:ext cx="8784976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за </a:t>
            </a:r>
            <a:r>
              <a:rPr lang="ru-RU" sz="2400" dirty="0" smtClean="0">
                <a:latin typeface="Monotype Corsiva" pitchFamily="66" charset="0"/>
              </a:rPr>
              <a:t>2019 </a:t>
            </a:r>
            <a:r>
              <a:rPr lang="ru-RU" sz="2400" dirty="0" smtClean="0">
                <a:latin typeface="Monotype Corsiva" pitchFamily="66" charset="0"/>
              </a:rPr>
              <a:t>год.</a:t>
            </a:r>
            <a:endParaRPr lang="ru-RU" sz="2400" dirty="0">
              <a:latin typeface="Monotype Corsiva" pitchFamily="66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1340768"/>
          <a:ext cx="8784976" cy="3232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963"/>
                <a:gridCol w="1115871"/>
                <a:gridCol w="1049635"/>
                <a:gridCol w="1122856"/>
                <a:gridCol w="1042651"/>
              </a:tblGrid>
              <a:tr h="659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2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7088,3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9032,2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11412,8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10087,2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2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275,7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1064,5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78,5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2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1718,5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303,4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1626,4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1396,2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5224">
                <a:tc>
                  <a:txBody>
                    <a:bodyPr/>
                    <a:lstStyle/>
                    <a:p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Возврат остатков субвенций на осуществление первичного воинского учета.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-7,1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3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9665,2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12613,3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14103,7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11554,8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03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4290,23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4966,1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4070,00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30129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2647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66675" y="4505325"/>
          <a:ext cx="8707438" cy="2381250"/>
        </p:xfrm>
        <a:graphic>
          <a:graphicData uri="http://schemas.openxmlformats.org/presentationml/2006/ole">
            <p:oleObj spid="_x0000_s15361" name="Диаграмма" r:id="rId3" imgW="9883073" imgH="270507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Структура доходов</a:t>
            </a:r>
            <a:endParaRPr lang="ru-RU" sz="54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2037</TotalTime>
  <Words>858</Words>
  <Application>Microsoft Office PowerPoint</Application>
  <PresentationFormat>Экран (4:3)</PresentationFormat>
  <Paragraphs>318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Диаграмма Microsoft Graph</vt:lpstr>
      <vt:lpstr>Отчет  об исполнении бюджета Балко-Грузского сельского поселения за 2019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210</cp:revision>
  <dcterms:created xsi:type="dcterms:W3CDTF">2016-02-10T06:46:34Z</dcterms:created>
  <dcterms:modified xsi:type="dcterms:W3CDTF">2020-03-31T11:20:12Z</dcterms:modified>
</cp:coreProperties>
</file>