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7" r:id="rId13"/>
    <p:sldId id="271" r:id="rId14"/>
    <p:sldId id="272" r:id="rId15"/>
    <p:sldId id="273" r:id="rId16"/>
    <p:sldId id="274" r:id="rId17"/>
    <p:sldId id="275" r:id="rId18"/>
    <p:sldId id="281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 varScale="1">
        <p:scale>
          <a:sx n="106" d="100"/>
          <a:sy n="106" d="100"/>
        </p:scale>
        <p:origin x="-3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14103.7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11467.3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Профицита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2636.4</c:v>
                </c:pt>
              </c:numCache>
            </c:numRef>
          </c:val>
        </c:ser>
        <c:shape val="pyramid"/>
        <c:axId val="63146624"/>
        <c:axId val="63357696"/>
        <c:axId val="0"/>
      </c:bar3DChart>
      <c:catAx>
        <c:axId val="63146624"/>
        <c:scaling>
          <c:orientation val="minMax"/>
        </c:scaling>
        <c:axPos val="b"/>
        <c:tickLblPos val="nextTo"/>
        <c:crossAx val="63357696"/>
        <c:crosses val="autoZero"/>
        <c:auto val="1"/>
        <c:lblAlgn val="ctr"/>
        <c:lblOffset val="100"/>
      </c:catAx>
      <c:valAx>
        <c:axId val="63357696"/>
        <c:scaling>
          <c:orientation val="minMax"/>
        </c:scaling>
        <c:axPos val="l"/>
        <c:majorGridlines/>
        <c:numFmt formatCode="General" sourceLinked="1"/>
        <c:tickLblPos val="nextTo"/>
        <c:crossAx val="631466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14103.7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11467.3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Дефицита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2018 г</c:v>
                </c:pt>
                <c:pt idx="2">
                  <c:v>2018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2636.4</c:v>
                </c:pt>
              </c:numCache>
            </c:numRef>
          </c:val>
        </c:ser>
        <c:shape val="pyramid"/>
        <c:axId val="86690432"/>
        <c:axId val="45810048"/>
        <c:axId val="0"/>
      </c:bar3DChart>
      <c:catAx>
        <c:axId val="86690432"/>
        <c:scaling>
          <c:orientation val="minMax"/>
        </c:scaling>
        <c:axPos val="b"/>
        <c:tickLblPos val="nextTo"/>
        <c:crossAx val="45810048"/>
        <c:crosses val="autoZero"/>
        <c:auto val="1"/>
        <c:lblAlgn val="ctr"/>
        <c:lblOffset val="100"/>
      </c:catAx>
      <c:valAx>
        <c:axId val="45810048"/>
        <c:scaling>
          <c:orientation val="minMax"/>
        </c:scaling>
        <c:axPos val="l"/>
        <c:majorGridlines/>
        <c:numFmt formatCode="General" sourceLinked="1"/>
        <c:tickLblPos val="nextTo"/>
        <c:crossAx val="866904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021872265966933"/>
          <c:y val="1.2255431304792987E-2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692"/>
          <c:h val="0.866254286118045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473.4</c:v>
                </c:pt>
                <c:pt idx="1">
                  <c:v>4918.8</c:v>
                </c:pt>
                <c:pt idx="2">
                  <c:v>278.7</c:v>
                </c:pt>
                <c:pt idx="3">
                  <c:v>5741.9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65714388558264569"/>
        </c:manualLayout>
      </c:layout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Неналоговые </a:t>
            </a:r>
            <a:r>
              <a:rPr lang="ru-RU" dirty="0"/>
              <a:t>доходы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</c:v>
                </c:pt>
                <c:pt idx="1">
                  <c:v>Доходы от сдачи в аренду имущества, составляющего государственную (муниципальную) казну (за исключением земельных участков)</c:v>
                </c:pt>
                <c:pt idx="2">
                  <c:v>Доходы от продажи земельных участков, находящихся в собственности сельских поселений</c:v>
                </c:pt>
                <c:pt idx="3">
                  <c:v>Денежные взыскания (штрафы), установленные законами субъектов Российской Федерации за несоблюдение муниципальных правовых актов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174.7</c:v>
                </c:pt>
                <c:pt idx="1">
                  <c:v>35</c:v>
                </c:pt>
                <c:pt idx="2">
                  <c:v>853</c:v>
                </c:pt>
                <c:pt idx="3">
                  <c:v>1.8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7"/>
          <c:y val="0.2287939632545932"/>
          <c:w val="0.33056774934383365"/>
          <c:h val="0.733251531058617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498"/>
          <c:w val="0.59924300087489069"/>
          <c:h val="0.841582239720033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17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сельских поселений на выполнение передоваемых полномочий субъектов РФ</c:v>
                </c:pt>
                <c:pt idx="2">
                  <c:v>Субвенции бюджетам на осуществление первичноговоинского учета.</c:v>
                </c:pt>
                <c:pt idx="3">
                  <c:v>Прочие межбюджетные трансферты, передаваемые бюджетам сельских поселений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463.1</c:v>
                </c:pt>
                <c:pt idx="1">
                  <c:v>0.2</c:v>
                </c:pt>
                <c:pt idx="2">
                  <c:v>192.7</c:v>
                </c:pt>
                <c:pt idx="3">
                  <c:v>970.4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250000000000053"/>
          <c:y val="0.15388888888888891"/>
          <c:w val="0.33750000000000041"/>
          <c:h val="0.48147214931466958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583442694663214"/>
          <c:y val="3.2529023988280545E-2"/>
          <c:w val="0.64730511811023661"/>
          <c:h val="0.8472946346822947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709.1</c:v>
                </c:pt>
                <c:pt idx="1">
                  <c:v>688.9</c:v>
                </c:pt>
                <c:pt idx="2">
                  <c:v>453.4</c:v>
                </c:pt>
                <c:pt idx="3">
                  <c:v>473.4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по подакцизным товарам (продукции), производимым на территории Российской Федерации</c:v>
                </c:pt>
              </c:strCache>
            </c:strRef>
          </c:tx>
          <c:dLbls>
            <c:dLbl>
              <c:idx val="2"/>
              <c:layout>
                <c:manualLayout>
                  <c:x val="1.1111111111111125E-2"/>
                  <c:y val="-4.6511627906976041E-3"/>
                </c:manualLayout>
              </c:layout>
              <c:showVal val="1"/>
            </c:dLbl>
            <c:dLbl>
              <c:idx val="3"/>
              <c:layout>
                <c:manualLayout>
                  <c:x val="6.9444444444444605E-3"/>
                  <c:y val="-4.6511627906976041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378.4</c:v>
                </c:pt>
                <c:pt idx="1">
                  <c:v>465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7209302325581506E-2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4.6511627906976945E-2"/>
                </c:manualLayout>
              </c:layout>
              <c:showVal val="1"/>
            </c:dLbl>
            <c:dLbl>
              <c:idx val="2"/>
              <c:layout>
                <c:manualLayout>
                  <c:x val="-1.3888888888888957E-3"/>
                  <c:y val="5.5813953488372092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3.2558139534883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66.2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2511.1</c:v>
                </c:pt>
                <c:pt idx="1">
                  <c:v>1071.2</c:v>
                </c:pt>
                <c:pt idx="2">
                  <c:v>3911.7</c:v>
                </c:pt>
                <c:pt idx="3">
                  <c:v>4918.8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1.3888888888888957E-3"/>
                  <c:y val="6.51162790697674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5.8139534883721082E-2"/>
                </c:manualLayout>
              </c:layout>
              <c:showVal val="1"/>
            </c:dLbl>
            <c:dLbl>
              <c:idx val="2"/>
              <c:layout>
                <c:manualLayout>
                  <c:x val="6.9444444444444605E-3"/>
                  <c:y val="6.5116279069767483E-2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8.8372093023255827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131.6</c:v>
                </c:pt>
                <c:pt idx="1">
                  <c:v>268</c:v>
                </c:pt>
                <c:pt idx="2">
                  <c:v>278.89999999999969</c:v>
                </c:pt>
                <c:pt idx="3">
                  <c:v>278.7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3150.3</c:v>
                </c:pt>
                <c:pt idx="1">
                  <c:v>4580.3</c:v>
                </c:pt>
                <c:pt idx="2">
                  <c:v>4388.2</c:v>
                </c:pt>
                <c:pt idx="3">
                  <c:v>5741.9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Государственная пошлина за совершение нотариальных действий (за исключением действий, совершаемых 2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2.3255813953488372E-3"/>
                </c:manualLayout>
              </c:layout>
              <c:showVal val="1"/>
            </c:dLbl>
            <c:dLbl>
              <c:idx val="1"/>
              <c:layout>
                <c:manualLayout>
                  <c:x val="1.3888888888888999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27777777777778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05555555555548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6.1</c:v>
                </c:pt>
                <c:pt idx="1">
                  <c:v>14.9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box"/>
        <c:axId val="100524032"/>
        <c:axId val="100525568"/>
        <c:axId val="0"/>
      </c:bar3DChart>
      <c:catAx>
        <c:axId val="100524032"/>
        <c:scaling>
          <c:orientation val="minMax"/>
        </c:scaling>
        <c:axPos val="b"/>
        <c:tickLblPos val="nextTo"/>
        <c:crossAx val="100525568"/>
        <c:crosses val="autoZero"/>
        <c:auto val="1"/>
        <c:lblAlgn val="ctr"/>
        <c:lblOffset val="100"/>
      </c:catAx>
      <c:valAx>
        <c:axId val="100525568"/>
        <c:scaling>
          <c:orientation val="minMax"/>
        </c:scaling>
        <c:axPos val="l"/>
        <c:majorGridlines/>
        <c:numFmt formatCode="General" sourceLinked="1"/>
        <c:tickLblPos val="nextTo"/>
        <c:crossAx val="10052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30621172353463"/>
          <c:y val="0.15611481413660541"/>
          <c:w val="0.23436045494313221"/>
          <c:h val="0.6877701886101447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29035433070866E-2"/>
          <c:y val="1.3236402763887359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5110.8999999999996</c:v>
                </c:pt>
                <c:pt idx="1">
                  <c:v>185.6</c:v>
                </c:pt>
                <c:pt idx="2">
                  <c:v>2.6</c:v>
                </c:pt>
                <c:pt idx="3">
                  <c:v>3</c:v>
                </c:pt>
                <c:pt idx="4">
                  <c:v>1554.3</c:v>
                </c:pt>
                <c:pt idx="5">
                  <c:v>4551.1000000000004</c:v>
                </c:pt>
                <c:pt idx="6">
                  <c:v>59.8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622"/>
          <c:y val="7.1351569232948803E-2"/>
          <c:w val="0.24755774278215276"/>
          <c:h val="0.85729686153410445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Муниципальная программа Балко-Грузского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Муниципальная программа Балко-Грузского сельского поселения "Развитие культуры"</c:v>
                </c:pt>
              </c:strCache>
            </c:strRef>
          </c:tx>
          <c:dLbls>
            <c:dLbl>
              <c:idx val="0"/>
              <c:layout>
                <c:manualLayout>
                  <c:x val="1.8637862382810635E-2"/>
                  <c:y val="-2.1418859457539591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4528.8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Муниципальная программа Балко-Грузского сельского поселения "Благоустройство территории Балко-Грузского сельского поселения"</c:v>
                </c:pt>
              </c:strCache>
            </c:strRef>
          </c:tx>
          <c:dLbls>
            <c:dLbl>
              <c:idx val="0"/>
              <c:layout>
                <c:manualLayout>
                  <c:x val="2.2938907548074788E-2"/>
                  <c:y val="-2.356074540329355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1494.7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Муниципальная программа Балко-Грузского сельского поселения «Обеспечение общественного порядка и противодействие преступности»</c:v>
                </c:pt>
              </c:strCache>
            </c:strRef>
          </c:tx>
          <c:dLbls>
            <c:dLbl>
              <c:idx val="0"/>
              <c:layout>
                <c:manualLayout>
                  <c:x val="-4.3010451652639933E-3"/>
                  <c:y val="7.0682236209880539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51.1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Муниципальная программа Балко-Грузского сельского поселения ««Муниципальная политика»</c:v>
                </c:pt>
              </c:strCache>
            </c:strRef>
          </c:tx>
          <c:dLbls>
            <c:dLbl>
              <c:idx val="0"/>
              <c:layout>
                <c:manualLayout>
                  <c:x val="1.5770498939301304E-2"/>
                  <c:y val="-2.356074540329355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4651.3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Муниципальная программа Балко-Грузского сельского поселения «Социальная поддержка граждан»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59.8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Муниципальная программа Балко-Грузского сельского поселения «Управление муниципальными финансами и создание условий для эффективного управления муниципальными финансами»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46.1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Муниципальная программа Балко-Грузского сельского поселения "Обеспечение качественными жилищно-коммунальными услугами население Балко-Грузского сельского поселения"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79.599999999999994</c:v>
                </c:pt>
              </c:numCache>
            </c:numRef>
          </c:val>
        </c:ser>
        <c:shape val="box"/>
        <c:axId val="116715520"/>
        <c:axId val="116717056"/>
        <c:axId val="0"/>
      </c:bar3DChart>
      <c:catAx>
        <c:axId val="116715520"/>
        <c:scaling>
          <c:orientation val="minMax"/>
        </c:scaling>
        <c:axPos val="b"/>
        <c:tickLblPos val="nextTo"/>
        <c:crossAx val="116717056"/>
        <c:crosses val="autoZero"/>
        <c:auto val="1"/>
        <c:lblAlgn val="ctr"/>
        <c:lblOffset val="100"/>
      </c:catAx>
      <c:valAx>
        <c:axId val="116717056"/>
        <c:scaling>
          <c:orientation val="minMax"/>
        </c:scaling>
        <c:axPos val="l"/>
        <c:majorGridlines/>
        <c:numFmt formatCode="General" sourceLinked="1"/>
        <c:tickLblPos val="nextTo"/>
        <c:crossAx val="116715520"/>
        <c:crosses val="autoZero"/>
        <c:crossBetween val="between"/>
      </c:valAx>
    </c:plotArea>
    <c:legend>
      <c:legendPos val="r"/>
      <c:layout/>
      <c:overlay val="1"/>
      <c:spPr>
        <a:ln w="6350">
          <a:miter lim="800000"/>
        </a:ln>
      </c:spPr>
      <c:txPr>
        <a:bodyPr/>
        <a:lstStyle/>
        <a:p>
          <a:pPr>
            <a:defRPr sz="800" kern="8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21683070866142"/>
          <c:y val="0.19209889058519253"/>
          <c:w val="0.55726394356955378"/>
          <c:h val="0.4765589284913097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Функционирование Правительства РФ, высших исполнительных органов государственной власти РФ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4637.5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Обеспечение деятельности финансовых, налоговых и таможенных органов финансового надзора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448.7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Мобилизационная и вневойсковая подготовка</c:v>
                </c:pt>
              </c:strCache>
            </c:strRef>
          </c:tx>
          <c:dLbls>
            <c:dLbl>
              <c:idx val="1"/>
              <c:layout>
                <c:manualLayout>
                  <c:x val="7.2282496844613036E-3"/>
                  <c:y val="-3.6575280506481962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1">
                  <c:v>185.6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Обеспечение пожарной безопасности</c:v>
                </c:pt>
              </c:strCache>
            </c:strRef>
          </c:tx>
          <c:dLbls>
            <c:dLbl>
              <c:idx val="2"/>
              <c:layout>
                <c:manualLayout>
                  <c:x val="1.5902149305814857E-2"/>
                  <c:y val="-3.4650265742982946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2">
                  <c:v>2.6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Жилищное хозяйство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3">
                  <c:v>6.4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Коммунальное хозяйство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  <c:pt idx="3">
                  <c:v>53.2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Лист1!$I$2:$I$8</c:f>
              <c:numCache>
                <c:formatCode>General</c:formatCode>
                <c:ptCount val="7"/>
                <c:pt idx="3">
                  <c:v>1494.7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Профессиональная подготовка</c:v>
                </c:pt>
              </c:strCache>
            </c:strRef>
          </c:tx>
          <c:dLbls>
            <c:dLbl>
              <c:idx val="4"/>
              <c:layout>
                <c:manualLayout>
                  <c:x val="5.3006552016504257E-17"/>
                  <c:y val="-4.4275491136443919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Лист1!$J$2:$J$8</c:f>
              <c:numCache>
                <c:formatCode>General</c:formatCode>
                <c:ptCount val="7"/>
                <c:pt idx="4">
                  <c:v>3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Культура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Лист1!$K$2:$K$8</c:f>
              <c:numCache>
                <c:formatCode>General</c:formatCode>
                <c:ptCount val="7"/>
                <c:pt idx="5">
                  <c:v>4551.1000000000004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dLbls>
            <c:dLbl>
              <c:idx val="6"/>
              <c:layout>
                <c:manualLayout>
                  <c:x val="-2.8912998737845156E-3"/>
                  <c:y val="-6.352548719546873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Лист1!$L$2:$L$8</c:f>
              <c:numCache>
                <c:formatCode>General</c:formatCode>
                <c:ptCount val="7"/>
                <c:pt idx="6">
                  <c:v>59.8</c:v>
                </c:pt>
              </c:numCache>
            </c:numRef>
          </c:val>
        </c:ser>
        <c:shape val="box"/>
        <c:axId val="116423296"/>
        <c:axId val="116429184"/>
        <c:axId val="0"/>
      </c:bar3DChart>
      <c:catAx>
        <c:axId val="11642329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kern="0" spc="0" baseline="0"/>
            </a:pPr>
            <a:endParaRPr lang="ru-RU"/>
          </a:p>
        </c:txPr>
        <c:crossAx val="116429184"/>
        <c:crosses val="autoZero"/>
        <c:auto val="1"/>
        <c:lblAlgn val="ctr"/>
        <c:lblOffset val="100"/>
      </c:catAx>
      <c:valAx>
        <c:axId val="116429184"/>
        <c:scaling>
          <c:orientation val="minMax"/>
        </c:scaling>
        <c:axPos val="l"/>
        <c:majorGridlines/>
        <c:numFmt formatCode="General" sourceLinked="1"/>
        <c:tickLblPos val="nextTo"/>
        <c:crossAx val="116423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93225065616867"/>
          <c:y val="2.8875221452485802E-2"/>
          <c:w val="0.33556774934383266"/>
          <c:h val="0.97112477854751511"/>
        </c:manualLayout>
      </c:layout>
      <c:txPr>
        <a:bodyPr/>
        <a:lstStyle/>
        <a:p>
          <a:pPr>
            <a:defRPr sz="8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, на который составляется отчет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2018 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84853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2018г.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313" y="113802"/>
        <a:ext cx="8366794" cy="1979424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kern="1200" dirty="0">
            <a:latin typeface="Gabriola" pitchFamily="82" charset="0"/>
          </a:endParaRPr>
        </a:p>
      </dsp:txBody>
      <dsp:txXfrm>
        <a:off x="418320" y="2394186"/>
        <a:ext cx="8366399" cy="1655953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, на который составляется отчет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18320" y="4351100"/>
        <a:ext cx="8366399" cy="15518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8565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8565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190373"/>
          <a:ext cx="6357983" cy="1695283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2018 год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190373"/>
        <a:ext cx="6357983" cy="1695283"/>
      </dsp:txXfrm>
    </dsp:sp>
    <dsp:sp modelId="{DA5C133F-EA30-44F4-9D4E-1E016A63F76C}">
      <dsp:nvSpPr>
        <dsp:cNvPr id="0" name=""/>
        <dsp:cNvSpPr/>
      </dsp:nvSpPr>
      <dsp:spPr>
        <a:xfrm>
          <a:off x="4397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80733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9062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9062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80733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80733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80733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2018г.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2018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</a:rPr>
              <a:t>Отчет 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об исполнении бюджета Балко-Грузского сельского поселения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за 2018</a:t>
            </a:r>
            <a:endParaRPr lang="ru-RU" sz="54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84874"/>
        </p:xfrm>
        <a:graphic>
          <a:graphicData uri="http://schemas.openxmlformats.org/drawingml/2006/table">
            <a:tbl>
              <a:tblPr/>
              <a:tblGrid>
                <a:gridCol w="2046091"/>
                <a:gridCol w="660044"/>
                <a:gridCol w="659577"/>
                <a:gridCol w="659577"/>
                <a:gridCol w="724600"/>
                <a:gridCol w="724600"/>
                <a:gridCol w="985623"/>
                <a:gridCol w="1163381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6952,8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7088,3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9032,2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11412,8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709,1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688,9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378,4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2511,1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1071,2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3911,7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4918,8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268,0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3150,3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4580,3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4388,2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5741,9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50,4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0,09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14,9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428604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71481"/>
          <a:ext cx="8821644" cy="5917549"/>
        </p:xfrm>
        <a:graphic>
          <a:graphicData uri="http://schemas.openxmlformats.org/drawingml/2006/table">
            <a:tbl>
              <a:tblPr/>
              <a:tblGrid>
                <a:gridCol w="3500665"/>
                <a:gridCol w="628444"/>
                <a:gridCol w="732094"/>
                <a:gridCol w="648072"/>
                <a:gridCol w="576064"/>
                <a:gridCol w="792088"/>
                <a:gridCol w="648072"/>
                <a:gridCol w="626210"/>
                <a:gridCol w="669935"/>
              </a:tblGrid>
              <a:tr h="3306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401,6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858,4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1064,5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702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225,8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174,7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16,4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4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600,0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69,9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553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853,0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80,1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496886"/>
        </p:xfrm>
        <a:graphic>
          <a:graphicData uri="http://schemas.openxmlformats.org/drawingml/2006/table">
            <a:tbl>
              <a:tblPr/>
              <a:tblGrid>
                <a:gridCol w="4993722"/>
                <a:gridCol w="3721714"/>
              </a:tblGrid>
              <a:tr h="1358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79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11467,3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5110,9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185,6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1554,3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800" b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8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4551,1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85728"/>
            <a:ext cx="82809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за 2018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10914,00тыс.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11960" y="2348880"/>
            <a:ext cx="2304256" cy="20882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553,3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208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3568" y="1166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Общегосударственные вопросы за 2018 год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79512" y="116632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1035139"/>
          <a:ext cx="8786874" cy="5638183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561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</a:t>
                      </a:r>
                      <a:r>
                        <a:rPr lang="ru-RU" sz="1100" b="1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исключением</a:t>
                      </a: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46,7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за 2018 год.</a:t>
            </a:r>
            <a:endParaRPr lang="ru-RU" sz="2400" dirty="0">
              <a:latin typeface="Monotype Corsiva" pitchFamily="66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за 2018 год.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6952,8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7088,3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9032,2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11412,8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1064,5</a:t>
                      </a: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2367,0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1718,5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1626,4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9721,4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9665,2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14103,7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3300,98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4290,23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4966,1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14290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p:oleObj spid="_x0000_s15361" name="Диаграмма" r:id="rId3" imgW="9974567" imgH="2712636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Структура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1959</TotalTime>
  <Words>1155</Words>
  <Application>Microsoft Office PowerPoint</Application>
  <PresentationFormat>Экран (4:3)</PresentationFormat>
  <Paragraphs>378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Отчет  об исполнении бюджета Балко-Грузского сельского поселения за 2018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202</cp:revision>
  <dcterms:created xsi:type="dcterms:W3CDTF">2016-02-10T06:46:34Z</dcterms:created>
  <dcterms:modified xsi:type="dcterms:W3CDTF">2019-09-09T13:24:25Z</dcterms:modified>
</cp:coreProperties>
</file>