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7" r:id="rId13"/>
    <p:sldId id="271" r:id="rId14"/>
    <p:sldId id="272" r:id="rId15"/>
    <p:sldId id="273" r:id="rId16"/>
    <p:sldId id="274" r:id="rId17"/>
    <p:sldId id="275" r:id="rId18"/>
    <p:sldId id="276" r:id="rId19"/>
    <p:sldId id="281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83" autoAdjust="0"/>
    <p:restoredTop sz="89558" autoAdjust="0"/>
  </p:normalViewPr>
  <p:slideViewPr>
    <p:cSldViewPr>
      <p:cViewPr varScale="1">
        <p:scale>
          <a:sx n="110" d="100"/>
          <a:sy n="110" d="100"/>
        </p:scale>
        <p:origin x="-1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12613.3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12944.2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Дефицита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2017 г</c:v>
                </c:pt>
                <c:pt idx="1">
                  <c:v>2017 г</c:v>
                </c:pt>
                <c:pt idx="2">
                  <c:v>2017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330.9</c:v>
                </c:pt>
              </c:numCache>
            </c:numRef>
          </c:val>
        </c:ser>
        <c:shape val="pyramid"/>
        <c:axId val="35844480"/>
        <c:axId val="35846016"/>
        <c:axId val="0"/>
      </c:bar3DChart>
      <c:catAx>
        <c:axId val="35844480"/>
        <c:scaling>
          <c:orientation val="minMax"/>
        </c:scaling>
        <c:axPos val="b"/>
        <c:tickLblPos val="nextTo"/>
        <c:crossAx val="35846016"/>
        <c:crosses val="autoZero"/>
        <c:auto val="1"/>
        <c:lblAlgn val="ctr"/>
        <c:lblOffset val="100"/>
      </c:catAx>
      <c:valAx>
        <c:axId val="35846016"/>
        <c:scaling>
          <c:orientation val="minMax"/>
        </c:scaling>
        <c:axPos val="l"/>
        <c:majorGridlines/>
        <c:numFmt formatCode="General" sourceLinked="1"/>
        <c:tickLblPos val="nextTo"/>
        <c:crossAx val="3584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021872265966889"/>
          <c:y val="1.2255431304792987E-2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626"/>
          <c:h val="0.866254286118045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453.4</c:v>
                </c:pt>
                <c:pt idx="1">
                  <c:v>3911.7</c:v>
                </c:pt>
                <c:pt idx="2">
                  <c:v>278.89999999999981</c:v>
                </c:pt>
                <c:pt idx="3">
                  <c:v>4388.2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65714388558264569"/>
        </c:manualLayout>
      </c:layout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Неналоговые </a:t>
            </a:r>
            <a:r>
              <a:rPr lang="ru-RU" dirty="0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</c:v>
                </c:pt>
                <c:pt idx="1">
                  <c:v>Доходы от сдачи в аренду имущества, составляющего казну сельских поселений</c:v>
                </c:pt>
                <c:pt idx="2">
                  <c:v>Прочие доходы от компенсации затрат бюджетов сельских поселений</c:v>
                </c:pt>
                <c:pt idx="3">
                  <c:v>Денежные взыскания (штрафы), установленные законами субъектов Российской Федерации за несоблюдение муниципальных правовых актов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225.8</c:v>
                </c:pt>
                <c:pt idx="1">
                  <c:v>41.4</c:v>
                </c:pt>
                <c:pt idx="2" formatCode="0.0">
                  <c:v>8</c:v>
                </c:pt>
                <c:pt idx="3">
                  <c:v>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304341644794401"/>
          <c:y val="0.11397914843977834"/>
          <c:w val="0.39445669291338581"/>
          <c:h val="0.8480663458734324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484"/>
          <c:w val="0.59924300087489069"/>
          <c:h val="0.84158223972003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сельских поселений на выполнение передоваемых полномочий субъектов РФ</c:v>
                </c:pt>
                <c:pt idx="2">
                  <c:v>Субвенции бюджетам сельских поселений на осуществление первичноговоинского учета.</c:v>
                </c:pt>
                <c:pt idx="3">
                  <c:v>Прочие межбюджетные трансферты, передаваемые бюджетам сельских поселений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397.5</c:v>
                </c:pt>
                <c:pt idx="1">
                  <c:v>0.2</c:v>
                </c:pt>
                <c:pt idx="2">
                  <c:v>173.3</c:v>
                </c:pt>
                <c:pt idx="3">
                  <c:v>2734.4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583442694663202"/>
          <c:y val="3.2529023988280545E-2"/>
          <c:w val="0.64730511811023661"/>
          <c:h val="0.847294634682294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665.8</c:v>
                </c:pt>
                <c:pt idx="1">
                  <c:v>709.1</c:v>
                </c:pt>
                <c:pt idx="2">
                  <c:v>688.9</c:v>
                </c:pt>
                <c:pt idx="3">
                  <c:v>453.4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по подакцизным товарам (продукции), производимым на территории Российской Федерации</c:v>
                </c:pt>
              </c:strCache>
            </c:strRef>
          </c:tx>
          <c:dLbls>
            <c:dLbl>
              <c:idx val="2"/>
              <c:layout>
                <c:manualLayout>
                  <c:x val="1.1111111111111125E-2"/>
                  <c:y val="-4.6511627906975998E-3"/>
                </c:manualLayout>
              </c:layout>
              <c:showVal val="1"/>
            </c:dLbl>
            <c:dLbl>
              <c:idx val="3"/>
              <c:layout>
                <c:manualLayout>
                  <c:x val="6.9444444444444571E-3"/>
                  <c:y val="-4.6511627906975998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378.4</c:v>
                </c:pt>
                <c:pt idx="2">
                  <c:v>465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7209302325581478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4.651162790697691E-2"/>
                </c:manualLayout>
              </c:layout>
              <c:showVal val="1"/>
            </c:dLbl>
            <c:dLbl>
              <c:idx val="2"/>
              <c:layout>
                <c:manualLayout>
                  <c:x val="-1.3888888888888941E-3"/>
                  <c:y val="5.5813953488372092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3.2558139534883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11.4</c:v>
                </c:pt>
                <c:pt idx="1">
                  <c:v>66.2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989</c:v>
                </c:pt>
                <c:pt idx="1">
                  <c:v>2511.1</c:v>
                </c:pt>
                <c:pt idx="2">
                  <c:v>1071.2</c:v>
                </c:pt>
                <c:pt idx="3">
                  <c:v>3911.7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1.3888888888888941E-3"/>
                  <c:y val="6.51162790697674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8139534883721034E-2"/>
                </c:manualLayout>
              </c:layout>
              <c:showVal val="1"/>
            </c:dLbl>
            <c:dLbl>
              <c:idx val="2"/>
              <c:layout>
                <c:manualLayout>
                  <c:x val="6.9444444444444571E-3"/>
                  <c:y val="6.5116279069767483E-2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8.8372093023255827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165.3</c:v>
                </c:pt>
                <c:pt idx="1">
                  <c:v>131.6</c:v>
                </c:pt>
                <c:pt idx="2">
                  <c:v>268</c:v>
                </c:pt>
                <c:pt idx="3">
                  <c:v>278.89999999999986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3893.3</c:v>
                </c:pt>
                <c:pt idx="1">
                  <c:v>3150.3</c:v>
                </c:pt>
                <c:pt idx="2">
                  <c:v>4580.3</c:v>
                </c:pt>
                <c:pt idx="3">
                  <c:v>4388.2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Государственная пошлина за совершение нотариальных действий (за исключением действий, совершаемых 2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3255813953488372E-3"/>
                </c:manualLayout>
              </c:layout>
              <c:showVal val="1"/>
            </c:dLbl>
            <c:dLbl>
              <c:idx val="1"/>
              <c:layout>
                <c:manualLayout>
                  <c:x val="1.388888888888898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05555555555548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7.9</c:v>
                </c:pt>
                <c:pt idx="1">
                  <c:v>6.1</c:v>
                </c:pt>
                <c:pt idx="2">
                  <c:v>14.9</c:v>
                </c:pt>
                <c:pt idx="3">
                  <c:v>0</c:v>
                </c:pt>
              </c:numCache>
            </c:numRef>
          </c:val>
        </c:ser>
        <c:shape val="box"/>
        <c:axId val="39449728"/>
        <c:axId val="39451264"/>
        <c:axId val="0"/>
      </c:bar3DChart>
      <c:catAx>
        <c:axId val="39449728"/>
        <c:scaling>
          <c:orientation val="minMax"/>
        </c:scaling>
        <c:axPos val="b"/>
        <c:tickLblPos val="nextTo"/>
        <c:crossAx val="39451264"/>
        <c:crosses val="autoZero"/>
        <c:auto val="1"/>
        <c:lblAlgn val="ctr"/>
        <c:lblOffset val="100"/>
      </c:catAx>
      <c:valAx>
        <c:axId val="39451264"/>
        <c:scaling>
          <c:orientation val="minMax"/>
        </c:scaling>
        <c:axPos val="l"/>
        <c:majorGridlines/>
        <c:numFmt formatCode="General" sourceLinked="1"/>
        <c:tickLblPos val="nextTo"/>
        <c:crossAx val="3944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30621172353463"/>
          <c:y val="0.15611481413660533"/>
          <c:w val="0.23436045494313221"/>
          <c:h val="0.6877701886101447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29035433070866E-2"/>
          <c:y val="1.3236402763887349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4986</c:v>
                </c:pt>
                <c:pt idx="1">
                  <c:v>173.3</c:v>
                </c:pt>
                <c:pt idx="2">
                  <c:v>38.700000000000003</c:v>
                </c:pt>
                <c:pt idx="3">
                  <c:v>22.7</c:v>
                </c:pt>
                <c:pt idx="4">
                  <c:v>3385.8</c:v>
                </c:pt>
                <c:pt idx="5">
                  <c:v>4280.3</c:v>
                </c:pt>
                <c:pt idx="6">
                  <c:v>57.4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410892388451577"/>
          <c:y val="7.1351569232948803E-2"/>
          <c:w val="0.24755774278215259"/>
          <c:h val="0.85729686153410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Муниципальная программа "Развитие культуры"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4269.3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Муниципальная программа "Благоустройство территории Балко-Грузского сельского поселения»</c:v>
                </c:pt>
              </c:strCache>
            </c:strRef>
          </c:tx>
          <c:dLbls>
            <c:dLbl>
              <c:idx val="0"/>
              <c:layout>
                <c:manualLayout>
                  <c:x val="1.8637862382810635E-2"/>
                  <c:y val="-2.1418859457539591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1351.8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Муниципальная программа  «Управление муниципальными финансами и создание условий для эффективного управления муниципальными финансами»</c:v>
                </c:pt>
              </c:strCache>
            </c:strRef>
          </c:tx>
          <c:dLbls>
            <c:dLbl>
              <c:idx val="0"/>
              <c:layout>
                <c:manualLayout>
                  <c:x val="2.2938907548074733E-2"/>
                  <c:y val="-2.356074540329355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21.9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Муниципальная программа «Обеспечение общественного порядка и противодействие преступности»</c:v>
                </c:pt>
              </c:strCache>
            </c:strRef>
          </c:tx>
          <c:dLbls>
            <c:dLbl>
              <c:idx val="0"/>
              <c:layout>
                <c:manualLayout>
                  <c:x val="-4.3010451652639933E-3"/>
                  <c:y val="7.0682236209880539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39.299999999999997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Муниципальная программа «Социальная поддержка граждан»</c:v>
                </c:pt>
              </c:strCache>
            </c:strRef>
          </c:tx>
          <c:dLbls>
            <c:dLbl>
              <c:idx val="0"/>
              <c:layout>
                <c:manualLayout>
                  <c:x val="1.5770498939301304E-2"/>
                  <c:y val="-2.356074540329355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Муниципальная программа "Обеспечение качественными жилищно-коммунальными услугами население"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1862.1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Муниципальная программа "Муниципальная политика"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55.8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Муниципальная программа "Защита насиления и территории от черезвычайных ситуаций, обеспечение пожарной безопасности и безопасности людей на водных объектах"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41.6</c:v>
                </c:pt>
              </c:numCache>
            </c:numRef>
          </c:val>
        </c:ser>
        <c:shape val="box"/>
        <c:axId val="93391104"/>
        <c:axId val="93401088"/>
        <c:axId val="0"/>
      </c:bar3DChart>
      <c:catAx>
        <c:axId val="93391104"/>
        <c:scaling>
          <c:orientation val="minMax"/>
        </c:scaling>
        <c:axPos val="b"/>
        <c:tickLblPos val="nextTo"/>
        <c:crossAx val="93401088"/>
        <c:crosses val="autoZero"/>
        <c:auto val="1"/>
        <c:lblAlgn val="ctr"/>
        <c:lblOffset val="100"/>
      </c:catAx>
      <c:valAx>
        <c:axId val="93401088"/>
        <c:scaling>
          <c:orientation val="minMax"/>
        </c:scaling>
        <c:axPos val="l"/>
        <c:majorGridlines/>
        <c:numFmt formatCode="General" sourceLinked="1"/>
        <c:tickLblPos val="nextTo"/>
        <c:crossAx val="9339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46072471052796"/>
          <c:y val="0.12142182774042502"/>
          <c:w val="0.33763430323971444"/>
          <c:h val="0.87857817225957546"/>
        </c:manualLayout>
      </c:layout>
      <c:txPr>
        <a:bodyPr/>
        <a:lstStyle/>
        <a:p>
          <a:pPr>
            <a:defRPr sz="1000" kern="100" spc="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0924767608095104"/>
          <c:y val="3.5088874441413252E-2"/>
          <c:w val="0.63798057688643162"/>
          <c:h val="0.92982225111717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Решение вопросов местного значения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12770.7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1351.8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4336817217546901E-3"/>
                  <c:y val="7.242747661012451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347.6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Обеспечение функционирования главы Администрации Балко-Грузского с.п.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807.4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Обеспечение деятельности Администрации БГсп</c:v>
                </c:pt>
              </c:strCache>
            </c:strRef>
          </c:tx>
          <c:dLbls>
            <c:dLbl>
              <c:idx val="0"/>
              <c:layout>
                <c:manualLayout>
                  <c:x val="4.3010451652639933E-3"/>
                  <c:y val="6.584316055465863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3672.8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Противодействие коррупции, экстремизму и терроризму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39.299999999999997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Решение госполномочий</c:v>
                </c:pt>
              </c:strCache>
            </c:strRef>
          </c:tx>
          <c:dLbls>
            <c:dLbl>
              <c:idx val="0"/>
              <c:layout>
                <c:manualLayout>
                  <c:x val="2.8673634435093347E-3"/>
                  <c:y val="9.876474083198806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173.5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Передано полномочий на уровень мун.района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43.5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Пенсионное обеспечение 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57.4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Озеленение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33.799999999999997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Электроэнергия уличного освещения</c:v>
                </c:pt>
              </c:strCache>
            </c:strRef>
          </c:tx>
          <c:dLbls>
            <c:dLbl>
              <c:idx val="0"/>
              <c:layout>
                <c:manualLayout>
                  <c:x val="5.2567722530855031E-17"/>
                  <c:y val="5.486930046221552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857.7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Сельские дома культуры и сельские клубы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4280.3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Лист1!$N$2</c:f>
              <c:numCache>
                <c:formatCode>General</c:formatCode>
                <c:ptCount val="1"/>
                <c:pt idx="0">
                  <c:v>128.9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содержание детских площадок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Лист1!$O$2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инвентаризация -долгосрочная оценка качественных и количественных характеристик зелёных насаждений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Лист1!$P$2</c:f>
              <c:numCache>
                <c:formatCode>General</c:formatCode>
                <c:ptCount val="1"/>
                <c:pt idx="0">
                  <c:v>21.5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инвестиционные расходы по строительству газопровода низкого давленияпо ул. Центральная х.Балко-Грузский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Лист1!$Q$2</c:f>
              <c:numCache>
                <c:formatCode>General</c:formatCode>
                <c:ptCount val="1"/>
                <c:pt idx="0">
                  <c:v>1173.7</c:v>
                </c:pt>
              </c:numCache>
            </c:numRef>
          </c:val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погашение кредиторской задолженности прошлых лет муниципального унитарного предприятия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Лист1!$R$2</c:f>
              <c:numCache>
                <c:formatCode>General</c:formatCode>
                <c:ptCount val="1"/>
                <c:pt idx="0">
                  <c:v>135.30000000000001</c:v>
                </c:pt>
              </c:numCache>
            </c:numRef>
          </c:val>
        </c:ser>
        <c:gapWidth val="400"/>
        <c:gapDepth val="400"/>
        <c:shape val="box"/>
        <c:axId val="94704384"/>
        <c:axId val="94705920"/>
        <c:axId val="0"/>
      </c:bar3DChart>
      <c:catAx>
        <c:axId val="94704384"/>
        <c:scaling>
          <c:orientation val="minMax"/>
        </c:scaling>
        <c:delete val="1"/>
        <c:axPos val="b"/>
        <c:tickLblPos val="none"/>
        <c:crossAx val="94705920"/>
        <c:crosses val="autoZero"/>
        <c:auto val="1"/>
        <c:lblAlgn val="ctr"/>
        <c:lblOffset val="100"/>
      </c:catAx>
      <c:valAx>
        <c:axId val="94705920"/>
        <c:scaling>
          <c:orientation val="minMax"/>
        </c:scaling>
        <c:axPos val="l"/>
        <c:majorGridlines/>
        <c:numFmt formatCode="General" sourceLinked="1"/>
        <c:tickLblPos val="nextTo"/>
        <c:crossAx val="9470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16580675866909"/>
          <c:y val="3.0052823150800883E-4"/>
          <c:w val="0.33763430323971427"/>
          <c:h val="0.8345371744263090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B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21683070866142"/>
          <c:y val="4.9960875984251973E-2"/>
          <c:w val="0.55726394356955378"/>
          <c:h val="0.6517352362204732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Функционирование Правительства РФ, высших исполнительных органов государственной власти РФ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4480.4000000000005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финансовых, налоговых и таможенных органов финансового надзора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491.6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Мобилизационная и вневойсковая подготовка</c:v>
                </c:pt>
              </c:strCache>
            </c:strRef>
          </c:tx>
          <c:dLbls>
            <c:dLbl>
              <c:idx val="1"/>
              <c:layout>
                <c:manualLayout>
                  <c:x val="7.228249684461294E-3"/>
                  <c:y val="-3.6575280506481934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1">
                  <c:v>173.3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Обеспечение пожарной безопасности</c:v>
                </c:pt>
              </c:strCache>
            </c:strRef>
          </c:tx>
          <c:dLbls>
            <c:dLbl>
              <c:idx val="2"/>
              <c:layout>
                <c:manualLayout>
                  <c:x val="1.5902149305814843E-2"/>
                  <c:y val="-3.4650265742982946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2">
                  <c:v>38.700000000000003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Жилищное хозяйство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3">
                  <c:v>6.6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3">
                  <c:v>2027.4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3">
                  <c:v>1351.8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4"/>
              <c:layout>
                <c:manualLayout>
                  <c:x val="5.300655201650409E-17"/>
                  <c:y val="-4.427549113644387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4">
                  <c:v>22.7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  <c:pt idx="5">
                  <c:v>4280.3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dLbl>
              <c:idx val="6"/>
              <c:layout>
                <c:manualLayout>
                  <c:x val="-2.8912998737845156E-3"/>
                  <c:y val="-6.352548719546873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Лист1!$L$2:$L$8</c:f>
              <c:numCache>
                <c:formatCode>General</c:formatCode>
                <c:ptCount val="7"/>
                <c:pt idx="6">
                  <c:v>57.4</c:v>
                </c:pt>
              </c:numCache>
            </c:numRef>
          </c:val>
        </c:ser>
        <c:shape val="box"/>
        <c:axId val="94925184"/>
        <c:axId val="94926720"/>
        <c:axId val="0"/>
      </c:bar3DChart>
      <c:catAx>
        <c:axId val="9492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kern="0" spc="0" baseline="0"/>
            </a:pPr>
            <a:endParaRPr lang="ru-RU"/>
          </a:p>
        </c:txPr>
        <c:crossAx val="94926720"/>
        <c:crosses val="autoZero"/>
        <c:auto val="1"/>
        <c:lblAlgn val="ctr"/>
        <c:lblOffset val="100"/>
      </c:catAx>
      <c:valAx>
        <c:axId val="94926720"/>
        <c:scaling>
          <c:orientation val="minMax"/>
        </c:scaling>
        <c:axPos val="l"/>
        <c:majorGridlines/>
        <c:numFmt formatCode="General" sourceLinked="1"/>
        <c:tickLblPos val="nextTo"/>
        <c:crossAx val="9492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93225065616822"/>
          <c:y val="2.8875221452485795E-2"/>
          <c:w val="0.33556774934383227"/>
          <c:h val="0.97112477854751456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ПРОЕКТ СОСТАВЛЕН В СООТВЕТСТВИЕ С ТРЕБОВАНИЯМИ БЮДЖЕТНОГО КОДЕКСА РОССИЙСКОЙ ФЕДЕРАЦИИ И ВКЛЮЧАЕТ СЛЕДУЮЩИЕ ДАННЫЕ: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ИСТОЧНИКИ ФИНАНСИРОВАНИЯ ДЕФИЦИТА БЮДЖЕТА БАЛКО-ГРУЗСКОГО СЕЛЬСКОГО ПОСЕЛЕНИЯ ЕГОРЛЫКСКОГО РАЙОНА ПО КОДАМ КЛАССИФИКАЦИИ ИСТОЧНИКОВ ФИНАНСИРОВАНИЯ ДЕФИЦИТОВ БЮДЖЕТА ЗА 2017 ГОД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ДОХОДЫ БЮДЖЕТА БАЛКО-ГРУЗСКОГО СЕЛЬСКОГО ПОСЕЛЕНИЯ ЕГОРЛЫКСКОГО РАЙОНА ПО КОДАМ КЛАССИФИКАЦИИ ДОХОДОВ БЮДЖЕТОВ ЗА 2017 ГОД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РАСХОДЫ БЮДЖЕТА БАЛКО-ГРУЗСКОГО СЕЛЬСКОГО ПОСЕЛЕНИЯ ЕГОРЛЫКСКОГО РАЙОНА ПО РАЗДЕЛАМ  И ПОДРАЗДЕЛАМ КЛАССИФИКАЦИИ РАСХОДОВ БЮДЖЕТА ЗА 2017 ГОД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2017 год направлен на решение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ключевых задач, следующими способами расходов: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Программные расходы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обеспечение деятельности Администрации </a:t>
          </a:r>
          <a:r>
            <a:rPr lang="ru-RU" sz="1800" dirty="0" err="1" smtClean="0">
              <a:solidFill>
                <a:srgbClr val="FF0000"/>
              </a:solidFill>
              <a:latin typeface="Monotype Corsiva" pitchFamily="66" charset="0"/>
            </a:rPr>
            <a:t>Балко-Грузского</a:t>
          </a:r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 сельского поселения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err="1" smtClean="0">
              <a:solidFill>
                <a:srgbClr val="FF0000"/>
              </a:solidFill>
              <a:latin typeface="Monotype Corsiva" pitchFamily="66" charset="0"/>
            </a:rPr>
            <a:t>непрограммные</a:t>
          </a:r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 расходы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обеспечение функционирования Главы  Администрации </a:t>
          </a:r>
          <a:r>
            <a:rPr lang="ru-RU" sz="1800" dirty="0" err="1" smtClean="0">
              <a:solidFill>
                <a:srgbClr val="FF0000"/>
              </a:solidFill>
              <a:latin typeface="Monotype Corsiva" pitchFamily="66" charset="0"/>
            </a:rPr>
            <a:t>Балко-Грузского</a:t>
          </a:r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 сельского поселения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84853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</a:t>
          </a:r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бюджета, </a:t>
          </a:r>
          <a:endParaRPr lang="ru-RU" sz="2400" b="1" i="0" dirty="0" smtClean="0">
            <a:solidFill>
              <a:srgbClr val="FF0000"/>
            </a:solidFill>
            <a:latin typeface="Monotype Corsiva" pitchFamily="66" charset="0"/>
          </a:endParaRP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</a:t>
          </a:r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виды ,поступивших, 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</a:t>
          </a:r>
          <a:r>
            <a:rPr lang="ru-RU" sz="1600" b="1" dirty="0" smtClean="0">
              <a:latin typeface="Monotype Corsiva" pitchFamily="66" charset="0"/>
            </a:rPr>
            <a:t>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</a:t>
          </a:r>
          <a:r>
            <a:rPr lang="ru-RU" sz="1600" b="1" dirty="0" smtClean="0">
              <a:latin typeface="Monotype Corsiva" pitchFamily="66" charset="0"/>
            </a:rPr>
            <a:t>Федерации:</a:t>
          </a:r>
        </a:p>
        <a:p>
          <a:r>
            <a:rPr lang="ru-RU" sz="900" b="1" dirty="0" smtClean="0">
              <a:latin typeface="Monotype Corsiva" pitchFamily="66" charset="0"/>
            </a:rPr>
            <a:t>-налог на доходы физических лиц ,</a:t>
          </a:r>
        </a:p>
        <a:p>
          <a:r>
            <a:rPr lang="ru-RU" sz="900" b="1" dirty="0" smtClean="0">
              <a:latin typeface="Monotype Corsiva" pitchFamily="66" charset="0"/>
            </a:rPr>
            <a:t>-единый сельскохозяйственный налог,</a:t>
          </a:r>
        </a:p>
        <a:p>
          <a:r>
            <a:rPr lang="ru-RU" sz="900" b="1" dirty="0" smtClean="0">
              <a:latin typeface="Monotype Corsiva" pitchFamily="66" charset="0"/>
            </a:rPr>
            <a:t>-на лог на имущество физических лиц,</a:t>
          </a:r>
        </a:p>
        <a:p>
          <a:r>
            <a:rPr lang="ru-RU" sz="900" b="1" dirty="0" smtClean="0">
              <a:latin typeface="Monotype Corsiva" pitchFamily="66" charset="0"/>
            </a:rPr>
            <a:t>-земельный налог</a:t>
          </a:r>
          <a:endParaRPr lang="ru-RU" sz="9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, </a:t>
          </a:r>
          <a:r>
            <a:rPr lang="ru-RU" sz="1600" b="1" dirty="0" smtClean="0">
              <a:latin typeface="Monotype Corsiva" pitchFamily="66" charset="0"/>
            </a:rPr>
            <a:t>которые включают в </a:t>
          </a:r>
          <a:r>
            <a:rPr lang="ru-RU" sz="1600" b="1" dirty="0" smtClean="0">
              <a:latin typeface="Monotype Corsiva" pitchFamily="66" charset="0"/>
            </a:rPr>
            <a:t>себя-</a:t>
          </a:r>
        </a:p>
        <a:p>
          <a:r>
            <a:rPr lang="ru-RU" sz="1600" b="1" dirty="0" smtClean="0">
              <a:latin typeface="Monotype Corsiva" pitchFamily="66" charset="0"/>
            </a:rPr>
            <a:t>-</a:t>
          </a:r>
          <a:r>
            <a:rPr lang="ru-RU" sz="900" b="1" dirty="0" smtClean="0">
              <a:latin typeface="Monotype Corsiva" pitchFamily="66" charset="0"/>
            </a:rPr>
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учреждений);</a:t>
          </a:r>
        </a:p>
        <a:p>
          <a:r>
            <a:rPr lang="ru-RU" sz="1600" b="1" dirty="0" smtClean="0">
              <a:latin typeface="Monotype Corsiva" pitchFamily="66" charset="0"/>
            </a:rPr>
            <a:t>-</a:t>
          </a:r>
          <a:r>
            <a:rPr lang="ru-RU" sz="900" b="1" dirty="0" smtClean="0">
              <a:latin typeface="Monotype Corsiva" pitchFamily="66" charset="0"/>
            </a:rPr>
            <a:t>доходы от использования имущества, находящегося в государственной и муниципальной собственности;</a:t>
          </a:r>
          <a:endParaRPr lang="ru-RU" sz="900" dirty="0" smtClean="0">
            <a:latin typeface="Monotype Corsiva" pitchFamily="66" charset="0"/>
          </a:endParaRPr>
        </a:p>
        <a:p>
          <a:r>
            <a:rPr lang="ru-RU" sz="900" b="1" dirty="0" smtClean="0">
              <a:latin typeface="Monotype Corsiva" pitchFamily="66" charset="0"/>
            </a:rPr>
            <a:t>-доходы от сдачи в аренду имущества, составляющего казну сельских поселений (за исключением земельных участков);</a:t>
          </a:r>
          <a:endParaRPr lang="ru-RU" sz="9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</a:t>
          </a:r>
          <a:r>
            <a:rPr lang="ru-RU" sz="900" b="1" dirty="0" smtClean="0">
              <a:latin typeface="Monotype Corsiva" pitchFamily="66" charset="0"/>
            </a:rPr>
            <a:t>прочие доходы от компенсации затрат бюджетов сельских поселений;</a:t>
          </a:r>
        </a:p>
        <a:p>
          <a:r>
            <a:rPr lang="ru-RU" sz="900" b="1" dirty="0" smtClean="0">
              <a:latin typeface="Monotype Corsiva" pitchFamily="66" charset="0"/>
            </a:rPr>
            <a:t>-денежные взыскания (штрафы), установленные законами субъектов Российской Федерации за несоблюдение муниципальных правовых актов, зачисляемые в бюджеты поселений</a:t>
          </a:r>
          <a:endParaRPr lang="ru-RU" sz="9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900" b="1" dirty="0" smtClean="0">
              <a:latin typeface="Monotype Corsiva" pitchFamily="66" charset="0"/>
            </a:rPr>
            <a:t>-дотации бюджетам сельских поселений на выравнивание бюджетной обеспеченности;</a:t>
          </a:r>
          <a:endParaRPr lang="ru-RU" sz="900" dirty="0" smtClean="0">
            <a:latin typeface="Monotype Corsiva" pitchFamily="66" charset="0"/>
          </a:endParaRPr>
        </a:p>
        <a:p>
          <a:r>
            <a:rPr lang="ru-RU" sz="900" b="1" dirty="0" smtClean="0">
              <a:latin typeface="Monotype Corsiva" pitchFamily="66" charset="0"/>
            </a:rPr>
            <a:t>-субвенции </a:t>
          </a:r>
          <a:r>
            <a:rPr lang="ru-RU" sz="900" b="1" dirty="0" smtClean="0">
              <a:latin typeface="Monotype Corsiva" pitchFamily="66" charset="0"/>
            </a:rPr>
            <a:t>бюджетам </a:t>
          </a:r>
          <a:r>
            <a:rPr lang="ru-RU" sz="900" b="1" dirty="0" smtClean="0">
              <a:latin typeface="Monotype Corsiva" pitchFamily="66" charset="0"/>
            </a:rPr>
            <a:t>сельских поселений </a:t>
          </a:r>
          <a:r>
            <a:rPr lang="ru-RU" sz="900" b="1" dirty="0" smtClean="0">
              <a:latin typeface="Monotype Corsiva" pitchFamily="66" charset="0"/>
            </a:rPr>
            <a:t>на осуществление первичного воинского учета на территориях, где отсутствуют военные комиссариаты;</a:t>
          </a:r>
          <a:endParaRPr lang="ru-RU" sz="900" dirty="0" smtClean="0">
            <a:latin typeface="Monotype Corsiva" pitchFamily="66" charset="0"/>
          </a:endParaRPr>
        </a:p>
        <a:p>
          <a:r>
            <a:rPr lang="ru-RU" sz="900" b="1" dirty="0" smtClean="0">
              <a:latin typeface="Monotype Corsiva" pitchFamily="66" charset="0"/>
            </a:rPr>
            <a:t>-субвенции </a:t>
          </a:r>
          <a:r>
            <a:rPr lang="ru-RU" sz="900" b="1" dirty="0" smtClean="0">
              <a:latin typeface="Monotype Corsiva" pitchFamily="66" charset="0"/>
            </a:rPr>
            <a:t>бюджетам поселений на выполнение передаваемых полномочий субъектов Российской Федерации;</a:t>
          </a:r>
          <a:endParaRPr lang="ru-RU" sz="900" dirty="0" smtClean="0">
            <a:latin typeface="Monotype Corsiva" pitchFamily="66" charset="0"/>
          </a:endParaRPr>
        </a:p>
        <a:p>
          <a:r>
            <a:rPr lang="ru-RU" sz="900" b="1" dirty="0" smtClean="0">
              <a:latin typeface="Monotype Corsiva" pitchFamily="66" charset="0"/>
            </a:rPr>
            <a:t>-прочие </a:t>
          </a:r>
          <a:r>
            <a:rPr lang="ru-RU" sz="900" b="1" dirty="0" smtClean="0">
              <a:latin typeface="Monotype Corsiva" pitchFamily="66" charset="0"/>
            </a:rPr>
            <a:t>межбюджетные трансферты, передаваемые бюджетам </a:t>
          </a:r>
          <a:r>
            <a:rPr lang="ru-RU" sz="900" b="1" dirty="0" smtClean="0">
              <a:latin typeface="Monotype Corsiva" pitchFamily="66" charset="0"/>
            </a:rPr>
            <a:t>сельских поселений</a:t>
          </a:r>
          <a:endParaRPr lang="ru-RU" sz="9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3" y="113802"/>
        <a:ext cx="8366794" cy="1979424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kern="1200" dirty="0">
            <a:latin typeface="Gabriola" pitchFamily="82" charset="0"/>
          </a:endParaRPr>
        </a:p>
      </dsp:txBody>
      <dsp:txXfrm>
        <a:off x="418320" y="2394186"/>
        <a:ext cx="8366399" cy="1655953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, на который составляется отчет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18320" y="4351100"/>
        <a:ext cx="8366399" cy="15518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8565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8565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190373"/>
          <a:ext cx="6357983" cy="1695283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2017 год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190373"/>
        <a:ext cx="6357983" cy="1695283"/>
      </dsp:txXfrm>
    </dsp:sp>
    <dsp:sp modelId="{DA5C133F-EA30-44F4-9D4E-1E016A63F76C}">
      <dsp:nvSpPr>
        <dsp:cNvPr id="0" name=""/>
        <dsp:cNvSpPr/>
      </dsp:nvSpPr>
      <dsp:spPr>
        <a:xfrm>
          <a:off x="4397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80733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9062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9062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80733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80733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80733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2017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80B57-BD65-48DF-81A5-BBFC17A22E33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29723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</a:rPr>
              <a:t>Отчет 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об исполнении бюджета Балко-Грузского сельского поселения  Егорлыкского района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за 2017</a:t>
            </a:r>
            <a:endParaRPr lang="ru-RU" sz="54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11111"/>
        </p:xfrm>
        <a:graphic>
          <a:graphicData uri="http://schemas.openxmlformats.org/drawingml/2006/table">
            <a:tbl>
              <a:tblPr/>
              <a:tblGrid>
                <a:gridCol w="2046091"/>
                <a:gridCol w="660044"/>
                <a:gridCol w="659577"/>
                <a:gridCol w="659577"/>
                <a:gridCol w="724600"/>
                <a:gridCol w="724600"/>
                <a:gridCol w="985623"/>
                <a:gridCol w="1163381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5733,6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6952,8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3893,3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4388,2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428604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1"/>
          <a:ext cx="9001155" cy="5917549"/>
        </p:xfrm>
        <a:graphic>
          <a:graphicData uri="http://schemas.openxmlformats.org/drawingml/2006/table">
            <a:tbl>
              <a:tblPr/>
              <a:tblGrid>
                <a:gridCol w="3571900"/>
                <a:gridCol w="500066"/>
                <a:gridCol w="642942"/>
                <a:gridCol w="571504"/>
                <a:gridCol w="642942"/>
                <a:gridCol w="714380"/>
                <a:gridCol w="642942"/>
                <a:gridCol w="928694"/>
                <a:gridCol w="785785"/>
              </a:tblGrid>
              <a:tr h="3306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1463,6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613,6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02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4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750,9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53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149,3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222566"/>
        </p:xfrm>
        <a:graphic>
          <a:graphicData uri="http://schemas.openxmlformats.org/drawingml/2006/table">
            <a:tbl>
              <a:tblPr/>
              <a:tblGrid>
                <a:gridCol w="4993722"/>
                <a:gridCol w="3721714"/>
              </a:tblGrid>
              <a:tr h="1358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7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12944,2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4986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38,7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3385,8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4280,3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 2017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7699,2тыс.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1960" y="1916832"/>
            <a:ext cx="3888432" cy="37444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5245,0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2017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РАСХОДЫ БЮДЖЕТА БАЛКО-ГРУЗСКОГО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НА 2017 ГОД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857232"/>
          <a:ext cx="885831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3568" y="1166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Общегосударственные вопросы за 2017 год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79512" y="0"/>
          <a:ext cx="8784976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857917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58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1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960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</a:t>
                      </a:r>
                      <a:r>
                        <a:rPr lang="ru-RU" sz="1100" b="1" dirty="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исключением</a:t>
                      </a: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исполнении  бюджета за 2017 год осуществлялось в соответствие с: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Муниципальными программами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Бюджетным посланием Президента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направлениями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бюджетной политики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направлениями налоговой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за 2017год.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5733,6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6952,8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7088,3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9032,2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4475,3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3305,4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11672,4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9721,4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3914,28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3300,98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4290,23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1429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p:oleObj spid="_x0000_s15361" name="Диаграмма" r:id="rId3" imgW="9974567" imgH="2712636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Структура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-285784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1895</TotalTime>
  <Words>1319</Words>
  <Application>Microsoft Office PowerPoint</Application>
  <PresentationFormat>Экран (4:3)</PresentationFormat>
  <Paragraphs>391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Диаграмма</vt:lpstr>
      <vt:lpstr>Отчет  об исполнении бюджета Балко-Грузского сельского поселения  Егорлыкского района за 2017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196</cp:revision>
  <dcterms:created xsi:type="dcterms:W3CDTF">2016-02-10T06:46:34Z</dcterms:created>
  <dcterms:modified xsi:type="dcterms:W3CDTF">2018-06-13T09:15:10Z</dcterms:modified>
</cp:coreProperties>
</file>