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7" r:id="rId11"/>
    <p:sldId id="270" r:id="rId12"/>
    <p:sldId id="277" r:id="rId13"/>
    <p:sldId id="271" r:id="rId14"/>
    <p:sldId id="272" r:id="rId15"/>
    <p:sldId id="273" r:id="rId16"/>
    <p:sldId id="274" r:id="rId17"/>
    <p:sldId id="275" r:id="rId18"/>
    <p:sldId id="276" r:id="rId19"/>
    <p:sldId id="281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283" autoAdjust="0"/>
    <p:restoredTop sz="89558" autoAdjust="0"/>
  </p:normalViewPr>
  <p:slideViewPr>
    <p:cSldViewPr>
      <p:cViewPr varScale="1">
        <p:scale>
          <a:sx n="110" d="100"/>
          <a:sy n="110" d="100"/>
        </p:scale>
        <p:origin x="-1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12613.3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12944.2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Дефицита</c:v>
                </c:pt>
              </c:strCache>
            </c:strRef>
          </c:tx>
          <c:dLbls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2017 г</c:v>
                </c:pt>
                <c:pt idx="1">
                  <c:v>2017 г</c:v>
                </c:pt>
                <c:pt idx="2">
                  <c:v>2017 г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330.9</c:v>
                </c:pt>
              </c:numCache>
            </c:numRef>
          </c:val>
        </c:ser>
        <c:shape val="pyramid"/>
        <c:axId val="35844480"/>
        <c:axId val="35846016"/>
        <c:axId val="0"/>
      </c:bar3DChart>
      <c:catAx>
        <c:axId val="35844480"/>
        <c:scaling>
          <c:orientation val="minMax"/>
        </c:scaling>
        <c:axPos val="b"/>
        <c:tickLblPos val="nextTo"/>
        <c:crossAx val="35846016"/>
        <c:crosses val="autoZero"/>
        <c:auto val="1"/>
        <c:lblAlgn val="ctr"/>
        <c:lblOffset val="100"/>
      </c:catAx>
      <c:valAx>
        <c:axId val="35846016"/>
        <c:scaling>
          <c:orientation val="minMax"/>
        </c:scaling>
        <c:axPos val="l"/>
        <c:majorGridlines/>
        <c:numFmt formatCode="General" sourceLinked="1"/>
        <c:tickLblPos val="nextTo"/>
        <c:crossAx val="3584448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1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2021872265966889"/>
          <c:y val="1.2255431304792987E-2"/>
        </c:manualLayout>
      </c:layout>
      <c:txPr>
        <a:bodyPr/>
        <a:lstStyle/>
        <a:p>
          <a:pPr>
            <a:defRPr sz="2800" i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2222222222222251E-2"/>
          <c:y val="8.5068611217764115E-2"/>
          <c:w val="0.65812849956255626"/>
          <c:h val="0.866254286118045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4"/>
          <c:dPt>
            <c:idx val="2"/>
            <c:explosion val="8"/>
          </c:dPt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Единый сельскохозяйственный налог</c:v>
                </c:pt>
                <c:pt idx="2">
                  <c:v>Налог на имущество ФЛ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453.4</c:v>
                </c:pt>
                <c:pt idx="1">
                  <c:v>3911.7</c:v>
                </c:pt>
                <c:pt idx="2">
                  <c:v>278.89999999999981</c:v>
                </c:pt>
                <c:pt idx="3">
                  <c:v>4388.2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70308398950165"/>
          <c:y val="0.20317399372880268"/>
          <c:w val="0.28371358267716534"/>
          <c:h val="0.65714388558264569"/>
        </c:manualLayout>
      </c:layout>
      <c:txPr>
        <a:bodyPr/>
        <a:lstStyle/>
        <a:p>
          <a:pPr>
            <a:defRPr>
              <a:latin typeface="Monotype Corsiva" pitchFamily="66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3200" i="1"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/>
              <a:t>Неналоговые </a:t>
            </a:r>
            <a:r>
              <a:rPr lang="ru-RU" dirty="0"/>
              <a:t>доходы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Доходы, получаемые в виде арендной платы, а также средства от 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
учреждений)</c:v>
                </c:pt>
                <c:pt idx="1">
                  <c:v>Доходы от сдачи в аренду имущества, составляющего казну сельских поселений</c:v>
                </c:pt>
                <c:pt idx="2">
                  <c:v>Прочие доходы от компенсации затрат бюджетов сельских поселений</c:v>
                </c:pt>
                <c:pt idx="3">
                  <c:v>Денежные взыскания (штрафы), установленные законами субъектов Российской Федерации за несоблюдение муниципальных правовых актов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225.8</c:v>
                </c:pt>
                <c:pt idx="1">
                  <c:v>41.4</c:v>
                </c:pt>
                <c:pt idx="2" formatCode="0.0">
                  <c:v>8</c:v>
                </c:pt>
                <c:pt idx="3">
                  <c:v>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9304341644794401"/>
          <c:y val="0.11397914843977834"/>
          <c:w val="0.39445669291338581"/>
          <c:h val="0.8480663458734324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c:rich>
      </c:tx>
      <c:layout>
        <c:manualLayout>
          <c:xMode val="edge"/>
          <c:yMode val="edge"/>
          <c:x val="0.26613188976377955"/>
          <c:y val="4.074074074074077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6493438320209984E-2"/>
          <c:y val="0.15438947214931484"/>
          <c:w val="0.59924300087489069"/>
          <c:h val="0.841582239720034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4.2639435695538104E-3"/>
                  <c:y val="1.3128900554097404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бюджетам сельских поселений на выравнивание бюджетной обеспеченности</c:v>
                </c:pt>
                <c:pt idx="1">
                  <c:v>Субвенции бюджетам сельских поселений на выполнение передоваемых полномочий субъектов РФ</c:v>
                </c:pt>
                <c:pt idx="2">
                  <c:v>Субвенции бюджетам сельских поселений на осуществление первичноговоинского учета.</c:v>
                </c:pt>
                <c:pt idx="3">
                  <c:v>Прочие межбюджетные трансферты, передаваемые бюджетам сельских поселений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397.5</c:v>
                </c:pt>
                <c:pt idx="1">
                  <c:v>0.2</c:v>
                </c:pt>
                <c:pt idx="2">
                  <c:v>173.3</c:v>
                </c:pt>
                <c:pt idx="3">
                  <c:v>2734.4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0583442694663202"/>
          <c:y val="3.2529023988280545E-2"/>
          <c:w val="0.64730511811023661"/>
          <c:h val="0.8472946346822940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665.8</c:v>
                </c:pt>
                <c:pt idx="1">
                  <c:v>709.1</c:v>
                </c:pt>
                <c:pt idx="2">
                  <c:v>688.9</c:v>
                </c:pt>
                <c:pt idx="3">
                  <c:v>453.4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Акцизы по подакцизным товарам (продукции), производимым на территории Российской Федерации</c:v>
                </c:pt>
              </c:strCache>
            </c:strRef>
          </c:tx>
          <c:dLbls>
            <c:dLbl>
              <c:idx val="2"/>
              <c:layout>
                <c:manualLayout>
                  <c:x val="1.1111111111111125E-2"/>
                  <c:y val="-4.6511627906975998E-3"/>
                </c:manualLayout>
              </c:layout>
              <c:showVal val="1"/>
            </c:dLbl>
            <c:dLbl>
              <c:idx val="3"/>
              <c:layout>
                <c:manualLayout>
                  <c:x val="6.9444444444444571E-3"/>
                  <c:y val="-4.6511627906975998E-3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378.4</c:v>
                </c:pt>
                <c:pt idx="2">
                  <c:v>465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Налог, взимаемый в связи с применением упрощенной системы налогообложения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7209302325581478E-2"/>
                </c:manualLayout>
              </c:layout>
              <c:showVal val="1"/>
            </c:dLbl>
            <c:dLbl>
              <c:idx val="1"/>
              <c:layout>
                <c:manualLayout>
                  <c:x val="5.5555555555555558E-3"/>
                  <c:y val="4.651162790697691E-2"/>
                </c:manualLayout>
              </c:layout>
              <c:showVal val="1"/>
            </c:dLbl>
            <c:dLbl>
              <c:idx val="2"/>
              <c:layout>
                <c:manualLayout>
                  <c:x val="-1.3888888888888941E-3"/>
                  <c:y val="5.5813953488372092E-2"/>
                </c:manualLayout>
              </c:layout>
              <c:showVal val="1"/>
            </c:dLbl>
            <c:dLbl>
              <c:idx val="3"/>
              <c:layout>
                <c:manualLayout>
                  <c:x val="4.1666666666666683E-3"/>
                  <c:y val="3.2558139534883741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11.4</c:v>
                </c:pt>
                <c:pt idx="1">
                  <c:v>66.2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сельскохозяйственный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989</c:v>
                </c:pt>
                <c:pt idx="1">
                  <c:v>2511.1</c:v>
                </c:pt>
                <c:pt idx="2">
                  <c:v>1071.2</c:v>
                </c:pt>
                <c:pt idx="3">
                  <c:v>3911.7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dLbls>
            <c:dLbl>
              <c:idx val="0"/>
              <c:layout>
                <c:manualLayout>
                  <c:x val="1.3888888888888941E-3"/>
                  <c:y val="6.5116279069767483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5.8139534883721034E-2"/>
                </c:manualLayout>
              </c:layout>
              <c:showVal val="1"/>
            </c:dLbl>
            <c:dLbl>
              <c:idx val="2"/>
              <c:layout>
                <c:manualLayout>
                  <c:x val="6.9444444444444571E-3"/>
                  <c:y val="6.5116279069767483E-2"/>
                </c:manualLayout>
              </c:layout>
              <c:showVal val="1"/>
            </c:dLbl>
            <c:dLbl>
              <c:idx val="3"/>
              <c:layout>
                <c:manualLayout>
                  <c:x val="-4.1666666666666683E-3"/>
                  <c:y val="8.8372093023255827E-2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Лист1!$F$2:$F$5</c:f>
              <c:numCache>
                <c:formatCode>General</c:formatCode>
                <c:ptCount val="4"/>
                <c:pt idx="0">
                  <c:v>165.3</c:v>
                </c:pt>
                <c:pt idx="1">
                  <c:v>131.6</c:v>
                </c:pt>
                <c:pt idx="2">
                  <c:v>268</c:v>
                </c:pt>
                <c:pt idx="3">
                  <c:v>278.89999999999986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Земельный налог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Лист1!$G$2:$G$5</c:f>
              <c:numCache>
                <c:formatCode>General</c:formatCode>
                <c:ptCount val="4"/>
                <c:pt idx="0">
                  <c:v>3893.3</c:v>
                </c:pt>
                <c:pt idx="1">
                  <c:v>3150.3</c:v>
                </c:pt>
                <c:pt idx="2">
                  <c:v>4580.3</c:v>
                </c:pt>
                <c:pt idx="3">
                  <c:v>4388.2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Государственная пошлина за совершение нотариальных действий (за исключением действий, совершаемых 2</c:v>
                </c:pt>
              </c:strCache>
            </c:strRef>
          </c:tx>
          <c:dLbls>
            <c:dLbl>
              <c:idx val="0"/>
              <c:layout>
                <c:manualLayout>
                  <c:x val="5.5555555555555558E-3"/>
                  <c:y val="-2.3255813953488372E-3"/>
                </c:manualLayout>
              </c:layout>
              <c:showVal val="1"/>
            </c:dLbl>
            <c:dLbl>
              <c:idx val="1"/>
              <c:layout>
                <c:manualLayout>
                  <c:x val="1.3888888888888984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5277777777777781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8055555555555481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  <c:pt idx="3">
                  <c:v>2017 год</c:v>
                </c:pt>
              </c:strCache>
            </c:strRef>
          </c:cat>
          <c:val>
            <c:numRef>
              <c:f>Лист1!$H$2:$H$5</c:f>
              <c:numCache>
                <c:formatCode>General</c:formatCode>
                <c:ptCount val="4"/>
                <c:pt idx="0">
                  <c:v>7.9</c:v>
                </c:pt>
                <c:pt idx="1">
                  <c:v>6.1</c:v>
                </c:pt>
                <c:pt idx="2">
                  <c:v>14.9</c:v>
                </c:pt>
                <c:pt idx="3">
                  <c:v>0</c:v>
                </c:pt>
              </c:numCache>
            </c:numRef>
          </c:val>
        </c:ser>
        <c:shape val="box"/>
        <c:axId val="39449728"/>
        <c:axId val="39451264"/>
        <c:axId val="0"/>
      </c:bar3DChart>
      <c:catAx>
        <c:axId val="39449728"/>
        <c:scaling>
          <c:orientation val="minMax"/>
        </c:scaling>
        <c:axPos val="b"/>
        <c:tickLblPos val="nextTo"/>
        <c:crossAx val="39451264"/>
        <c:crosses val="autoZero"/>
        <c:auto val="1"/>
        <c:lblAlgn val="ctr"/>
        <c:lblOffset val="100"/>
      </c:catAx>
      <c:valAx>
        <c:axId val="39451264"/>
        <c:scaling>
          <c:orientation val="minMax"/>
        </c:scaling>
        <c:axPos val="l"/>
        <c:majorGridlines/>
        <c:numFmt formatCode="General" sourceLinked="1"/>
        <c:tickLblPos val="nextTo"/>
        <c:crossAx val="39449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730621172353463"/>
          <c:y val="0.15611481413660533"/>
          <c:w val="0.23436045494313221"/>
          <c:h val="0.68777018861014472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29035433070866E-2"/>
          <c:y val="1.3236402763887349E-2"/>
          <c:w val="0.71256583552056063"/>
          <c:h val="0.986378562164696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 год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ЖИЛИЩНО-КОММУНАЛЬНОЕ ХОЗЯЙСТВО</c:v>
                </c:pt>
                <c:pt idx="5">
                  <c:v>КУЛЬТУРА, КИНЕМАТОГРАФИЯ </c:v>
                </c:pt>
                <c:pt idx="6">
                  <c:v>ПЕНСИОННОЕ ОБЕСПЕЧЕНИЕ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4986</c:v>
                </c:pt>
                <c:pt idx="1">
                  <c:v>173.3</c:v>
                </c:pt>
                <c:pt idx="2">
                  <c:v>38.700000000000003</c:v>
                </c:pt>
                <c:pt idx="3">
                  <c:v>22.7</c:v>
                </c:pt>
                <c:pt idx="4">
                  <c:v>3385.8</c:v>
                </c:pt>
                <c:pt idx="5">
                  <c:v>4280.3</c:v>
                </c:pt>
                <c:pt idx="6">
                  <c:v>57.4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410892388451577"/>
          <c:y val="7.1351569232948803E-2"/>
          <c:w val="0.24755774278215259"/>
          <c:h val="0.857296861534104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Муниципальная программа "Развитие культуры"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4269.3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Муниципальная программа "Благоустройство территории Балко-Грузского сельского поселения»</c:v>
                </c:pt>
              </c:strCache>
            </c:strRef>
          </c:tx>
          <c:dLbls>
            <c:dLbl>
              <c:idx val="0"/>
              <c:layout>
                <c:manualLayout>
                  <c:x val="1.8637862382810635E-2"/>
                  <c:y val="-2.1418859457539591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1351.8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Муниципальная программа  «Управление муниципальными финансами и создание условий для эффективного управления муниципальными финансами»</c:v>
                </c:pt>
              </c:strCache>
            </c:strRef>
          </c:tx>
          <c:dLbls>
            <c:dLbl>
              <c:idx val="0"/>
              <c:layout>
                <c:manualLayout>
                  <c:x val="2.2938907548074733E-2"/>
                  <c:y val="-2.356074540329355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21.9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Муниципальная программа «Обеспечение общественного порядка и противодействие преступности»</c:v>
                </c:pt>
              </c:strCache>
            </c:strRef>
          </c:tx>
          <c:dLbls>
            <c:dLbl>
              <c:idx val="0"/>
              <c:layout>
                <c:manualLayout>
                  <c:x val="-4.3010451652639933E-3"/>
                  <c:y val="7.0682236209880539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39.299999999999997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Муниципальная программа «Социальная поддержка граждан»</c:v>
                </c:pt>
              </c:strCache>
            </c:strRef>
          </c:tx>
          <c:dLbls>
            <c:dLbl>
              <c:idx val="0"/>
              <c:layout>
                <c:manualLayout>
                  <c:x val="1.5770498939301304E-2"/>
                  <c:y val="-2.3560745403293552E-2"/>
                </c:manualLayout>
              </c:layout>
              <c:showVal val="1"/>
            </c:dLbl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57.4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Муниципальная программа "Обеспечение качественными жилищно-коммунальными услугами население"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1862.1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Муниципальная программа "Муниципальная политика"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55.8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Муниципальная программа "Защита насиления и территории от черезвычайных ситуаций, обеспечение пожарной безопасности и безопасности людей на водных объектах"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41.6</c:v>
                </c:pt>
              </c:numCache>
            </c:numRef>
          </c:val>
        </c:ser>
        <c:shape val="box"/>
        <c:axId val="93391104"/>
        <c:axId val="93401088"/>
        <c:axId val="0"/>
      </c:bar3DChart>
      <c:catAx>
        <c:axId val="93391104"/>
        <c:scaling>
          <c:orientation val="minMax"/>
        </c:scaling>
        <c:axPos val="b"/>
        <c:tickLblPos val="nextTo"/>
        <c:crossAx val="93401088"/>
        <c:crosses val="autoZero"/>
        <c:auto val="1"/>
        <c:lblAlgn val="ctr"/>
        <c:lblOffset val="100"/>
      </c:catAx>
      <c:valAx>
        <c:axId val="93401088"/>
        <c:scaling>
          <c:orientation val="minMax"/>
        </c:scaling>
        <c:axPos val="l"/>
        <c:majorGridlines/>
        <c:numFmt formatCode="General" sourceLinked="1"/>
        <c:tickLblPos val="nextTo"/>
        <c:crossAx val="93391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46072471052796"/>
          <c:y val="0.12142182774042502"/>
          <c:w val="0.33763430323971444"/>
          <c:h val="0.87857817225957546"/>
        </c:manualLayout>
      </c:layout>
      <c:txPr>
        <a:bodyPr/>
        <a:lstStyle/>
        <a:p>
          <a:pPr>
            <a:defRPr sz="1000" kern="100" spc="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0.10924767608095104"/>
          <c:y val="3.5088874441413252E-2"/>
          <c:w val="0.63798057688643162"/>
          <c:h val="0.929822251117173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Решение вопросов местного значения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12770.7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1351.8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dLbl>
              <c:idx val="0"/>
              <c:layout>
                <c:manualLayout>
                  <c:x val="1.4336817217546901E-3"/>
                  <c:y val="7.2427476610124511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347.6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Обеспечение функционирования главы Администрации Балко-Грузского с.п.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807.4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Обеспечение деятельности Администрации БГсп</c:v>
                </c:pt>
              </c:strCache>
            </c:strRef>
          </c:tx>
          <c:dLbls>
            <c:dLbl>
              <c:idx val="0"/>
              <c:layout>
                <c:manualLayout>
                  <c:x val="4.3010451652639933E-3"/>
                  <c:y val="6.584316055465863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3672.8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Противодействие коррупции, экстремизму и терроризму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39.299999999999997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Решение госполномочий</c:v>
                </c:pt>
              </c:strCache>
            </c:strRef>
          </c:tx>
          <c:dLbls>
            <c:dLbl>
              <c:idx val="0"/>
              <c:layout>
                <c:manualLayout>
                  <c:x val="2.8673634435093347E-3"/>
                  <c:y val="9.8764740831988065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173.5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Передано полномочий на уровень мун.района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43.5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Пенсионное обеспечение 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57.4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Озеленение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33.799999999999997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Электроэнергия уличного освещения</c:v>
                </c:pt>
              </c:strCache>
            </c:strRef>
          </c:tx>
          <c:dLbls>
            <c:dLbl>
              <c:idx val="0"/>
              <c:layout>
                <c:manualLayout>
                  <c:x val="5.2567722530855031E-17"/>
                  <c:y val="5.4869300462215526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857.7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Сельские дома культуры и сельские клубы</c:v>
                </c:pt>
              </c:strCache>
            </c:strRef>
          </c:tx>
          <c:dLbls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Лист1!$M$2</c:f>
              <c:numCache>
                <c:formatCode>General</c:formatCode>
                <c:ptCount val="1"/>
                <c:pt idx="0">
                  <c:v>4280.3</c:v>
                </c:pt>
              </c:numCache>
            </c:numRef>
          </c:val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содержание мест захоронений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Лист1!$N$2</c:f>
              <c:numCache>
                <c:formatCode>General</c:formatCode>
                <c:ptCount val="1"/>
                <c:pt idx="0">
                  <c:v>128.9</c:v>
                </c:pt>
              </c:numCache>
            </c:numRef>
          </c:val>
        </c:ser>
        <c:ser>
          <c:idx val="13"/>
          <c:order val="13"/>
          <c:tx>
            <c:strRef>
              <c:f>Лист1!$O$1</c:f>
              <c:strCache>
                <c:ptCount val="1"/>
                <c:pt idx="0">
                  <c:v>содержание детских площадок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Лист1!$O$2</c:f>
              <c:numCache>
                <c:formatCode>General</c:formatCode>
                <c:ptCount val="1"/>
                <c:pt idx="0">
                  <c:v>4.8</c:v>
                </c:pt>
              </c:numCache>
            </c:numRef>
          </c:val>
        </c:ser>
        <c:ser>
          <c:idx val="14"/>
          <c:order val="14"/>
          <c:tx>
            <c:strRef>
              <c:f>Лист1!$P$1</c:f>
              <c:strCache>
                <c:ptCount val="1"/>
                <c:pt idx="0">
                  <c:v>инвентаризация -долгосрочная оценка качественных и количественных характеристик зелёных насаждений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Лист1!$P$2</c:f>
              <c:numCache>
                <c:formatCode>General</c:formatCode>
                <c:ptCount val="1"/>
                <c:pt idx="0">
                  <c:v>21.5</c:v>
                </c:pt>
              </c:numCache>
            </c:numRef>
          </c:val>
        </c:ser>
        <c:ser>
          <c:idx val="15"/>
          <c:order val="15"/>
          <c:tx>
            <c:strRef>
              <c:f>Лист1!$Q$1</c:f>
              <c:strCache>
                <c:ptCount val="1"/>
                <c:pt idx="0">
                  <c:v>инвестиционные расходы по строительству газопровода низкого давленияпо ул. Центральная х.Балко-Грузский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Лист1!$Q$2</c:f>
              <c:numCache>
                <c:formatCode>General</c:formatCode>
                <c:ptCount val="1"/>
                <c:pt idx="0">
                  <c:v>1173.7</c:v>
                </c:pt>
              </c:numCache>
            </c:numRef>
          </c:val>
        </c:ser>
        <c:ser>
          <c:idx val="16"/>
          <c:order val="16"/>
          <c:tx>
            <c:strRef>
              <c:f>Лист1!$R$1</c:f>
              <c:strCache>
                <c:ptCount val="1"/>
                <c:pt idx="0">
                  <c:v>погашение кредиторской задолженности прошлых лет муниципального унитарного предприятия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2017 г</c:v>
                </c:pt>
              </c:strCache>
            </c:strRef>
          </c:cat>
          <c:val>
            <c:numRef>
              <c:f>Лист1!$R$2</c:f>
              <c:numCache>
                <c:formatCode>General</c:formatCode>
                <c:ptCount val="1"/>
                <c:pt idx="0">
                  <c:v>135.30000000000001</c:v>
                </c:pt>
              </c:numCache>
            </c:numRef>
          </c:val>
        </c:ser>
        <c:gapWidth val="400"/>
        <c:gapDepth val="400"/>
        <c:shape val="box"/>
        <c:axId val="94704384"/>
        <c:axId val="94705920"/>
        <c:axId val="0"/>
      </c:bar3DChart>
      <c:catAx>
        <c:axId val="94704384"/>
        <c:scaling>
          <c:orientation val="minMax"/>
        </c:scaling>
        <c:delete val="1"/>
        <c:axPos val="b"/>
        <c:tickLblPos val="none"/>
        <c:crossAx val="94705920"/>
        <c:crosses val="autoZero"/>
        <c:auto val="1"/>
        <c:lblAlgn val="ctr"/>
        <c:lblOffset val="100"/>
      </c:catAx>
      <c:valAx>
        <c:axId val="94705920"/>
        <c:scaling>
          <c:orientation val="minMax"/>
        </c:scaling>
        <c:axPos val="l"/>
        <c:majorGridlines/>
        <c:numFmt formatCode="General" sourceLinked="1"/>
        <c:tickLblPos val="nextTo"/>
        <c:crossAx val="9470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116580675866909"/>
          <c:y val="3.0052823150800883E-4"/>
          <c:w val="0.33763430323971427"/>
          <c:h val="0.83453717442630904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B w="6350"/>
    </a:sp3d>
  </c:spPr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321683070866142"/>
          <c:y val="4.9960875984251973E-2"/>
          <c:w val="0.55726394356955378"/>
          <c:h val="0.6517352362204732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Функционирование Правительства РФ, высших исполнительных органов государственной власти РФ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4480.4000000000005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Обеспечение деятельности финансовых, налоговых и таможенных органов финансового надзора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Другие общегосударственные вопросы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491.6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Мобилизационная и вневойсковая подготовка</c:v>
                </c:pt>
              </c:strCache>
            </c:strRef>
          </c:tx>
          <c:dLbls>
            <c:dLbl>
              <c:idx val="1"/>
              <c:layout>
                <c:manualLayout>
                  <c:x val="7.228249684461294E-3"/>
                  <c:y val="-3.6575280506481934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1">
                  <c:v>173.3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Обеспечение пожарной безопасности</c:v>
                </c:pt>
              </c:strCache>
            </c:strRef>
          </c:tx>
          <c:dLbls>
            <c:dLbl>
              <c:idx val="2"/>
              <c:layout>
                <c:manualLayout>
                  <c:x val="1.5902149305814843E-2"/>
                  <c:y val="-3.4650265742982946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2">
                  <c:v>38.700000000000003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Жилищное хозяйство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3">
                  <c:v>6.6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Коммунальное хозяйство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  <c:pt idx="3">
                  <c:v>2027.4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Благоустройство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Лист1!$I$2:$I$8</c:f>
              <c:numCache>
                <c:formatCode>General</c:formatCode>
                <c:ptCount val="7"/>
                <c:pt idx="3">
                  <c:v>1351.8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Профессиональная подготовка</c:v>
                </c:pt>
              </c:strCache>
            </c:strRef>
          </c:tx>
          <c:dLbls>
            <c:dLbl>
              <c:idx val="4"/>
              <c:layout>
                <c:manualLayout>
                  <c:x val="5.300655201650409E-17"/>
                  <c:y val="-4.427549113644387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Лист1!$J$2:$J$8</c:f>
              <c:numCache>
                <c:formatCode>General</c:formatCode>
                <c:ptCount val="7"/>
                <c:pt idx="4">
                  <c:v>22.7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Культура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Лист1!$K$2:$K$8</c:f>
              <c:numCache>
                <c:formatCode>General</c:formatCode>
                <c:ptCount val="7"/>
                <c:pt idx="5">
                  <c:v>4280.3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Пенсионное обеспечение</c:v>
                </c:pt>
              </c:strCache>
            </c:strRef>
          </c:tx>
          <c:dLbls>
            <c:dLbl>
              <c:idx val="6"/>
              <c:layout>
                <c:manualLayout>
                  <c:x val="-2.8912998737845156E-3"/>
                  <c:y val="-6.352548719546873E-2"/>
                </c:manualLayout>
              </c:layout>
              <c:showVal val="1"/>
            </c:dLbl>
            <c:showVal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Лист1!$L$2:$L$8</c:f>
              <c:numCache>
                <c:formatCode>General</c:formatCode>
                <c:ptCount val="7"/>
                <c:pt idx="6">
                  <c:v>57.4</c:v>
                </c:pt>
              </c:numCache>
            </c:numRef>
          </c:val>
        </c:ser>
        <c:shape val="box"/>
        <c:axId val="94925184"/>
        <c:axId val="94926720"/>
        <c:axId val="0"/>
      </c:bar3DChart>
      <c:catAx>
        <c:axId val="94925184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 kern="0" spc="0" baseline="0"/>
            </a:pPr>
            <a:endParaRPr lang="ru-RU"/>
          </a:p>
        </c:txPr>
        <c:crossAx val="94926720"/>
        <c:crosses val="autoZero"/>
        <c:auto val="1"/>
        <c:lblAlgn val="ctr"/>
        <c:lblOffset val="100"/>
      </c:catAx>
      <c:valAx>
        <c:axId val="94926720"/>
        <c:scaling>
          <c:orientation val="minMax"/>
        </c:scaling>
        <c:axPos val="l"/>
        <c:majorGridlines/>
        <c:numFmt formatCode="General" sourceLinked="1"/>
        <c:tickLblPos val="nextTo"/>
        <c:crossAx val="94925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93225065616822"/>
          <c:y val="2.8875221452485795E-2"/>
          <c:w val="0.33556774934383227"/>
          <c:h val="0.97112477854751456"/>
        </c:manualLayout>
      </c:layout>
      <c:txPr>
        <a:bodyPr/>
        <a:lstStyle/>
        <a:p>
          <a:pPr>
            <a:defRPr sz="8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65A4A-CB92-4AA2-83E3-6E345648116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81907C-7CFB-4C18-9D21-621C3449EE8C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ПРОЕКТ СОСТАВЛЕН В СООТВЕТСТВИЕ С ТРЕБОВАНИЯМИ БЮДЖЕТНОГО КОДЕКСА РОССИЙСКОЙ ФЕДЕРАЦИИ И ВКЛЮЧАЕТ СЛЕДУЮЩИЕ ДАННЫЕ: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491FE36-9201-49F7-8A6B-94A4E384D83E}" type="parTrans" cxnId="{CAFD5EBE-3FD9-4362-A3FB-347DDB1A832C}">
      <dgm:prSet/>
      <dgm:spPr/>
      <dgm:t>
        <a:bodyPr/>
        <a:lstStyle/>
        <a:p>
          <a:endParaRPr lang="ru-RU"/>
        </a:p>
      </dgm:t>
    </dgm:pt>
    <dgm:pt modelId="{870DDFD4-767E-4B52-92EA-4CD3911B1743}" type="sibTrans" cxnId="{CAFD5EBE-3FD9-4362-A3FB-347DDB1A832C}">
      <dgm:prSet/>
      <dgm:spPr/>
      <dgm:t>
        <a:bodyPr/>
        <a:lstStyle/>
        <a:p>
          <a:endParaRPr lang="ru-RU"/>
        </a:p>
      </dgm:t>
    </dgm:pt>
    <dgm:pt modelId="{86D7F712-5894-40F1-BFBE-A8448D812B6F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ИСТОЧНИКИ ФИНАНСИРОВАНИЯ ДЕФИЦИТА БЮДЖЕТА БАЛКО-ГРУЗСКОГО СЕЛЬСКОГО ПОСЕЛЕНИЯ ЕГОРЛЫКСКОГО РАЙОНА ПО КОДАМ КЛАССИФИКАЦИИ ИСТОЧНИКОВ ФИНАНСИРОВАНИЯ ДЕФИЦИТОВ БЮДЖЕТА ЗА 2017 ГОД 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507A77D-1F6B-48C3-B1ED-C3B7ABDE353E}" type="parTrans" cxnId="{A50BB8E5-7604-4C94-8289-702217789193}">
      <dgm:prSet/>
      <dgm:spPr/>
      <dgm:t>
        <a:bodyPr/>
        <a:lstStyle/>
        <a:p>
          <a:endParaRPr lang="ru-RU"/>
        </a:p>
      </dgm:t>
    </dgm:pt>
    <dgm:pt modelId="{E32D76F7-5E1F-4BCD-87F5-F976D5945403}" type="sibTrans" cxnId="{A50BB8E5-7604-4C94-8289-702217789193}">
      <dgm:prSet/>
      <dgm:spPr/>
      <dgm:t>
        <a:bodyPr/>
        <a:lstStyle/>
        <a:p>
          <a:endParaRPr lang="ru-RU"/>
        </a:p>
      </dgm:t>
    </dgm:pt>
    <dgm:pt modelId="{7AB0B216-3F5E-487A-A4A1-E2686BB7572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ДОХОДЫ БЮДЖЕТА БАЛКО-ГРУЗСКОГО СЕЛЬСКОГО ПОСЕЛЕНИЯ ЕГОРЛЫКСКОГО РАЙОНА ПО КОДАМ КЛАССИФИКАЦИИ ДОХОДОВ БЮДЖЕТОВ ЗА 2017 ГОД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- РАСХОДЫ БЮДЖЕТА БАЛКО-ГРУЗСКОГО СЕЛЬСКОГО ПОСЕЛЕНИЯ ЕГОРЛЫКСКОГО РАЙОНА ПО РАЗДЕЛАМ  И ПОДРАЗДЕЛАМ КЛАССИФИКАЦИИ РАСХОДОВ БЮДЖЕТА ЗА 2017 ГОД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56F56BC-23B9-45E1-BF47-E5D84ECE7D57}" type="sibTrans" cxnId="{CFA894F9-6901-470B-A505-7124696F95F7}">
      <dgm:prSet/>
      <dgm:spPr/>
      <dgm:t>
        <a:bodyPr/>
        <a:lstStyle/>
        <a:p>
          <a:endParaRPr lang="ru-RU"/>
        </a:p>
      </dgm:t>
    </dgm:pt>
    <dgm:pt modelId="{7F3C081F-2EA0-4933-A445-05E65C58017D}" type="parTrans" cxnId="{CFA894F9-6901-470B-A505-7124696F95F7}">
      <dgm:prSet/>
      <dgm:spPr/>
      <dgm:t>
        <a:bodyPr/>
        <a:lstStyle/>
        <a:p>
          <a:endParaRPr lang="ru-RU"/>
        </a:p>
      </dgm:t>
    </dgm:pt>
    <dgm:pt modelId="{A88FE5EB-10A1-4254-BBDC-61317FDF383E}" type="pres">
      <dgm:prSet presAssocID="{CF365A4A-CB92-4AA2-83E3-6E345648116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DFB4CA-E3A5-4566-B4BD-E6C3D7E3EDEC}" type="pres">
      <dgm:prSet presAssocID="{B181907C-7CFB-4C18-9D21-621C3449EE8C}" presName="parentLin" presStyleCnt="0"/>
      <dgm:spPr/>
    </dgm:pt>
    <dgm:pt modelId="{7EAF5D45-E807-4A5A-9282-AA41133C619A}" type="pres">
      <dgm:prSet presAssocID="{B181907C-7CFB-4C18-9D21-621C3449EE8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269632F-ACB6-4B28-962A-4F05DC66CF3C}" type="pres">
      <dgm:prSet presAssocID="{B181907C-7CFB-4C18-9D21-621C3449EE8C}" presName="parentText" presStyleLbl="node1" presStyleIdx="0" presStyleCnt="3" custScaleX="144945" custScaleY="3529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E82FB-5801-4BE1-98AE-768CA903A996}" type="pres">
      <dgm:prSet presAssocID="{B181907C-7CFB-4C18-9D21-621C3449EE8C}" presName="negativeSpace" presStyleCnt="0"/>
      <dgm:spPr/>
    </dgm:pt>
    <dgm:pt modelId="{48F85236-B7F0-4A25-98A9-8955F2406BB5}" type="pres">
      <dgm:prSet presAssocID="{B181907C-7CFB-4C18-9D21-621C3449EE8C}" presName="childText" presStyleLbl="conFgAcc1" presStyleIdx="0" presStyleCnt="3">
        <dgm:presLayoutVars>
          <dgm:bulletEnabled val="1"/>
        </dgm:presLayoutVars>
      </dgm:prSet>
      <dgm:spPr/>
    </dgm:pt>
    <dgm:pt modelId="{EC205529-12E8-4C0D-AB7A-B4B6605564AD}" type="pres">
      <dgm:prSet presAssocID="{870DDFD4-767E-4B52-92EA-4CD3911B1743}" presName="spaceBetweenRectangles" presStyleCnt="0"/>
      <dgm:spPr/>
    </dgm:pt>
    <dgm:pt modelId="{11BFDC8E-78ED-4A45-8846-9DBE6ABADB90}" type="pres">
      <dgm:prSet presAssocID="{7AB0B216-3F5E-487A-A4A1-E2686BB75727}" presName="parentLin" presStyleCnt="0"/>
      <dgm:spPr/>
    </dgm:pt>
    <dgm:pt modelId="{7AE2315A-57D7-428F-97EB-9AF6488F3D1F}" type="pres">
      <dgm:prSet presAssocID="{7AB0B216-3F5E-487A-A4A1-E2686BB7572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F815816-3463-4A84-AAD1-C7643291F95F}" type="pres">
      <dgm:prSet presAssocID="{7AB0B216-3F5E-487A-A4A1-E2686BB75727}" presName="parentText" presStyleLbl="node1" presStyleIdx="1" presStyleCnt="3" custScaleX="142857" custScaleY="295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52188-27D6-4F63-9A48-31C96A170AB4}" type="pres">
      <dgm:prSet presAssocID="{7AB0B216-3F5E-487A-A4A1-E2686BB75727}" presName="negativeSpace" presStyleCnt="0"/>
      <dgm:spPr/>
    </dgm:pt>
    <dgm:pt modelId="{3380F63D-F430-4777-BBAA-24EDF927B194}" type="pres">
      <dgm:prSet presAssocID="{7AB0B216-3F5E-487A-A4A1-E2686BB75727}" presName="childText" presStyleLbl="conFgAcc1" presStyleIdx="1" presStyleCnt="3">
        <dgm:presLayoutVars>
          <dgm:bulletEnabled val="1"/>
        </dgm:presLayoutVars>
      </dgm:prSet>
      <dgm:spPr/>
    </dgm:pt>
    <dgm:pt modelId="{6BAEB7E6-F461-4179-B54B-9CAFAD32163C}" type="pres">
      <dgm:prSet presAssocID="{E56F56BC-23B9-45E1-BF47-E5D84ECE7D57}" presName="spaceBetweenRectangles" presStyleCnt="0"/>
      <dgm:spPr/>
    </dgm:pt>
    <dgm:pt modelId="{9D65CA3B-6DD4-4D18-B3C9-1D751DCFAD57}" type="pres">
      <dgm:prSet presAssocID="{86D7F712-5894-40F1-BFBE-A8448D812B6F}" presName="parentLin" presStyleCnt="0"/>
      <dgm:spPr/>
    </dgm:pt>
    <dgm:pt modelId="{DD3A7687-0C0D-4C5D-B6D8-FED38EA35E20}" type="pres">
      <dgm:prSet presAssocID="{86D7F712-5894-40F1-BFBE-A8448D812B6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18EE9D4-6317-47C3-9D3B-E450C85CB6C5}" type="pres">
      <dgm:prSet presAssocID="{86D7F712-5894-40F1-BFBE-A8448D812B6F}" presName="parentText" presStyleLbl="node1" presStyleIdx="2" presStyleCnt="3" custScaleX="142857" custScaleY="2766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F2904-42CE-4437-A3BF-D32E7366930D}" type="pres">
      <dgm:prSet presAssocID="{86D7F712-5894-40F1-BFBE-A8448D812B6F}" presName="negativeSpace" presStyleCnt="0"/>
      <dgm:spPr/>
    </dgm:pt>
    <dgm:pt modelId="{F9D01F08-AECB-4F03-A831-7FE6187FF88D}" type="pres">
      <dgm:prSet presAssocID="{86D7F712-5894-40F1-BFBE-A8448D812B6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3082F02-6D6F-4EA5-B907-F0540729256C}" type="presOf" srcId="{7AB0B216-3F5E-487A-A4A1-E2686BB75727}" destId="{9F815816-3463-4A84-AAD1-C7643291F95F}" srcOrd="1" destOrd="0" presId="urn:microsoft.com/office/officeart/2005/8/layout/list1"/>
    <dgm:cxn modelId="{521AF8D2-534C-435F-828E-A9E58F1D6B88}" type="presOf" srcId="{B181907C-7CFB-4C18-9D21-621C3449EE8C}" destId="{C269632F-ACB6-4B28-962A-4F05DC66CF3C}" srcOrd="1" destOrd="0" presId="urn:microsoft.com/office/officeart/2005/8/layout/list1"/>
    <dgm:cxn modelId="{A50BB8E5-7604-4C94-8289-702217789193}" srcId="{CF365A4A-CB92-4AA2-83E3-6E345648116F}" destId="{86D7F712-5894-40F1-BFBE-A8448D812B6F}" srcOrd="2" destOrd="0" parTransId="{7507A77D-1F6B-48C3-B1ED-C3B7ABDE353E}" sibTransId="{E32D76F7-5E1F-4BCD-87F5-F976D5945403}"/>
    <dgm:cxn modelId="{EBE1C460-8E0B-4A94-9449-8D600C996F79}" type="presOf" srcId="{CF365A4A-CB92-4AA2-83E3-6E345648116F}" destId="{A88FE5EB-10A1-4254-BBDC-61317FDF383E}" srcOrd="0" destOrd="0" presId="urn:microsoft.com/office/officeart/2005/8/layout/list1"/>
    <dgm:cxn modelId="{0283E89A-B0EB-43E6-B1A2-A95D12291C20}" type="presOf" srcId="{86D7F712-5894-40F1-BFBE-A8448D812B6F}" destId="{DD3A7687-0C0D-4C5D-B6D8-FED38EA35E20}" srcOrd="0" destOrd="0" presId="urn:microsoft.com/office/officeart/2005/8/layout/list1"/>
    <dgm:cxn modelId="{2D277936-5BB9-45B7-9E2A-8332B8A696C5}" type="presOf" srcId="{7AB0B216-3F5E-487A-A4A1-E2686BB75727}" destId="{7AE2315A-57D7-428F-97EB-9AF6488F3D1F}" srcOrd="0" destOrd="0" presId="urn:microsoft.com/office/officeart/2005/8/layout/list1"/>
    <dgm:cxn modelId="{CFA894F9-6901-470B-A505-7124696F95F7}" srcId="{CF365A4A-CB92-4AA2-83E3-6E345648116F}" destId="{7AB0B216-3F5E-487A-A4A1-E2686BB75727}" srcOrd="1" destOrd="0" parTransId="{7F3C081F-2EA0-4933-A445-05E65C58017D}" sibTransId="{E56F56BC-23B9-45E1-BF47-E5D84ECE7D57}"/>
    <dgm:cxn modelId="{0CE289D2-9814-48EF-B942-44C357DF8256}" type="presOf" srcId="{86D7F712-5894-40F1-BFBE-A8448D812B6F}" destId="{818EE9D4-6317-47C3-9D3B-E450C85CB6C5}" srcOrd="1" destOrd="0" presId="urn:microsoft.com/office/officeart/2005/8/layout/list1"/>
    <dgm:cxn modelId="{CAFD5EBE-3FD9-4362-A3FB-347DDB1A832C}" srcId="{CF365A4A-CB92-4AA2-83E3-6E345648116F}" destId="{B181907C-7CFB-4C18-9D21-621C3449EE8C}" srcOrd="0" destOrd="0" parTransId="{C491FE36-9201-49F7-8A6B-94A4E384D83E}" sibTransId="{870DDFD4-767E-4B52-92EA-4CD3911B1743}"/>
    <dgm:cxn modelId="{599EE485-65F8-48A9-9853-EEEACB08A870}" type="presOf" srcId="{B181907C-7CFB-4C18-9D21-621C3449EE8C}" destId="{7EAF5D45-E807-4A5A-9282-AA41133C619A}" srcOrd="0" destOrd="0" presId="urn:microsoft.com/office/officeart/2005/8/layout/list1"/>
    <dgm:cxn modelId="{0C8540B9-AE1D-4C19-B2BD-13A5617E0791}" type="presParOf" srcId="{A88FE5EB-10A1-4254-BBDC-61317FDF383E}" destId="{31DFB4CA-E3A5-4566-B4BD-E6C3D7E3EDEC}" srcOrd="0" destOrd="0" presId="urn:microsoft.com/office/officeart/2005/8/layout/list1"/>
    <dgm:cxn modelId="{EAA8B9A2-C9D3-4448-BB66-966088183DE3}" type="presParOf" srcId="{31DFB4CA-E3A5-4566-B4BD-E6C3D7E3EDEC}" destId="{7EAF5D45-E807-4A5A-9282-AA41133C619A}" srcOrd="0" destOrd="0" presId="urn:microsoft.com/office/officeart/2005/8/layout/list1"/>
    <dgm:cxn modelId="{B284E6A1-62F9-4009-B3DB-A0EA147637E9}" type="presParOf" srcId="{31DFB4CA-E3A5-4566-B4BD-E6C3D7E3EDEC}" destId="{C269632F-ACB6-4B28-962A-4F05DC66CF3C}" srcOrd="1" destOrd="0" presId="urn:microsoft.com/office/officeart/2005/8/layout/list1"/>
    <dgm:cxn modelId="{FFE1DD17-5C61-4389-B633-373BA77F2265}" type="presParOf" srcId="{A88FE5EB-10A1-4254-BBDC-61317FDF383E}" destId="{F48E82FB-5801-4BE1-98AE-768CA903A996}" srcOrd="1" destOrd="0" presId="urn:microsoft.com/office/officeart/2005/8/layout/list1"/>
    <dgm:cxn modelId="{BC0FE877-24DA-4F8E-A7EC-2130EB4A6978}" type="presParOf" srcId="{A88FE5EB-10A1-4254-BBDC-61317FDF383E}" destId="{48F85236-B7F0-4A25-98A9-8955F2406BB5}" srcOrd="2" destOrd="0" presId="urn:microsoft.com/office/officeart/2005/8/layout/list1"/>
    <dgm:cxn modelId="{6664AE08-F8B2-438E-B3E8-2BF6B4EE3641}" type="presParOf" srcId="{A88FE5EB-10A1-4254-BBDC-61317FDF383E}" destId="{EC205529-12E8-4C0D-AB7A-B4B6605564AD}" srcOrd="3" destOrd="0" presId="urn:microsoft.com/office/officeart/2005/8/layout/list1"/>
    <dgm:cxn modelId="{1D3739F2-61AB-465F-B49C-0B1086742AC0}" type="presParOf" srcId="{A88FE5EB-10A1-4254-BBDC-61317FDF383E}" destId="{11BFDC8E-78ED-4A45-8846-9DBE6ABADB90}" srcOrd="4" destOrd="0" presId="urn:microsoft.com/office/officeart/2005/8/layout/list1"/>
    <dgm:cxn modelId="{A299CE98-B036-49B4-9326-E32158747936}" type="presParOf" srcId="{11BFDC8E-78ED-4A45-8846-9DBE6ABADB90}" destId="{7AE2315A-57D7-428F-97EB-9AF6488F3D1F}" srcOrd="0" destOrd="0" presId="urn:microsoft.com/office/officeart/2005/8/layout/list1"/>
    <dgm:cxn modelId="{20F82224-ACF9-45DD-88FE-A0EB4E9195F2}" type="presParOf" srcId="{11BFDC8E-78ED-4A45-8846-9DBE6ABADB90}" destId="{9F815816-3463-4A84-AAD1-C7643291F95F}" srcOrd="1" destOrd="0" presId="urn:microsoft.com/office/officeart/2005/8/layout/list1"/>
    <dgm:cxn modelId="{D1A7DCC1-FE86-4B6C-A892-5D30208943B9}" type="presParOf" srcId="{A88FE5EB-10A1-4254-BBDC-61317FDF383E}" destId="{D1752188-27D6-4F63-9A48-31C96A170AB4}" srcOrd="5" destOrd="0" presId="urn:microsoft.com/office/officeart/2005/8/layout/list1"/>
    <dgm:cxn modelId="{CA3C48AE-54A5-4547-B6BE-21DA63873E30}" type="presParOf" srcId="{A88FE5EB-10A1-4254-BBDC-61317FDF383E}" destId="{3380F63D-F430-4777-BBAA-24EDF927B194}" srcOrd="6" destOrd="0" presId="urn:microsoft.com/office/officeart/2005/8/layout/list1"/>
    <dgm:cxn modelId="{A98C1B16-09A2-4045-9E56-62E2B46E4192}" type="presParOf" srcId="{A88FE5EB-10A1-4254-BBDC-61317FDF383E}" destId="{6BAEB7E6-F461-4179-B54B-9CAFAD32163C}" srcOrd="7" destOrd="0" presId="urn:microsoft.com/office/officeart/2005/8/layout/list1"/>
    <dgm:cxn modelId="{E9BC84CB-CCD0-4C14-81D3-404C7815278A}" type="presParOf" srcId="{A88FE5EB-10A1-4254-BBDC-61317FDF383E}" destId="{9D65CA3B-6DD4-4D18-B3C9-1D751DCFAD57}" srcOrd="8" destOrd="0" presId="urn:microsoft.com/office/officeart/2005/8/layout/list1"/>
    <dgm:cxn modelId="{72D048EB-C569-4EC7-837A-5C8A166B7ADD}" type="presParOf" srcId="{9D65CA3B-6DD4-4D18-B3C9-1D751DCFAD57}" destId="{DD3A7687-0C0D-4C5D-B6D8-FED38EA35E20}" srcOrd="0" destOrd="0" presId="urn:microsoft.com/office/officeart/2005/8/layout/list1"/>
    <dgm:cxn modelId="{0B2D2B6C-BEEB-4295-8CDC-204353B8C9A0}" type="presParOf" srcId="{9D65CA3B-6DD4-4D18-B3C9-1D751DCFAD57}" destId="{818EE9D4-6317-47C3-9D3B-E450C85CB6C5}" srcOrd="1" destOrd="0" presId="urn:microsoft.com/office/officeart/2005/8/layout/list1"/>
    <dgm:cxn modelId="{CFCE9855-EC30-473C-8A4F-5F2B8DA59B11}" type="presParOf" srcId="{A88FE5EB-10A1-4254-BBDC-61317FDF383E}" destId="{AC8F2904-42CE-4437-A3BF-D32E7366930D}" srcOrd="9" destOrd="0" presId="urn:microsoft.com/office/officeart/2005/8/layout/list1"/>
    <dgm:cxn modelId="{6E3A2555-961E-46CF-85F7-FC6930DB5CAB}" type="presParOf" srcId="{A88FE5EB-10A1-4254-BBDC-61317FDF383E}" destId="{F9D01F08-AECB-4F03-A831-7FE6187FF88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C54747-4D87-4F43-A3FC-E5BC38A047F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86D5D0-3226-4B37-9D4C-C9CAB99E0413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2017 год направлен на решение </a:t>
          </a:r>
          <a:r>
            <a:rPr lang="ru-RU" sz="2800" dirty="0" smtClean="0">
              <a:solidFill>
                <a:srgbClr val="FF0000"/>
              </a:solidFill>
              <a:latin typeface="Monotype Corsiva" pitchFamily="66" charset="0"/>
            </a:rPr>
            <a:t>ключевых задач, следующими способами расходов: </a:t>
          </a:r>
          <a:endParaRPr lang="ru-RU" sz="2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AB76B718-596B-4B54-B258-4E81608997B0}" type="par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65FA0B4C-6C06-4E6F-8B34-00AC6E54E00C}" type="sibTrans" cxnId="{7A4ECC01-9F92-4F75-AE59-7CC05F3E1B87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CC83C96-9FA2-4EB2-9DAB-D8014A4E4428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Программные расходы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B9F76F31-182D-4F4D-92ED-6A56EC130D88}" type="par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474E001-529E-42EF-B1CF-17163CA9F32F}" type="sibTrans" cxnId="{E803E83F-A84F-40EB-A376-6D38E52798FA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A461B25A-3852-44AE-949F-8E0711DF6276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обеспечение деятельности Администрации </a:t>
          </a:r>
          <a:r>
            <a:rPr lang="ru-RU" sz="1800" dirty="0" err="1" smtClean="0">
              <a:solidFill>
                <a:srgbClr val="FF0000"/>
              </a:solidFill>
              <a:latin typeface="Monotype Corsiva" pitchFamily="66" charset="0"/>
            </a:rPr>
            <a:t>Балко-Грузского</a:t>
          </a:r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 сельского поселения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C53E512F-C226-4470-BD1D-A17F38D2E36F}" type="par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ACEA9B5-04CF-4591-A371-C2F63B7E95BC}" type="sibTrans" cxnId="{B2DC5047-77BC-4EA3-9E5A-201444EB2952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0A357A0A-1612-4BDA-B2A8-747F427C287A}">
      <dgm:prSet phldrT="[Текст]"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err="1" smtClean="0">
              <a:solidFill>
                <a:srgbClr val="FF0000"/>
              </a:solidFill>
              <a:latin typeface="Monotype Corsiva" pitchFamily="66" charset="0"/>
            </a:rPr>
            <a:t>непрограммные</a:t>
          </a:r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 расходы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652EA4EF-5D24-462E-95E9-420FC6E89FB3}" type="par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B6EB831-9FC2-4E35-BC33-68941A863DB5}" type="sibTrans" cxnId="{FD887785-296E-412F-ADAD-395FD4A8D76B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964E54A0-E4DA-4A1D-9A56-66CD3132E6B9}">
      <dgm:prSet custT="1"/>
      <dgm:sp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</dgm:spPr>
      <dgm:t>
        <a:bodyPr/>
        <a:lstStyle/>
        <a:p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обеспечение функционирования Главы  Администрации </a:t>
          </a:r>
          <a:r>
            <a:rPr lang="ru-RU" sz="1800" dirty="0" err="1" smtClean="0">
              <a:solidFill>
                <a:srgbClr val="FF0000"/>
              </a:solidFill>
              <a:latin typeface="Monotype Corsiva" pitchFamily="66" charset="0"/>
            </a:rPr>
            <a:t>Балко-Грузского</a:t>
          </a:r>
          <a:r>
            <a:rPr lang="ru-RU" sz="1800" dirty="0" smtClean="0">
              <a:solidFill>
                <a:srgbClr val="FF0000"/>
              </a:solidFill>
              <a:latin typeface="Monotype Corsiva" pitchFamily="66" charset="0"/>
            </a:rPr>
            <a:t> сельского поселения</a:t>
          </a:r>
          <a:endParaRPr lang="ru-RU" sz="1800" dirty="0">
            <a:solidFill>
              <a:srgbClr val="FF0000"/>
            </a:solidFill>
            <a:latin typeface="Monotype Corsiva" pitchFamily="66" charset="0"/>
          </a:endParaRPr>
        </a:p>
      </dgm:t>
    </dgm:pt>
    <dgm:pt modelId="{E7AE66F9-F860-4265-A2CD-5DDD2D8792E0}" type="par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445FBBDC-B769-476C-BA87-8A419EC71B87}" type="sibTrans" cxnId="{22FB84B7-D47D-4980-95D6-8F83E6620684}">
      <dgm:prSet/>
      <dgm:spPr/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76AB29A1-36C4-4BF0-A874-9FFD824132AC}" type="pres">
      <dgm:prSet presAssocID="{21C54747-4D87-4F43-A3FC-E5BC38A047F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478052-4249-41C4-86CE-A230570E166E}" type="pres">
      <dgm:prSet presAssocID="{9C86D5D0-3226-4B37-9D4C-C9CAB99E0413}" presName="hierRoot1" presStyleCnt="0">
        <dgm:presLayoutVars>
          <dgm:hierBranch val="init"/>
        </dgm:presLayoutVars>
      </dgm:prSet>
      <dgm:spPr/>
    </dgm:pt>
    <dgm:pt modelId="{6641A3A3-4D57-4407-9A7D-943D619D2184}" type="pres">
      <dgm:prSet presAssocID="{9C86D5D0-3226-4B37-9D4C-C9CAB99E0413}" presName="rootComposite1" presStyleCnt="0"/>
      <dgm:spPr/>
    </dgm:pt>
    <dgm:pt modelId="{7EC78978-B3ED-4280-8AB3-10788B38EAF9}" type="pres">
      <dgm:prSet presAssocID="{9C86D5D0-3226-4B37-9D4C-C9CAB99E0413}" presName="rootText1" presStyleLbl="node0" presStyleIdx="0" presStyleCnt="1" custAng="0" custScaleX="346636" custScaleY="184853" custLinFactNeighborX="0" custLinFactNeighborY="-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7CA966-FD69-482D-8DFC-6F61BDC34719}" type="pres">
      <dgm:prSet presAssocID="{9C86D5D0-3226-4B37-9D4C-C9CAB99E041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C72F07F-9219-41B0-85AB-1DEB838630F3}" type="pres">
      <dgm:prSet presAssocID="{9C86D5D0-3226-4B37-9D4C-C9CAB99E0413}" presName="hierChild2" presStyleCnt="0"/>
      <dgm:spPr/>
    </dgm:pt>
    <dgm:pt modelId="{26EA3DC9-39E5-40E2-8CC2-DB4E2AD535D0}" type="pres">
      <dgm:prSet presAssocID="{B9F76F31-182D-4F4D-92ED-6A56EC130D8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5E6D4C01-6A69-478C-B4B5-D8619AD9146F}" type="pres">
      <dgm:prSet presAssocID="{BCC83C96-9FA2-4EB2-9DAB-D8014A4E4428}" presName="hierRoot2" presStyleCnt="0">
        <dgm:presLayoutVars>
          <dgm:hierBranch val="init"/>
        </dgm:presLayoutVars>
      </dgm:prSet>
      <dgm:spPr/>
    </dgm:pt>
    <dgm:pt modelId="{22937B58-5F3B-4672-8CAD-54090C327EB2}" type="pres">
      <dgm:prSet presAssocID="{BCC83C96-9FA2-4EB2-9DAB-D8014A4E4428}" presName="rootComposite" presStyleCnt="0"/>
      <dgm:spPr/>
    </dgm:pt>
    <dgm:pt modelId="{DA5C133F-EA30-44F4-9D4E-1E016A63F76C}" type="pres">
      <dgm:prSet presAssocID="{BCC83C96-9FA2-4EB2-9DAB-D8014A4E4428}" presName="rootText" presStyleLbl="node2" presStyleIdx="0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54D6D5-A279-4F63-9259-08C7B5D38F06}" type="pres">
      <dgm:prSet presAssocID="{BCC83C96-9FA2-4EB2-9DAB-D8014A4E4428}" presName="rootConnector" presStyleLbl="node2" presStyleIdx="0" presStyleCnt="4"/>
      <dgm:spPr/>
      <dgm:t>
        <a:bodyPr/>
        <a:lstStyle/>
        <a:p>
          <a:endParaRPr lang="ru-RU"/>
        </a:p>
      </dgm:t>
    </dgm:pt>
    <dgm:pt modelId="{ADCF3CE0-21A7-4EF7-83BC-8F0FCFD3741B}" type="pres">
      <dgm:prSet presAssocID="{BCC83C96-9FA2-4EB2-9DAB-D8014A4E4428}" presName="hierChild4" presStyleCnt="0"/>
      <dgm:spPr/>
    </dgm:pt>
    <dgm:pt modelId="{C38676DA-3700-4C0B-8311-1171BF44E630}" type="pres">
      <dgm:prSet presAssocID="{BCC83C96-9FA2-4EB2-9DAB-D8014A4E4428}" presName="hierChild5" presStyleCnt="0"/>
      <dgm:spPr/>
    </dgm:pt>
    <dgm:pt modelId="{B51377F7-CC10-41B1-B8AC-95DFE8EC0A6A}" type="pres">
      <dgm:prSet presAssocID="{E7AE66F9-F860-4265-A2CD-5DDD2D8792E0}" presName="Name37" presStyleLbl="parChTrans1D2" presStyleIdx="1" presStyleCnt="4"/>
      <dgm:spPr/>
      <dgm:t>
        <a:bodyPr/>
        <a:lstStyle/>
        <a:p>
          <a:endParaRPr lang="ru-RU"/>
        </a:p>
      </dgm:t>
    </dgm:pt>
    <dgm:pt modelId="{FF77C873-B2F4-4170-B2E3-3CA4EDB80FDD}" type="pres">
      <dgm:prSet presAssocID="{964E54A0-E4DA-4A1D-9A56-66CD3132E6B9}" presName="hierRoot2" presStyleCnt="0">
        <dgm:presLayoutVars>
          <dgm:hierBranch val="init"/>
        </dgm:presLayoutVars>
      </dgm:prSet>
      <dgm:spPr/>
    </dgm:pt>
    <dgm:pt modelId="{69953ACC-56B8-47E4-9D2E-F2AC1AFD80BF}" type="pres">
      <dgm:prSet presAssocID="{964E54A0-E4DA-4A1D-9A56-66CD3132E6B9}" presName="rootComposite" presStyleCnt="0"/>
      <dgm:spPr/>
    </dgm:pt>
    <dgm:pt modelId="{508C7D52-7354-4A96-8319-BA387548F750}" type="pres">
      <dgm:prSet presAssocID="{964E54A0-E4DA-4A1D-9A56-66CD3132E6B9}" presName="rootText" presStyleLbl="node2" presStyleIdx="1" presStyleCnt="4" custScaleY="386327" custLinFactNeighborX="-4396" custLinFactNeighborY="1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0ECAFE-919A-46B2-9A2E-F83A0037C7F8}" type="pres">
      <dgm:prSet presAssocID="{964E54A0-E4DA-4A1D-9A56-66CD3132E6B9}" presName="rootConnector" presStyleLbl="node2" presStyleIdx="1" presStyleCnt="4"/>
      <dgm:spPr/>
      <dgm:t>
        <a:bodyPr/>
        <a:lstStyle/>
        <a:p>
          <a:endParaRPr lang="ru-RU"/>
        </a:p>
      </dgm:t>
    </dgm:pt>
    <dgm:pt modelId="{B6DC461D-D89E-4E2E-8AD8-CEF418A6E754}" type="pres">
      <dgm:prSet presAssocID="{964E54A0-E4DA-4A1D-9A56-66CD3132E6B9}" presName="hierChild4" presStyleCnt="0"/>
      <dgm:spPr/>
    </dgm:pt>
    <dgm:pt modelId="{C8A0FE7F-0A7A-4863-AC87-F7FA33AA02BE}" type="pres">
      <dgm:prSet presAssocID="{964E54A0-E4DA-4A1D-9A56-66CD3132E6B9}" presName="hierChild5" presStyleCnt="0"/>
      <dgm:spPr/>
    </dgm:pt>
    <dgm:pt modelId="{69EBFA2E-702B-4972-8CD8-BD7EB00D75B8}" type="pres">
      <dgm:prSet presAssocID="{C53E512F-C226-4470-BD1D-A17F38D2E36F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25EC146-E103-47A4-8B7B-B6C7ECB930F5}" type="pres">
      <dgm:prSet presAssocID="{A461B25A-3852-44AE-949F-8E0711DF6276}" presName="hierRoot2" presStyleCnt="0">
        <dgm:presLayoutVars>
          <dgm:hierBranch val="init"/>
        </dgm:presLayoutVars>
      </dgm:prSet>
      <dgm:spPr/>
    </dgm:pt>
    <dgm:pt modelId="{A8F5CCB3-CAC1-40E1-A0CB-BAB931497162}" type="pres">
      <dgm:prSet presAssocID="{A461B25A-3852-44AE-949F-8E0711DF6276}" presName="rootComposite" presStyleCnt="0"/>
      <dgm:spPr/>
    </dgm:pt>
    <dgm:pt modelId="{4C7C1DDF-4A2B-41D7-A1BE-8F018B62D072}" type="pres">
      <dgm:prSet presAssocID="{A461B25A-3852-44AE-949F-8E0711DF6276}" presName="rootText" presStyleLbl="node2" presStyleIdx="2" presStyleCnt="4" custScaleY="390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5ABFDC-2EE1-492D-85CF-A3AAB6739899}" type="pres">
      <dgm:prSet presAssocID="{A461B25A-3852-44AE-949F-8E0711DF6276}" presName="rootConnector" presStyleLbl="node2" presStyleIdx="2" presStyleCnt="4"/>
      <dgm:spPr/>
      <dgm:t>
        <a:bodyPr/>
        <a:lstStyle/>
        <a:p>
          <a:endParaRPr lang="ru-RU"/>
        </a:p>
      </dgm:t>
    </dgm:pt>
    <dgm:pt modelId="{39DD4FAC-26A5-438D-A776-CE9227AF3102}" type="pres">
      <dgm:prSet presAssocID="{A461B25A-3852-44AE-949F-8E0711DF6276}" presName="hierChild4" presStyleCnt="0"/>
      <dgm:spPr/>
    </dgm:pt>
    <dgm:pt modelId="{03E14CAE-A567-4929-A43C-8496F4827745}" type="pres">
      <dgm:prSet presAssocID="{A461B25A-3852-44AE-949F-8E0711DF6276}" presName="hierChild5" presStyleCnt="0"/>
      <dgm:spPr/>
    </dgm:pt>
    <dgm:pt modelId="{6B24FEED-34F8-4205-BA08-FBA022017E0C}" type="pres">
      <dgm:prSet presAssocID="{652EA4EF-5D24-462E-95E9-420FC6E89FB3}" presName="Name37" presStyleLbl="parChTrans1D2" presStyleIdx="3" presStyleCnt="4"/>
      <dgm:spPr/>
      <dgm:t>
        <a:bodyPr/>
        <a:lstStyle/>
        <a:p>
          <a:endParaRPr lang="ru-RU"/>
        </a:p>
      </dgm:t>
    </dgm:pt>
    <dgm:pt modelId="{AF1C01A6-4ADC-4D02-89ED-A602F6AEE9AE}" type="pres">
      <dgm:prSet presAssocID="{0A357A0A-1612-4BDA-B2A8-747F427C287A}" presName="hierRoot2" presStyleCnt="0">
        <dgm:presLayoutVars>
          <dgm:hierBranch val="init"/>
        </dgm:presLayoutVars>
      </dgm:prSet>
      <dgm:spPr/>
    </dgm:pt>
    <dgm:pt modelId="{08A0F165-C565-43AF-8C63-07E20882E586}" type="pres">
      <dgm:prSet presAssocID="{0A357A0A-1612-4BDA-B2A8-747F427C287A}" presName="rootComposite" presStyleCnt="0"/>
      <dgm:spPr/>
    </dgm:pt>
    <dgm:pt modelId="{8C29D6D4-3CD2-47F4-B3FC-41EAF7FFED32}" type="pres">
      <dgm:prSet presAssocID="{0A357A0A-1612-4BDA-B2A8-747F427C287A}" presName="rootText" presStyleLbl="node2" presStyleIdx="3" presStyleCnt="4" custScaleY="3915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A708A7-6054-41B0-AC6A-49E02AA7337B}" type="pres">
      <dgm:prSet presAssocID="{0A357A0A-1612-4BDA-B2A8-747F427C287A}" presName="rootConnector" presStyleLbl="node2" presStyleIdx="3" presStyleCnt="4"/>
      <dgm:spPr/>
      <dgm:t>
        <a:bodyPr/>
        <a:lstStyle/>
        <a:p>
          <a:endParaRPr lang="ru-RU"/>
        </a:p>
      </dgm:t>
    </dgm:pt>
    <dgm:pt modelId="{3126DDDF-4B7A-480C-A3E8-95BF3B2CC0A6}" type="pres">
      <dgm:prSet presAssocID="{0A357A0A-1612-4BDA-B2A8-747F427C287A}" presName="hierChild4" presStyleCnt="0"/>
      <dgm:spPr/>
    </dgm:pt>
    <dgm:pt modelId="{AB4D787C-4CEA-4289-95FB-BA883C730914}" type="pres">
      <dgm:prSet presAssocID="{0A357A0A-1612-4BDA-B2A8-747F427C287A}" presName="hierChild5" presStyleCnt="0"/>
      <dgm:spPr/>
    </dgm:pt>
    <dgm:pt modelId="{2DDB1512-241A-471B-9DDF-33435D7CF309}" type="pres">
      <dgm:prSet presAssocID="{9C86D5D0-3226-4B37-9D4C-C9CAB99E0413}" presName="hierChild3" presStyleCnt="0"/>
      <dgm:spPr/>
    </dgm:pt>
  </dgm:ptLst>
  <dgm:cxnLst>
    <dgm:cxn modelId="{2B818A09-43DE-4EC9-9E6C-2CBE12204AEC}" type="presOf" srcId="{652EA4EF-5D24-462E-95E9-420FC6E89FB3}" destId="{6B24FEED-34F8-4205-BA08-FBA022017E0C}" srcOrd="0" destOrd="0" presId="urn:microsoft.com/office/officeart/2005/8/layout/orgChart1"/>
    <dgm:cxn modelId="{E79B79B9-84F3-404A-8CB7-F4A376E309B0}" type="presOf" srcId="{0A357A0A-1612-4BDA-B2A8-747F427C287A}" destId="{5AA708A7-6054-41B0-AC6A-49E02AA7337B}" srcOrd="1" destOrd="0" presId="urn:microsoft.com/office/officeart/2005/8/layout/orgChart1"/>
    <dgm:cxn modelId="{138D35AA-243A-440E-A378-92548E0FAC36}" type="presOf" srcId="{E7AE66F9-F860-4265-A2CD-5DDD2D8792E0}" destId="{B51377F7-CC10-41B1-B8AC-95DFE8EC0A6A}" srcOrd="0" destOrd="0" presId="urn:microsoft.com/office/officeart/2005/8/layout/orgChart1"/>
    <dgm:cxn modelId="{6038BFA8-50AF-4162-A410-638F377D3232}" type="presOf" srcId="{C53E512F-C226-4470-BD1D-A17F38D2E36F}" destId="{69EBFA2E-702B-4972-8CD8-BD7EB00D75B8}" srcOrd="0" destOrd="0" presId="urn:microsoft.com/office/officeart/2005/8/layout/orgChart1"/>
    <dgm:cxn modelId="{113148D1-A091-488D-A370-C451A24A6B91}" type="presOf" srcId="{A461B25A-3852-44AE-949F-8E0711DF6276}" destId="{835ABFDC-2EE1-492D-85CF-A3AAB6739899}" srcOrd="1" destOrd="0" presId="urn:microsoft.com/office/officeart/2005/8/layout/orgChart1"/>
    <dgm:cxn modelId="{A8FAB7A1-90F3-4F2D-9464-4DF52C635CEF}" type="presOf" srcId="{A461B25A-3852-44AE-949F-8E0711DF6276}" destId="{4C7C1DDF-4A2B-41D7-A1BE-8F018B62D072}" srcOrd="0" destOrd="0" presId="urn:microsoft.com/office/officeart/2005/8/layout/orgChart1"/>
    <dgm:cxn modelId="{7A4ECC01-9F92-4F75-AE59-7CC05F3E1B87}" srcId="{21C54747-4D87-4F43-A3FC-E5BC38A047FA}" destId="{9C86D5D0-3226-4B37-9D4C-C9CAB99E0413}" srcOrd="0" destOrd="0" parTransId="{AB76B718-596B-4B54-B258-4E81608997B0}" sibTransId="{65FA0B4C-6C06-4E6F-8B34-00AC6E54E00C}"/>
    <dgm:cxn modelId="{B2DC5047-77BC-4EA3-9E5A-201444EB2952}" srcId="{9C86D5D0-3226-4B37-9D4C-C9CAB99E0413}" destId="{A461B25A-3852-44AE-949F-8E0711DF6276}" srcOrd="2" destOrd="0" parTransId="{C53E512F-C226-4470-BD1D-A17F38D2E36F}" sibTransId="{9ACEA9B5-04CF-4591-A371-C2F63B7E95BC}"/>
    <dgm:cxn modelId="{F455EC57-8FD8-4E1F-BAB5-AAE3F5E141AC}" type="presOf" srcId="{BCC83C96-9FA2-4EB2-9DAB-D8014A4E4428}" destId="{3054D6D5-A279-4F63-9259-08C7B5D38F06}" srcOrd="1" destOrd="0" presId="urn:microsoft.com/office/officeart/2005/8/layout/orgChart1"/>
    <dgm:cxn modelId="{CAE840BA-09E1-4A83-B599-495B2A63A560}" type="presOf" srcId="{B9F76F31-182D-4F4D-92ED-6A56EC130D88}" destId="{26EA3DC9-39E5-40E2-8CC2-DB4E2AD535D0}" srcOrd="0" destOrd="0" presId="urn:microsoft.com/office/officeart/2005/8/layout/orgChart1"/>
    <dgm:cxn modelId="{E803E83F-A84F-40EB-A376-6D38E52798FA}" srcId="{9C86D5D0-3226-4B37-9D4C-C9CAB99E0413}" destId="{BCC83C96-9FA2-4EB2-9DAB-D8014A4E4428}" srcOrd="0" destOrd="0" parTransId="{B9F76F31-182D-4F4D-92ED-6A56EC130D88}" sibTransId="{B474E001-529E-42EF-B1CF-17163CA9F32F}"/>
    <dgm:cxn modelId="{C6CCD18A-195A-4503-9E7C-AF628B8A087B}" type="presOf" srcId="{964E54A0-E4DA-4A1D-9A56-66CD3132E6B9}" destId="{9C0ECAFE-919A-46B2-9A2E-F83A0037C7F8}" srcOrd="1" destOrd="0" presId="urn:microsoft.com/office/officeart/2005/8/layout/orgChart1"/>
    <dgm:cxn modelId="{22FB84B7-D47D-4980-95D6-8F83E6620684}" srcId="{9C86D5D0-3226-4B37-9D4C-C9CAB99E0413}" destId="{964E54A0-E4DA-4A1D-9A56-66CD3132E6B9}" srcOrd="1" destOrd="0" parTransId="{E7AE66F9-F860-4265-A2CD-5DDD2D8792E0}" sibTransId="{445FBBDC-B769-476C-BA87-8A419EC71B87}"/>
    <dgm:cxn modelId="{43E2945E-04C1-4DD1-89B9-58A974D530E9}" type="presOf" srcId="{BCC83C96-9FA2-4EB2-9DAB-D8014A4E4428}" destId="{DA5C133F-EA30-44F4-9D4E-1E016A63F76C}" srcOrd="0" destOrd="0" presId="urn:microsoft.com/office/officeart/2005/8/layout/orgChart1"/>
    <dgm:cxn modelId="{FD887785-296E-412F-ADAD-395FD4A8D76B}" srcId="{9C86D5D0-3226-4B37-9D4C-C9CAB99E0413}" destId="{0A357A0A-1612-4BDA-B2A8-747F427C287A}" srcOrd="3" destOrd="0" parTransId="{652EA4EF-5D24-462E-95E9-420FC6E89FB3}" sibTransId="{9B6EB831-9FC2-4E35-BC33-68941A863DB5}"/>
    <dgm:cxn modelId="{C5F158B9-4CE4-4D5D-99E6-764900632B72}" type="presOf" srcId="{9C86D5D0-3226-4B37-9D4C-C9CAB99E0413}" destId="{7EC78978-B3ED-4280-8AB3-10788B38EAF9}" srcOrd="0" destOrd="0" presId="urn:microsoft.com/office/officeart/2005/8/layout/orgChart1"/>
    <dgm:cxn modelId="{B5C25C74-5734-445E-902D-6493696C3B63}" type="presOf" srcId="{21C54747-4D87-4F43-A3FC-E5BC38A047FA}" destId="{76AB29A1-36C4-4BF0-A874-9FFD824132AC}" srcOrd="0" destOrd="0" presId="urn:microsoft.com/office/officeart/2005/8/layout/orgChart1"/>
    <dgm:cxn modelId="{60696D07-DDED-4FF6-B722-DA3CA0442204}" type="presOf" srcId="{9C86D5D0-3226-4B37-9D4C-C9CAB99E0413}" destId="{377CA966-FD69-482D-8DFC-6F61BDC34719}" srcOrd="1" destOrd="0" presId="urn:microsoft.com/office/officeart/2005/8/layout/orgChart1"/>
    <dgm:cxn modelId="{65147C14-2A25-4482-AA56-2B292CFD39D0}" type="presOf" srcId="{0A357A0A-1612-4BDA-B2A8-747F427C287A}" destId="{8C29D6D4-3CD2-47F4-B3FC-41EAF7FFED32}" srcOrd="0" destOrd="0" presId="urn:microsoft.com/office/officeart/2005/8/layout/orgChart1"/>
    <dgm:cxn modelId="{F8386CD3-AA22-4F50-9E58-82201B100048}" type="presOf" srcId="{964E54A0-E4DA-4A1D-9A56-66CD3132E6B9}" destId="{508C7D52-7354-4A96-8319-BA387548F750}" srcOrd="0" destOrd="0" presId="urn:microsoft.com/office/officeart/2005/8/layout/orgChart1"/>
    <dgm:cxn modelId="{D11875DD-2E5F-461F-A5D9-B614A1AF2C44}" type="presParOf" srcId="{76AB29A1-36C4-4BF0-A874-9FFD824132AC}" destId="{98478052-4249-41C4-86CE-A230570E166E}" srcOrd="0" destOrd="0" presId="urn:microsoft.com/office/officeart/2005/8/layout/orgChart1"/>
    <dgm:cxn modelId="{E7C2FC11-4A45-4AFF-8C62-3454AE25EBBF}" type="presParOf" srcId="{98478052-4249-41C4-86CE-A230570E166E}" destId="{6641A3A3-4D57-4407-9A7D-943D619D2184}" srcOrd="0" destOrd="0" presId="urn:microsoft.com/office/officeart/2005/8/layout/orgChart1"/>
    <dgm:cxn modelId="{37353272-CF73-42E3-B78F-A3094D0151FC}" type="presParOf" srcId="{6641A3A3-4D57-4407-9A7D-943D619D2184}" destId="{7EC78978-B3ED-4280-8AB3-10788B38EAF9}" srcOrd="0" destOrd="0" presId="urn:microsoft.com/office/officeart/2005/8/layout/orgChart1"/>
    <dgm:cxn modelId="{C9EA378F-1C71-412D-B479-10FE12DCD15A}" type="presParOf" srcId="{6641A3A3-4D57-4407-9A7D-943D619D2184}" destId="{377CA966-FD69-482D-8DFC-6F61BDC34719}" srcOrd="1" destOrd="0" presId="urn:microsoft.com/office/officeart/2005/8/layout/orgChart1"/>
    <dgm:cxn modelId="{0254C366-D64B-4E1C-A9BB-8DD2BB10B5C6}" type="presParOf" srcId="{98478052-4249-41C4-86CE-A230570E166E}" destId="{6C72F07F-9219-41B0-85AB-1DEB838630F3}" srcOrd="1" destOrd="0" presId="urn:microsoft.com/office/officeart/2005/8/layout/orgChart1"/>
    <dgm:cxn modelId="{21D54136-DA20-4D43-A3DF-7B43DADDDC3E}" type="presParOf" srcId="{6C72F07F-9219-41B0-85AB-1DEB838630F3}" destId="{26EA3DC9-39E5-40E2-8CC2-DB4E2AD535D0}" srcOrd="0" destOrd="0" presId="urn:microsoft.com/office/officeart/2005/8/layout/orgChart1"/>
    <dgm:cxn modelId="{3C62AA93-79BA-4B50-A675-047E409460CA}" type="presParOf" srcId="{6C72F07F-9219-41B0-85AB-1DEB838630F3}" destId="{5E6D4C01-6A69-478C-B4B5-D8619AD9146F}" srcOrd="1" destOrd="0" presId="urn:microsoft.com/office/officeart/2005/8/layout/orgChart1"/>
    <dgm:cxn modelId="{5E357271-54DC-4A37-8241-05F3E9ECFC05}" type="presParOf" srcId="{5E6D4C01-6A69-478C-B4B5-D8619AD9146F}" destId="{22937B58-5F3B-4672-8CAD-54090C327EB2}" srcOrd="0" destOrd="0" presId="urn:microsoft.com/office/officeart/2005/8/layout/orgChart1"/>
    <dgm:cxn modelId="{0DCA2406-BD2F-483A-93BB-A76C9D090B70}" type="presParOf" srcId="{22937B58-5F3B-4672-8CAD-54090C327EB2}" destId="{DA5C133F-EA30-44F4-9D4E-1E016A63F76C}" srcOrd="0" destOrd="0" presId="urn:microsoft.com/office/officeart/2005/8/layout/orgChart1"/>
    <dgm:cxn modelId="{A1424C11-E0A6-4DF7-82FD-101FC4CBDC40}" type="presParOf" srcId="{22937B58-5F3B-4672-8CAD-54090C327EB2}" destId="{3054D6D5-A279-4F63-9259-08C7B5D38F06}" srcOrd="1" destOrd="0" presId="urn:microsoft.com/office/officeart/2005/8/layout/orgChart1"/>
    <dgm:cxn modelId="{66DF3FBF-CFF4-4948-9CDE-DB801BC4C0D6}" type="presParOf" srcId="{5E6D4C01-6A69-478C-B4B5-D8619AD9146F}" destId="{ADCF3CE0-21A7-4EF7-83BC-8F0FCFD3741B}" srcOrd="1" destOrd="0" presId="urn:microsoft.com/office/officeart/2005/8/layout/orgChart1"/>
    <dgm:cxn modelId="{FC52E40E-112C-44CB-8507-1DD5C3D8B710}" type="presParOf" srcId="{5E6D4C01-6A69-478C-B4B5-D8619AD9146F}" destId="{C38676DA-3700-4C0B-8311-1171BF44E630}" srcOrd="2" destOrd="0" presId="urn:microsoft.com/office/officeart/2005/8/layout/orgChart1"/>
    <dgm:cxn modelId="{A091EB97-44CD-4176-9C43-1733F8A496CD}" type="presParOf" srcId="{6C72F07F-9219-41B0-85AB-1DEB838630F3}" destId="{B51377F7-CC10-41B1-B8AC-95DFE8EC0A6A}" srcOrd="2" destOrd="0" presId="urn:microsoft.com/office/officeart/2005/8/layout/orgChart1"/>
    <dgm:cxn modelId="{145F69B0-D59E-4FC5-BF95-11A54678EC59}" type="presParOf" srcId="{6C72F07F-9219-41B0-85AB-1DEB838630F3}" destId="{FF77C873-B2F4-4170-B2E3-3CA4EDB80FDD}" srcOrd="3" destOrd="0" presId="urn:microsoft.com/office/officeart/2005/8/layout/orgChart1"/>
    <dgm:cxn modelId="{FF0E5100-5452-4D7C-8D5D-D5AA5041771E}" type="presParOf" srcId="{FF77C873-B2F4-4170-B2E3-3CA4EDB80FDD}" destId="{69953ACC-56B8-47E4-9D2E-F2AC1AFD80BF}" srcOrd="0" destOrd="0" presId="urn:microsoft.com/office/officeart/2005/8/layout/orgChart1"/>
    <dgm:cxn modelId="{AB66A258-7BEC-4BC0-BF92-E180C17D1213}" type="presParOf" srcId="{69953ACC-56B8-47E4-9D2E-F2AC1AFD80BF}" destId="{508C7D52-7354-4A96-8319-BA387548F750}" srcOrd="0" destOrd="0" presId="urn:microsoft.com/office/officeart/2005/8/layout/orgChart1"/>
    <dgm:cxn modelId="{C63C9591-879D-4CBB-9C81-DED2599EDA19}" type="presParOf" srcId="{69953ACC-56B8-47E4-9D2E-F2AC1AFD80BF}" destId="{9C0ECAFE-919A-46B2-9A2E-F83A0037C7F8}" srcOrd="1" destOrd="0" presId="urn:microsoft.com/office/officeart/2005/8/layout/orgChart1"/>
    <dgm:cxn modelId="{74600DD9-DB4C-4BB6-9542-BE867E9F04A9}" type="presParOf" srcId="{FF77C873-B2F4-4170-B2E3-3CA4EDB80FDD}" destId="{B6DC461D-D89E-4E2E-8AD8-CEF418A6E754}" srcOrd="1" destOrd="0" presId="urn:microsoft.com/office/officeart/2005/8/layout/orgChart1"/>
    <dgm:cxn modelId="{85741CB0-2FD8-45ED-87E8-5B018D992838}" type="presParOf" srcId="{FF77C873-B2F4-4170-B2E3-3CA4EDB80FDD}" destId="{C8A0FE7F-0A7A-4863-AC87-F7FA33AA02BE}" srcOrd="2" destOrd="0" presId="urn:microsoft.com/office/officeart/2005/8/layout/orgChart1"/>
    <dgm:cxn modelId="{528056F5-932B-4EA4-9D5C-4FB38B44CAE7}" type="presParOf" srcId="{6C72F07F-9219-41B0-85AB-1DEB838630F3}" destId="{69EBFA2E-702B-4972-8CD8-BD7EB00D75B8}" srcOrd="4" destOrd="0" presId="urn:microsoft.com/office/officeart/2005/8/layout/orgChart1"/>
    <dgm:cxn modelId="{8E7FAB4E-D0B5-482F-B7DE-E037239C4910}" type="presParOf" srcId="{6C72F07F-9219-41B0-85AB-1DEB838630F3}" destId="{225EC146-E103-47A4-8B7B-B6C7ECB930F5}" srcOrd="5" destOrd="0" presId="urn:microsoft.com/office/officeart/2005/8/layout/orgChart1"/>
    <dgm:cxn modelId="{9D77AABE-0DD7-43A1-8582-31AB398D62EF}" type="presParOf" srcId="{225EC146-E103-47A4-8B7B-B6C7ECB930F5}" destId="{A8F5CCB3-CAC1-40E1-A0CB-BAB931497162}" srcOrd="0" destOrd="0" presId="urn:microsoft.com/office/officeart/2005/8/layout/orgChart1"/>
    <dgm:cxn modelId="{C033BE85-6DAE-4193-B018-058594AB5FD8}" type="presParOf" srcId="{A8F5CCB3-CAC1-40E1-A0CB-BAB931497162}" destId="{4C7C1DDF-4A2B-41D7-A1BE-8F018B62D072}" srcOrd="0" destOrd="0" presId="urn:microsoft.com/office/officeart/2005/8/layout/orgChart1"/>
    <dgm:cxn modelId="{C9EDFCFB-5B03-4465-BAAC-AC79522D9D9E}" type="presParOf" srcId="{A8F5CCB3-CAC1-40E1-A0CB-BAB931497162}" destId="{835ABFDC-2EE1-492D-85CF-A3AAB6739899}" srcOrd="1" destOrd="0" presId="urn:microsoft.com/office/officeart/2005/8/layout/orgChart1"/>
    <dgm:cxn modelId="{A95921BA-9A59-4B3E-8A86-498CE8C035B5}" type="presParOf" srcId="{225EC146-E103-47A4-8B7B-B6C7ECB930F5}" destId="{39DD4FAC-26A5-438D-A776-CE9227AF3102}" srcOrd="1" destOrd="0" presId="urn:microsoft.com/office/officeart/2005/8/layout/orgChart1"/>
    <dgm:cxn modelId="{1B7E0BFE-EA26-42D0-8E68-2FF9E683F21D}" type="presParOf" srcId="{225EC146-E103-47A4-8B7B-B6C7ECB930F5}" destId="{03E14CAE-A567-4929-A43C-8496F4827745}" srcOrd="2" destOrd="0" presId="urn:microsoft.com/office/officeart/2005/8/layout/orgChart1"/>
    <dgm:cxn modelId="{9272BD55-4F77-484F-BD5B-1CCEE7E34F4F}" type="presParOf" srcId="{6C72F07F-9219-41B0-85AB-1DEB838630F3}" destId="{6B24FEED-34F8-4205-BA08-FBA022017E0C}" srcOrd="6" destOrd="0" presId="urn:microsoft.com/office/officeart/2005/8/layout/orgChart1"/>
    <dgm:cxn modelId="{597B12C4-6752-48B4-B372-B877057B72E7}" type="presParOf" srcId="{6C72F07F-9219-41B0-85AB-1DEB838630F3}" destId="{AF1C01A6-4ADC-4D02-89ED-A602F6AEE9AE}" srcOrd="7" destOrd="0" presId="urn:microsoft.com/office/officeart/2005/8/layout/orgChart1"/>
    <dgm:cxn modelId="{003FF486-57FD-4AB6-991F-EC401937577F}" type="presParOf" srcId="{AF1C01A6-4ADC-4D02-89ED-A602F6AEE9AE}" destId="{08A0F165-C565-43AF-8C63-07E20882E586}" srcOrd="0" destOrd="0" presId="urn:microsoft.com/office/officeart/2005/8/layout/orgChart1"/>
    <dgm:cxn modelId="{793714E5-E7A1-4B25-B69E-BCBC8F376DF0}" type="presParOf" srcId="{08A0F165-C565-43AF-8C63-07E20882E586}" destId="{8C29D6D4-3CD2-47F4-B3FC-41EAF7FFED32}" srcOrd="0" destOrd="0" presId="urn:microsoft.com/office/officeart/2005/8/layout/orgChart1"/>
    <dgm:cxn modelId="{AEE15BD3-F51D-4743-92B0-E8E2F6E3AF95}" type="presParOf" srcId="{08A0F165-C565-43AF-8C63-07E20882E586}" destId="{5AA708A7-6054-41B0-AC6A-49E02AA7337B}" srcOrd="1" destOrd="0" presId="urn:microsoft.com/office/officeart/2005/8/layout/orgChart1"/>
    <dgm:cxn modelId="{434013E2-ABE5-44E8-A113-8D7293AF585B}" type="presParOf" srcId="{AF1C01A6-4ADC-4D02-89ED-A602F6AEE9AE}" destId="{3126DDDF-4B7A-480C-A3E8-95BF3B2CC0A6}" srcOrd="1" destOrd="0" presId="urn:microsoft.com/office/officeart/2005/8/layout/orgChart1"/>
    <dgm:cxn modelId="{F79B3BDE-063D-4260-B744-7010B24C56F1}" type="presParOf" srcId="{AF1C01A6-4ADC-4D02-89ED-A602F6AEE9AE}" destId="{AB4D787C-4CEA-4289-95FB-BA883C730914}" srcOrd="2" destOrd="0" presId="urn:microsoft.com/office/officeart/2005/8/layout/orgChart1"/>
    <dgm:cxn modelId="{498BA4A7-970C-4214-8B18-D4A7A410B990}" type="presParOf" srcId="{98478052-4249-41C4-86CE-A230570E166E}" destId="{2DDB1512-241A-471B-9DDF-33435D7CF3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49FEC-EAE1-464E-AAFA-C6F72AACD3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3749BC-B905-4BD6-B6ED-4FBDC5E07DB3}">
      <dgm:prSet phldrT="[Текст]" custT="1"/>
      <dgm:spPr/>
      <dgm:t>
        <a:bodyPr/>
        <a:lstStyle/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Доходы </a:t>
          </a:r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бюджета, </a:t>
          </a:r>
          <a:endParaRPr lang="ru-RU" sz="2400" b="1" i="0" dirty="0" smtClean="0">
            <a:solidFill>
              <a:srgbClr val="FF0000"/>
            </a:solidFill>
            <a:latin typeface="Monotype Corsiva" pitchFamily="66" charset="0"/>
          </a:endParaRPr>
        </a:p>
        <a:p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 – </a:t>
          </a:r>
          <a:r>
            <a:rPr lang="ru-RU" sz="2400" b="1" i="0" dirty="0" smtClean="0">
              <a:solidFill>
                <a:srgbClr val="FF0000"/>
              </a:solidFill>
              <a:latin typeface="Monotype Corsiva" pitchFamily="66" charset="0"/>
            </a:rPr>
            <a:t>виды ,поступивших,  в бюджет доходных источников</a:t>
          </a:r>
          <a:endParaRPr lang="ru-RU" sz="2400" b="1" i="0" dirty="0">
            <a:solidFill>
              <a:srgbClr val="FF0000"/>
            </a:solidFill>
            <a:latin typeface="Monotype Corsiva" pitchFamily="66" charset="0"/>
          </a:endParaRPr>
        </a:p>
      </dgm:t>
    </dgm:pt>
    <dgm:pt modelId="{F5B9065A-1E2E-4429-88DC-BF3A7DD929C9}" type="parTrans" cxnId="{FFC68CFA-E10B-4EA6-AC9F-C2C1B8411147}">
      <dgm:prSet/>
      <dgm:spPr/>
      <dgm:t>
        <a:bodyPr/>
        <a:lstStyle/>
        <a:p>
          <a:endParaRPr lang="ru-RU"/>
        </a:p>
      </dgm:t>
    </dgm:pt>
    <dgm:pt modelId="{6DA93904-0D49-4361-B61E-FDCD76833EA1}" type="sibTrans" cxnId="{FFC68CFA-E10B-4EA6-AC9F-C2C1B8411147}">
      <dgm:prSet/>
      <dgm:spPr/>
      <dgm:t>
        <a:bodyPr/>
        <a:lstStyle/>
        <a:p>
          <a:endParaRPr lang="ru-RU"/>
        </a:p>
      </dgm:t>
    </dgm:pt>
    <dgm:pt modelId="{02899E60-814B-4D4D-AB8F-89AEC55453E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</a:t>
          </a:r>
          <a:r>
            <a:rPr lang="ru-RU" sz="1600" b="1" dirty="0" smtClean="0">
              <a:latin typeface="Monotype Corsiva" pitchFamily="66" charset="0"/>
            </a:rPr>
            <a:t>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</a:t>
          </a:r>
          <a:r>
            <a:rPr lang="ru-RU" sz="1600" b="1" dirty="0" smtClean="0">
              <a:latin typeface="Monotype Corsiva" pitchFamily="66" charset="0"/>
            </a:rPr>
            <a:t>Федерации:</a:t>
          </a:r>
        </a:p>
        <a:p>
          <a:r>
            <a:rPr lang="ru-RU" sz="900" b="1" dirty="0" smtClean="0">
              <a:latin typeface="Monotype Corsiva" pitchFamily="66" charset="0"/>
            </a:rPr>
            <a:t>-налог на доходы физических лиц ,</a:t>
          </a:r>
        </a:p>
        <a:p>
          <a:r>
            <a:rPr lang="ru-RU" sz="900" b="1" dirty="0" smtClean="0">
              <a:latin typeface="Monotype Corsiva" pitchFamily="66" charset="0"/>
            </a:rPr>
            <a:t>-единый сельскохозяйственный налог,</a:t>
          </a:r>
        </a:p>
        <a:p>
          <a:r>
            <a:rPr lang="ru-RU" sz="900" b="1" dirty="0" smtClean="0">
              <a:latin typeface="Monotype Corsiva" pitchFamily="66" charset="0"/>
            </a:rPr>
            <a:t>-на лог на имущество физических лиц,</a:t>
          </a:r>
        </a:p>
        <a:p>
          <a:r>
            <a:rPr lang="ru-RU" sz="900" b="1" dirty="0" smtClean="0">
              <a:latin typeface="Monotype Corsiva" pitchFamily="66" charset="0"/>
            </a:rPr>
            <a:t>-земельный налог</a:t>
          </a:r>
          <a:endParaRPr lang="ru-RU" sz="900" dirty="0">
            <a:latin typeface="Monotype Corsiva" pitchFamily="66" charset="0"/>
          </a:endParaRPr>
        </a:p>
      </dgm:t>
    </dgm:pt>
    <dgm:pt modelId="{EB2BA182-6889-4294-A592-A8CDEB0025F0}" type="parTrans" cxnId="{DCAB3ECA-0D3C-4F6E-ACB4-2DA2746EFDCF}">
      <dgm:prSet/>
      <dgm:spPr/>
      <dgm:t>
        <a:bodyPr/>
        <a:lstStyle/>
        <a:p>
          <a:endParaRPr lang="ru-RU"/>
        </a:p>
      </dgm:t>
    </dgm:pt>
    <dgm:pt modelId="{006615C6-E4C3-4479-BC0F-FF886182EEC2}" type="sibTrans" cxnId="{DCAB3ECA-0D3C-4F6E-ACB4-2DA2746EFDCF}">
      <dgm:prSet/>
      <dgm:spPr/>
      <dgm:t>
        <a:bodyPr/>
        <a:lstStyle/>
        <a:p>
          <a:endParaRPr lang="ru-RU"/>
        </a:p>
      </dgm:t>
    </dgm:pt>
    <dgm:pt modelId="{64319859-BA9D-42D4-9D97-9EB0B5D2896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НЕНАЛОГОВЫЕ ДОХОДЫ: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Поступления , </a:t>
          </a:r>
          <a:r>
            <a:rPr lang="ru-RU" sz="1600" b="1" dirty="0" smtClean="0">
              <a:latin typeface="Monotype Corsiva" pitchFamily="66" charset="0"/>
            </a:rPr>
            <a:t>которые включают в </a:t>
          </a:r>
          <a:r>
            <a:rPr lang="ru-RU" sz="1600" b="1" dirty="0" smtClean="0">
              <a:latin typeface="Monotype Corsiva" pitchFamily="66" charset="0"/>
            </a:rPr>
            <a:t>себя-</a:t>
          </a:r>
        </a:p>
        <a:p>
          <a:r>
            <a:rPr lang="ru-RU" sz="1600" b="1" dirty="0" smtClean="0">
              <a:latin typeface="Monotype Corsiva" pitchFamily="66" charset="0"/>
            </a:rPr>
            <a:t>-</a:t>
          </a:r>
          <a:r>
            <a:rPr lang="ru-RU" sz="900" b="1" dirty="0" smtClean="0">
              <a:latin typeface="Monotype Corsiva" pitchFamily="66" charset="0"/>
            </a:rPr>
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учреждений);</a:t>
          </a:r>
        </a:p>
        <a:p>
          <a:r>
            <a:rPr lang="ru-RU" sz="1600" b="1" dirty="0" smtClean="0">
              <a:latin typeface="Monotype Corsiva" pitchFamily="66" charset="0"/>
            </a:rPr>
            <a:t>-</a:t>
          </a:r>
          <a:r>
            <a:rPr lang="ru-RU" sz="900" b="1" dirty="0" smtClean="0">
              <a:latin typeface="Monotype Corsiva" pitchFamily="66" charset="0"/>
            </a:rPr>
            <a:t>доходы от использования имущества, находящегося в государственной и муниципальной собственности;</a:t>
          </a:r>
          <a:endParaRPr lang="ru-RU" sz="900" dirty="0" smtClean="0">
            <a:latin typeface="Monotype Corsiva" pitchFamily="66" charset="0"/>
          </a:endParaRPr>
        </a:p>
        <a:p>
          <a:r>
            <a:rPr lang="ru-RU" sz="900" b="1" dirty="0" smtClean="0">
              <a:latin typeface="Monotype Corsiva" pitchFamily="66" charset="0"/>
            </a:rPr>
            <a:t>-доходы от сдачи в аренду имущества, составляющего казну сельских поселений (за исключением земельных участков);</a:t>
          </a:r>
          <a:endParaRPr lang="ru-RU" sz="900" dirty="0" smtClean="0">
            <a:latin typeface="Monotype Corsiva" pitchFamily="66" charset="0"/>
          </a:endParaRPr>
        </a:p>
        <a:p>
          <a:r>
            <a:rPr lang="ru-RU" sz="1600" b="1" dirty="0" smtClean="0">
              <a:latin typeface="Monotype Corsiva" pitchFamily="66" charset="0"/>
            </a:rPr>
            <a:t>-</a:t>
          </a:r>
          <a:r>
            <a:rPr lang="ru-RU" sz="900" b="1" dirty="0" smtClean="0">
              <a:latin typeface="Monotype Corsiva" pitchFamily="66" charset="0"/>
            </a:rPr>
            <a:t>прочие доходы от компенсации затрат бюджетов сельских поселений;</a:t>
          </a:r>
        </a:p>
        <a:p>
          <a:r>
            <a:rPr lang="ru-RU" sz="900" b="1" dirty="0" smtClean="0">
              <a:latin typeface="Monotype Corsiva" pitchFamily="66" charset="0"/>
            </a:rPr>
            <a:t>-денежные взыскания (штрафы), установленные законами субъектов Российской Федерации за несоблюдение муниципальных правовых актов, зачисляемые в бюджеты поселений</a:t>
          </a:r>
          <a:endParaRPr lang="ru-RU" sz="900" dirty="0">
            <a:latin typeface="Monotype Corsiva" pitchFamily="66" charset="0"/>
          </a:endParaRPr>
        </a:p>
      </dgm:t>
    </dgm:pt>
    <dgm:pt modelId="{024EC8DD-3F21-4BCF-93C2-17315DA3DC73}" type="parTrans" cxnId="{B44E827A-6234-44D3-B07C-88A357287683}">
      <dgm:prSet/>
      <dgm:spPr/>
      <dgm:t>
        <a:bodyPr/>
        <a:lstStyle/>
        <a:p>
          <a:endParaRPr lang="ru-RU"/>
        </a:p>
      </dgm:t>
    </dgm:pt>
    <dgm:pt modelId="{3226B9EB-9919-480D-9E6E-D7A4B91B07FA}" type="sibTrans" cxnId="{B44E827A-6234-44D3-B07C-88A357287683}">
      <dgm:prSet/>
      <dgm:spPr/>
      <dgm:t>
        <a:bodyPr/>
        <a:lstStyle/>
        <a:p>
          <a:endParaRPr lang="ru-RU"/>
        </a:p>
      </dgm:t>
    </dgm:pt>
    <dgm:pt modelId="{FBDC4BED-D3CE-4F43-AF63-B2E518E0C38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latin typeface="Monotype Corsiva" pitchFamily="66" charset="0"/>
            </a:rPr>
            <a:t>БЕЗВОЗМЕЗДНЫЕ ПОСТУПЛЕНИЯ</a:t>
          </a:r>
          <a:endParaRPr lang="ru-RU" sz="1600" dirty="0" smtClean="0">
            <a:latin typeface="Monotype Corsiva" pitchFamily="66" charset="0"/>
          </a:endParaRPr>
        </a:p>
        <a:p>
          <a:r>
            <a:rPr lang="ru-RU" sz="900" b="1" dirty="0" smtClean="0">
              <a:latin typeface="Monotype Corsiva" pitchFamily="66" charset="0"/>
            </a:rPr>
            <a:t>-дотации бюджетам сельских поселений на выравнивание бюджетной обеспеченности;</a:t>
          </a:r>
          <a:endParaRPr lang="ru-RU" sz="900" dirty="0" smtClean="0">
            <a:latin typeface="Monotype Corsiva" pitchFamily="66" charset="0"/>
          </a:endParaRPr>
        </a:p>
        <a:p>
          <a:r>
            <a:rPr lang="ru-RU" sz="900" b="1" dirty="0" smtClean="0">
              <a:latin typeface="Monotype Corsiva" pitchFamily="66" charset="0"/>
            </a:rPr>
            <a:t>-субвенции </a:t>
          </a:r>
          <a:r>
            <a:rPr lang="ru-RU" sz="900" b="1" dirty="0" smtClean="0">
              <a:latin typeface="Monotype Corsiva" pitchFamily="66" charset="0"/>
            </a:rPr>
            <a:t>бюджетам </a:t>
          </a:r>
          <a:r>
            <a:rPr lang="ru-RU" sz="900" b="1" dirty="0" smtClean="0">
              <a:latin typeface="Monotype Corsiva" pitchFamily="66" charset="0"/>
            </a:rPr>
            <a:t>сельских поселений </a:t>
          </a:r>
          <a:r>
            <a:rPr lang="ru-RU" sz="900" b="1" dirty="0" smtClean="0">
              <a:latin typeface="Monotype Corsiva" pitchFamily="66" charset="0"/>
            </a:rPr>
            <a:t>на осуществление первичного воинского учета на территориях, где отсутствуют военные комиссариаты;</a:t>
          </a:r>
          <a:endParaRPr lang="ru-RU" sz="900" dirty="0" smtClean="0">
            <a:latin typeface="Monotype Corsiva" pitchFamily="66" charset="0"/>
          </a:endParaRPr>
        </a:p>
        <a:p>
          <a:r>
            <a:rPr lang="ru-RU" sz="900" b="1" dirty="0" smtClean="0">
              <a:latin typeface="Monotype Corsiva" pitchFamily="66" charset="0"/>
            </a:rPr>
            <a:t>-субвенции </a:t>
          </a:r>
          <a:r>
            <a:rPr lang="ru-RU" sz="900" b="1" dirty="0" smtClean="0">
              <a:latin typeface="Monotype Corsiva" pitchFamily="66" charset="0"/>
            </a:rPr>
            <a:t>бюджетам поселений на выполнение передаваемых полномочий субъектов Российской Федерации;</a:t>
          </a:r>
          <a:endParaRPr lang="ru-RU" sz="900" dirty="0" smtClean="0">
            <a:latin typeface="Monotype Corsiva" pitchFamily="66" charset="0"/>
          </a:endParaRPr>
        </a:p>
        <a:p>
          <a:r>
            <a:rPr lang="ru-RU" sz="900" b="1" dirty="0" smtClean="0">
              <a:latin typeface="Monotype Corsiva" pitchFamily="66" charset="0"/>
            </a:rPr>
            <a:t>-прочие </a:t>
          </a:r>
          <a:r>
            <a:rPr lang="ru-RU" sz="900" b="1" dirty="0" smtClean="0">
              <a:latin typeface="Monotype Corsiva" pitchFamily="66" charset="0"/>
            </a:rPr>
            <a:t>межбюджетные трансферты, передаваемые бюджетам </a:t>
          </a:r>
          <a:r>
            <a:rPr lang="ru-RU" sz="900" b="1" dirty="0" smtClean="0">
              <a:latin typeface="Monotype Corsiva" pitchFamily="66" charset="0"/>
            </a:rPr>
            <a:t>сельских поселений</a:t>
          </a:r>
          <a:endParaRPr lang="ru-RU" sz="900" dirty="0">
            <a:latin typeface="Monotype Corsiva" pitchFamily="66" charset="0"/>
          </a:endParaRPr>
        </a:p>
      </dgm:t>
    </dgm:pt>
    <dgm:pt modelId="{9FA166B6-8321-4762-8C24-D0AF1F33858D}" type="parTrans" cxnId="{2F2F2114-ACF1-44A4-996F-38ABA75E490F}">
      <dgm:prSet/>
      <dgm:spPr/>
      <dgm:t>
        <a:bodyPr/>
        <a:lstStyle/>
        <a:p>
          <a:endParaRPr lang="ru-RU"/>
        </a:p>
      </dgm:t>
    </dgm:pt>
    <dgm:pt modelId="{86928714-A02E-4EA4-8E7F-40DC92FDA787}" type="sibTrans" cxnId="{2F2F2114-ACF1-44A4-996F-38ABA75E490F}">
      <dgm:prSet/>
      <dgm:spPr/>
      <dgm:t>
        <a:bodyPr/>
        <a:lstStyle/>
        <a:p>
          <a:endParaRPr lang="ru-RU"/>
        </a:p>
      </dgm:t>
    </dgm:pt>
    <dgm:pt modelId="{C18FC153-19FB-4BE3-9EA6-EA9A4D2AF3F9}" type="pres">
      <dgm:prSet presAssocID="{47049FEC-EAE1-464E-AAFA-C6F72AACD3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916FF6-C53B-4A32-A3BF-24D12AB0097D}" type="pres">
      <dgm:prSet presAssocID="{8A3749BC-B905-4BD6-B6ED-4FBDC5E07DB3}" presName="centerShape" presStyleLbl="node0" presStyleIdx="0" presStyleCnt="1" custScaleX="214628" custScaleY="67823" custLinFactNeighborX="-864" custLinFactNeighborY="-57626"/>
      <dgm:spPr/>
      <dgm:t>
        <a:bodyPr/>
        <a:lstStyle/>
        <a:p>
          <a:endParaRPr lang="ru-RU"/>
        </a:p>
      </dgm:t>
    </dgm:pt>
    <dgm:pt modelId="{10231437-8D01-48FE-928D-254B0D48002A}" type="pres">
      <dgm:prSet presAssocID="{EB2BA182-6889-4294-A592-A8CDEB0025F0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ED4060A-0BEE-4C6D-8E0C-C9B1D87E3647}" type="pres">
      <dgm:prSet presAssocID="{02899E60-814B-4D4D-AB8F-89AEC55453EA}" presName="node" presStyleLbl="node1" presStyleIdx="0" presStyleCnt="3" custScaleX="98480" custScaleY="188806" custRadScaleRad="98220" custRadScaleInc="-48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7F6E8B21-C688-4A72-872A-8AD330999602}" type="pres">
      <dgm:prSet presAssocID="{024EC8DD-3F21-4BCF-93C2-17315DA3DC73}" presName="parTrans" presStyleLbl="bgSibTrans2D1" presStyleIdx="1" presStyleCnt="3" custLinFactNeighborX="-2103" custLinFactNeighborY="-18825"/>
      <dgm:spPr/>
      <dgm:t>
        <a:bodyPr/>
        <a:lstStyle/>
        <a:p>
          <a:endParaRPr lang="ru-RU"/>
        </a:p>
      </dgm:t>
    </dgm:pt>
    <dgm:pt modelId="{804222A2-9BFC-4B42-816D-80F440CCE9E1}" type="pres">
      <dgm:prSet presAssocID="{64319859-BA9D-42D4-9D97-9EB0B5D2896C}" presName="node" presStyleLbl="node1" presStyleIdx="1" presStyleCnt="3" custScaleX="118797" custScaleY="174168" custRadScaleRad="26874" custRadScaleInc="-33081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  <dgm:pt modelId="{920D25D3-F739-48D5-B466-B13D552F401B}" type="pres">
      <dgm:prSet presAssocID="{9FA166B6-8321-4762-8C24-D0AF1F33858D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D21964C4-7B44-4DD1-AC3C-45E9BFCCF5B0}" type="pres">
      <dgm:prSet presAssocID="{FBDC4BED-D3CE-4F43-AF63-B2E518E0C381}" presName="node" presStyleLbl="node1" presStyleIdx="2" presStyleCnt="3" custScaleX="110150" custScaleY="225786" custRadScaleRad="87044" custRadScaleInc="11124">
        <dgm:presLayoutVars>
          <dgm:bulletEnabled val="1"/>
        </dgm:presLayoutVars>
      </dgm:prSet>
      <dgm:spPr>
        <a:prstGeom prst="verticalScroll">
          <a:avLst/>
        </a:prstGeom>
      </dgm:spPr>
      <dgm:t>
        <a:bodyPr/>
        <a:lstStyle/>
        <a:p>
          <a:endParaRPr lang="ru-RU"/>
        </a:p>
      </dgm:t>
    </dgm:pt>
  </dgm:ptLst>
  <dgm:cxnLst>
    <dgm:cxn modelId="{7AD29BD8-5B43-4252-9192-AA1FE9044183}" type="presOf" srcId="{8A3749BC-B905-4BD6-B6ED-4FBDC5E07DB3}" destId="{DA916FF6-C53B-4A32-A3BF-24D12AB0097D}" srcOrd="0" destOrd="0" presId="urn:microsoft.com/office/officeart/2005/8/layout/radial4"/>
    <dgm:cxn modelId="{622E0A0F-FA8E-4C52-B9C1-8E70A6C50A79}" type="presOf" srcId="{024EC8DD-3F21-4BCF-93C2-17315DA3DC73}" destId="{7F6E8B21-C688-4A72-872A-8AD330999602}" srcOrd="0" destOrd="0" presId="urn:microsoft.com/office/officeart/2005/8/layout/radial4"/>
    <dgm:cxn modelId="{397DD423-81D8-4DC8-90C7-1A67C8A8F9A5}" type="presOf" srcId="{FBDC4BED-D3CE-4F43-AF63-B2E518E0C381}" destId="{D21964C4-7B44-4DD1-AC3C-45E9BFCCF5B0}" srcOrd="0" destOrd="0" presId="urn:microsoft.com/office/officeart/2005/8/layout/radial4"/>
    <dgm:cxn modelId="{DCAB3ECA-0D3C-4F6E-ACB4-2DA2746EFDCF}" srcId="{8A3749BC-B905-4BD6-B6ED-4FBDC5E07DB3}" destId="{02899E60-814B-4D4D-AB8F-89AEC55453EA}" srcOrd="0" destOrd="0" parTransId="{EB2BA182-6889-4294-A592-A8CDEB0025F0}" sibTransId="{006615C6-E4C3-4479-BC0F-FF886182EEC2}"/>
    <dgm:cxn modelId="{1923D578-C7FE-4300-B960-18F80179F651}" type="presOf" srcId="{64319859-BA9D-42D4-9D97-9EB0B5D2896C}" destId="{804222A2-9BFC-4B42-816D-80F440CCE9E1}" srcOrd="0" destOrd="0" presId="urn:microsoft.com/office/officeart/2005/8/layout/radial4"/>
    <dgm:cxn modelId="{B44E827A-6234-44D3-B07C-88A357287683}" srcId="{8A3749BC-B905-4BD6-B6ED-4FBDC5E07DB3}" destId="{64319859-BA9D-42D4-9D97-9EB0B5D2896C}" srcOrd="1" destOrd="0" parTransId="{024EC8DD-3F21-4BCF-93C2-17315DA3DC73}" sibTransId="{3226B9EB-9919-480D-9E6E-D7A4B91B07FA}"/>
    <dgm:cxn modelId="{DD9CD6FB-08F1-4E81-8108-635CA452D76E}" type="presOf" srcId="{02899E60-814B-4D4D-AB8F-89AEC55453EA}" destId="{6ED4060A-0BEE-4C6D-8E0C-C9B1D87E3647}" srcOrd="0" destOrd="0" presId="urn:microsoft.com/office/officeart/2005/8/layout/radial4"/>
    <dgm:cxn modelId="{2F2F2114-ACF1-44A4-996F-38ABA75E490F}" srcId="{8A3749BC-B905-4BD6-B6ED-4FBDC5E07DB3}" destId="{FBDC4BED-D3CE-4F43-AF63-B2E518E0C381}" srcOrd="2" destOrd="0" parTransId="{9FA166B6-8321-4762-8C24-D0AF1F33858D}" sibTransId="{86928714-A02E-4EA4-8E7F-40DC92FDA787}"/>
    <dgm:cxn modelId="{1C71F3B9-D505-4B3B-B4E3-9920CC5F5688}" type="presOf" srcId="{EB2BA182-6889-4294-A592-A8CDEB0025F0}" destId="{10231437-8D01-48FE-928D-254B0D48002A}" srcOrd="0" destOrd="0" presId="urn:microsoft.com/office/officeart/2005/8/layout/radial4"/>
    <dgm:cxn modelId="{5174B7AD-ECB1-4E8B-B7D1-4B2B812F17E2}" type="presOf" srcId="{47049FEC-EAE1-464E-AAFA-C6F72AACD344}" destId="{C18FC153-19FB-4BE3-9EA6-EA9A4D2AF3F9}" srcOrd="0" destOrd="0" presId="urn:microsoft.com/office/officeart/2005/8/layout/radial4"/>
    <dgm:cxn modelId="{3E93D4B7-A1E9-424F-B615-AC983716D5C1}" type="presOf" srcId="{9FA166B6-8321-4762-8C24-D0AF1F33858D}" destId="{920D25D3-F739-48D5-B466-B13D552F401B}" srcOrd="0" destOrd="0" presId="urn:microsoft.com/office/officeart/2005/8/layout/radial4"/>
    <dgm:cxn modelId="{FFC68CFA-E10B-4EA6-AC9F-C2C1B8411147}" srcId="{47049FEC-EAE1-464E-AAFA-C6F72AACD344}" destId="{8A3749BC-B905-4BD6-B6ED-4FBDC5E07DB3}" srcOrd="0" destOrd="0" parTransId="{F5B9065A-1E2E-4429-88DC-BF3A7DD929C9}" sibTransId="{6DA93904-0D49-4361-B61E-FDCD76833EA1}"/>
    <dgm:cxn modelId="{9225A3BC-3194-4BB7-ADE7-0596CF280DC1}" type="presParOf" srcId="{C18FC153-19FB-4BE3-9EA6-EA9A4D2AF3F9}" destId="{DA916FF6-C53B-4A32-A3BF-24D12AB0097D}" srcOrd="0" destOrd="0" presId="urn:microsoft.com/office/officeart/2005/8/layout/radial4"/>
    <dgm:cxn modelId="{21C5ABDD-152B-4211-9E35-A00564CF80A5}" type="presParOf" srcId="{C18FC153-19FB-4BE3-9EA6-EA9A4D2AF3F9}" destId="{10231437-8D01-48FE-928D-254B0D48002A}" srcOrd="1" destOrd="0" presId="urn:microsoft.com/office/officeart/2005/8/layout/radial4"/>
    <dgm:cxn modelId="{3D0ABF7E-A597-4133-A6D2-EE2396DBEC0C}" type="presParOf" srcId="{C18FC153-19FB-4BE3-9EA6-EA9A4D2AF3F9}" destId="{6ED4060A-0BEE-4C6D-8E0C-C9B1D87E3647}" srcOrd="2" destOrd="0" presId="urn:microsoft.com/office/officeart/2005/8/layout/radial4"/>
    <dgm:cxn modelId="{0EE72444-86F1-48BF-A18A-A5F7771876C2}" type="presParOf" srcId="{C18FC153-19FB-4BE3-9EA6-EA9A4D2AF3F9}" destId="{7F6E8B21-C688-4A72-872A-8AD330999602}" srcOrd="3" destOrd="0" presId="urn:microsoft.com/office/officeart/2005/8/layout/radial4"/>
    <dgm:cxn modelId="{B4752E5D-C8DE-4083-A7A9-B05BEBAE11FA}" type="presParOf" srcId="{C18FC153-19FB-4BE3-9EA6-EA9A4D2AF3F9}" destId="{804222A2-9BFC-4B42-816D-80F440CCE9E1}" srcOrd="4" destOrd="0" presId="urn:microsoft.com/office/officeart/2005/8/layout/radial4"/>
    <dgm:cxn modelId="{D49ADDA7-4631-4486-BD74-A90438C8D839}" type="presParOf" srcId="{C18FC153-19FB-4BE3-9EA6-EA9A4D2AF3F9}" destId="{920D25D3-F739-48D5-B466-B13D552F401B}" srcOrd="5" destOrd="0" presId="urn:microsoft.com/office/officeart/2005/8/layout/radial4"/>
    <dgm:cxn modelId="{9B492591-7AE6-448E-B6C3-44D2C4AAC5F2}" type="presParOf" srcId="{C18FC153-19FB-4BE3-9EA6-EA9A4D2AF3F9}" destId="{D21964C4-7B44-4DD1-AC3C-45E9BFCCF5B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F85236-B7F0-4A25-98A9-8955F2406BB5}">
      <dsp:nvSpPr>
        <dsp:cNvPr id="0" name=""/>
        <dsp:cNvSpPr/>
      </dsp:nvSpPr>
      <dsp:spPr>
        <a:xfrm>
          <a:off x="0" y="1812786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69632F-ACB6-4B28-962A-4F05DC66CF3C}">
      <dsp:nvSpPr>
        <dsp:cNvPr id="0" name=""/>
        <dsp:cNvSpPr/>
      </dsp:nvSpPr>
      <dsp:spPr>
        <a:xfrm>
          <a:off x="412313" y="113802"/>
          <a:ext cx="8366794" cy="19794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200" kern="1200" dirty="0" smtClean="0">
              <a:latin typeface="Times New Roman" pitchFamily="18" charset="0"/>
              <a:cs typeface="Times New Roman" pitchFamily="18" charset="0"/>
            </a:rPr>
            <a:t>Основные понятия</a:t>
          </a:r>
          <a:endParaRPr lang="ru-RU" sz="7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2313" y="113802"/>
        <a:ext cx="8366794" cy="1979424"/>
      </dsp:txXfrm>
    </dsp:sp>
    <dsp:sp modelId="{3380F63D-F430-4777-BBAA-24EDF927B194}">
      <dsp:nvSpPr>
        <dsp:cNvPr id="0" name=""/>
        <dsp:cNvSpPr/>
      </dsp:nvSpPr>
      <dsp:spPr>
        <a:xfrm>
          <a:off x="0" y="3769700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815816-3463-4A84-AAD1-C7643291F95F}">
      <dsp:nvSpPr>
        <dsp:cNvPr id="0" name=""/>
        <dsp:cNvSpPr/>
      </dsp:nvSpPr>
      <dsp:spPr>
        <a:xfrm>
          <a:off x="418320" y="2394186"/>
          <a:ext cx="8366399" cy="16559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Отчет бюджета Балко-Грузского сельского поселения</a:t>
          </a:r>
        </a:p>
        <a:p>
          <a:pPr lvl="0" algn="l" defTabSz="1422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200" kern="1200" dirty="0" smtClean="0">
              <a:latin typeface="Gabriola" pitchFamily="82" charset="0"/>
            </a:rPr>
            <a:t>составляется на один год – очередной финансовый год</a:t>
          </a:r>
          <a:endParaRPr lang="ru-RU" sz="3200" kern="1200" dirty="0">
            <a:latin typeface="Gabriola" pitchFamily="82" charset="0"/>
          </a:endParaRPr>
        </a:p>
      </dsp:txBody>
      <dsp:txXfrm>
        <a:off x="418320" y="2394186"/>
        <a:ext cx="8366399" cy="1655953"/>
      </dsp:txXfrm>
    </dsp:sp>
    <dsp:sp modelId="{F9D01F08-AECB-4F03-A831-7FE6187FF88D}">
      <dsp:nvSpPr>
        <dsp:cNvPr id="0" name=""/>
        <dsp:cNvSpPr/>
      </dsp:nvSpPr>
      <dsp:spPr>
        <a:xfrm>
          <a:off x="0" y="5622503"/>
          <a:ext cx="87868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EE9D4-6317-47C3-9D3B-E450C85CB6C5}">
      <dsp:nvSpPr>
        <dsp:cNvPr id="0" name=""/>
        <dsp:cNvSpPr/>
      </dsp:nvSpPr>
      <dsp:spPr>
        <a:xfrm>
          <a:off x="418320" y="4351100"/>
          <a:ext cx="8366399" cy="1551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486" tIns="0" rIns="232486" bIns="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Gabriola" pitchFamily="82" charset="0"/>
            </a:rPr>
            <a:t>Очередной финансовый год – </a:t>
          </a:r>
          <a:r>
            <a:rPr lang="ru-RU" sz="3600" kern="1200" dirty="0" err="1" smtClean="0">
              <a:latin typeface="Gabriola" pitchFamily="82" charset="0"/>
            </a:rPr>
            <a:t>год</a:t>
          </a:r>
          <a:r>
            <a:rPr lang="ru-RU" sz="3600" kern="1200" dirty="0" smtClean="0">
              <a:latin typeface="Gabriola" pitchFamily="82" charset="0"/>
            </a:rPr>
            <a:t>, на который составляется отчет бюджета</a:t>
          </a:r>
          <a:endParaRPr lang="ru-RU" sz="3600" kern="1200" dirty="0">
            <a:latin typeface="Gabriola" pitchFamily="82" charset="0"/>
          </a:endParaRPr>
        </a:p>
      </dsp:txBody>
      <dsp:txXfrm>
        <a:off x="418320" y="4351100"/>
        <a:ext cx="8366399" cy="15518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B24FEED-34F8-4205-BA08-FBA022017E0C}">
      <dsp:nvSpPr>
        <dsp:cNvPr id="0" name=""/>
        <dsp:cNvSpPr/>
      </dsp:nvSpPr>
      <dsp:spPr>
        <a:xfrm>
          <a:off x="4250561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3329065" y="202486"/>
              </a:lnTo>
              <a:lnTo>
                <a:pt x="3329065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BFA2E-702B-4972-8CD8-BD7EB00D75B8}">
      <dsp:nvSpPr>
        <dsp:cNvPr id="0" name=""/>
        <dsp:cNvSpPr/>
      </dsp:nvSpPr>
      <dsp:spPr>
        <a:xfrm>
          <a:off x="4250561" y="1885656"/>
          <a:ext cx="1109688" cy="395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486"/>
              </a:lnTo>
              <a:lnTo>
                <a:pt x="1109688" y="202486"/>
              </a:lnTo>
              <a:lnTo>
                <a:pt x="1109688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1377F7-CC10-41B1-B8AC-95DFE8EC0A6A}">
      <dsp:nvSpPr>
        <dsp:cNvPr id="0" name=""/>
        <dsp:cNvSpPr/>
      </dsp:nvSpPr>
      <dsp:spPr>
        <a:xfrm>
          <a:off x="3060241" y="1885656"/>
          <a:ext cx="1190319" cy="404972"/>
        </a:xfrm>
        <a:custGeom>
          <a:avLst/>
          <a:gdLst/>
          <a:ahLst/>
          <a:cxnLst/>
          <a:rect l="0" t="0" r="0" b="0"/>
          <a:pathLst>
            <a:path>
              <a:moveTo>
                <a:pt x="1190319" y="0"/>
              </a:moveTo>
              <a:lnTo>
                <a:pt x="1190319" y="212381"/>
              </a:lnTo>
              <a:lnTo>
                <a:pt x="0" y="212381"/>
              </a:lnTo>
              <a:lnTo>
                <a:pt x="0" y="4049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A3DC9-39E5-40E2-8CC2-DB4E2AD535D0}">
      <dsp:nvSpPr>
        <dsp:cNvPr id="0" name=""/>
        <dsp:cNvSpPr/>
      </dsp:nvSpPr>
      <dsp:spPr>
        <a:xfrm>
          <a:off x="921495" y="1885656"/>
          <a:ext cx="3329065" cy="395076"/>
        </a:xfrm>
        <a:custGeom>
          <a:avLst/>
          <a:gdLst/>
          <a:ahLst/>
          <a:cxnLst/>
          <a:rect l="0" t="0" r="0" b="0"/>
          <a:pathLst>
            <a:path>
              <a:moveTo>
                <a:pt x="3329065" y="0"/>
              </a:moveTo>
              <a:lnTo>
                <a:pt x="3329065" y="202486"/>
              </a:lnTo>
              <a:lnTo>
                <a:pt x="0" y="202486"/>
              </a:lnTo>
              <a:lnTo>
                <a:pt x="0" y="3950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78978-B3ED-4280-8AB3-10788B38EAF9}">
      <dsp:nvSpPr>
        <dsp:cNvPr id="0" name=""/>
        <dsp:cNvSpPr/>
      </dsp:nvSpPr>
      <dsp:spPr>
        <a:xfrm>
          <a:off x="1071569" y="190373"/>
          <a:ext cx="6357983" cy="1695283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00"/>
              </a:solidFill>
              <a:latin typeface="Monotype Corsiva" pitchFamily="66" charset="0"/>
            </a:rPr>
            <a:t>Бюджет Балко-Грузского сельского поселения за 2017 год направлен на решение следующих ключевых задач: </a:t>
          </a:r>
          <a:endParaRPr lang="ru-RU" sz="2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071569" y="190373"/>
        <a:ext cx="6357983" cy="1695283"/>
      </dsp:txXfrm>
    </dsp:sp>
    <dsp:sp modelId="{DA5C133F-EA30-44F4-9D4E-1E016A63F76C}">
      <dsp:nvSpPr>
        <dsp:cNvPr id="0" name=""/>
        <dsp:cNvSpPr/>
      </dsp:nvSpPr>
      <dsp:spPr>
        <a:xfrm>
          <a:off x="4397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обеспечение устойчивости и сбалансированности бюджетной системы в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целях гарантированного исполнения действующих и принимаемых расходных обязательств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397" y="2280733"/>
        <a:ext cx="1834195" cy="3581010"/>
      </dsp:txXfrm>
    </dsp:sp>
    <dsp:sp modelId="{508C7D52-7354-4A96-8319-BA387548F750}">
      <dsp:nvSpPr>
        <dsp:cNvPr id="0" name=""/>
        <dsp:cNvSpPr/>
      </dsp:nvSpPr>
      <dsp:spPr>
        <a:xfrm>
          <a:off x="2143143" y="2290628"/>
          <a:ext cx="1834195" cy="354299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эффективности бюджетной политики, в том числе за счет роста эффективности бюджетных расходов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2143143" y="2290628"/>
        <a:ext cx="1834195" cy="3542997"/>
      </dsp:txXfrm>
    </dsp:sp>
    <dsp:sp modelId="{4C7C1DDF-4A2B-41D7-A1BE-8F018B62D072}">
      <dsp:nvSpPr>
        <dsp:cNvPr id="0" name=""/>
        <dsp:cNvSpPr/>
      </dsp:nvSpPr>
      <dsp:spPr>
        <a:xfrm>
          <a:off x="4443151" y="2280733"/>
          <a:ext cx="1834195" cy="3581010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соответствие финансовых возможностей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Балко-Грузского сельского поселения  ключевым направлениям развития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4443151" y="2280733"/>
        <a:ext cx="1834195" cy="3581010"/>
      </dsp:txXfrm>
    </dsp:sp>
    <dsp:sp modelId="{8C29D6D4-3CD2-47F4-B3FC-41EAF7FFED32}">
      <dsp:nvSpPr>
        <dsp:cNvPr id="0" name=""/>
        <dsp:cNvSpPr/>
      </dsp:nvSpPr>
      <dsp:spPr>
        <a:xfrm>
          <a:off x="6662528" y="2280733"/>
          <a:ext cx="1834195" cy="3591227"/>
        </a:xfrm>
        <a:prstGeom prst="rect">
          <a:avLst/>
        </a:prstGeom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FF0000"/>
              </a:solidFill>
              <a:latin typeface="Monotype Corsiva" pitchFamily="66" charset="0"/>
            </a:rPr>
            <a:t>повышение прозрачности и открытости бюджетного процесса</a:t>
          </a:r>
          <a:endParaRPr lang="ru-RU" sz="180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6662528" y="2280733"/>
        <a:ext cx="1834195" cy="359122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16FF6-C53B-4A32-A3BF-24D12AB0097D}">
      <dsp:nvSpPr>
        <dsp:cNvPr id="0" name=""/>
        <dsp:cNvSpPr/>
      </dsp:nvSpPr>
      <dsp:spPr>
        <a:xfrm>
          <a:off x="1285917" y="214320"/>
          <a:ext cx="6000794" cy="18962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Доходы бюджета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solidFill>
                <a:srgbClr val="FF0000"/>
              </a:solidFill>
              <a:latin typeface="Monotype Corsiva" pitchFamily="66" charset="0"/>
            </a:rPr>
            <a:t> – поступающие в бюджет доходных источников</a:t>
          </a:r>
          <a:endParaRPr lang="ru-RU" sz="2400" b="1" i="0" kern="1200" dirty="0">
            <a:solidFill>
              <a:srgbClr val="FF0000"/>
            </a:solidFill>
            <a:latin typeface="Monotype Corsiva" pitchFamily="66" charset="0"/>
          </a:endParaRPr>
        </a:p>
      </dsp:txBody>
      <dsp:txXfrm>
        <a:off x="1285917" y="214320"/>
        <a:ext cx="6000794" cy="1896266"/>
      </dsp:txXfrm>
    </dsp:sp>
    <dsp:sp modelId="{10231437-8D01-48FE-928D-254B0D48002A}">
      <dsp:nvSpPr>
        <dsp:cNvPr id="0" name=""/>
        <dsp:cNvSpPr/>
      </dsp:nvSpPr>
      <dsp:spPr>
        <a:xfrm rot="8590945">
          <a:off x="1094620" y="2352865"/>
          <a:ext cx="2138441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4060A-0BEE-4C6D-8E0C-C9B1D87E3647}">
      <dsp:nvSpPr>
        <dsp:cNvPr id="0" name=""/>
        <dsp:cNvSpPr/>
      </dsp:nvSpPr>
      <dsp:spPr>
        <a:xfrm>
          <a:off x="10" y="1386075"/>
          <a:ext cx="2615736" cy="4011915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Поступления от уплаты местных налогов и сборов в соответствии с решениями местных органов самоуправления, дополнительные налоговые отчисления, предусмотренные Налоговым Кодексом Российской Федерации</a:t>
          </a:r>
          <a:endParaRPr lang="ru-RU" sz="1600" kern="1200" dirty="0">
            <a:latin typeface="Monotype Corsiva" pitchFamily="66" charset="0"/>
          </a:endParaRPr>
        </a:p>
      </dsp:txBody>
      <dsp:txXfrm>
        <a:off x="10" y="1386075"/>
        <a:ext cx="2615736" cy="4011915"/>
      </dsp:txXfrm>
    </dsp:sp>
    <dsp:sp modelId="{7F6E8B21-C688-4A72-872A-8AD330999602}">
      <dsp:nvSpPr>
        <dsp:cNvPr id="0" name=""/>
        <dsp:cNvSpPr/>
      </dsp:nvSpPr>
      <dsp:spPr>
        <a:xfrm rot="5686808">
          <a:off x="2916828" y="2826405"/>
          <a:ext cx="2273345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222A2-9BFC-4B42-816D-80F440CCE9E1}">
      <dsp:nvSpPr>
        <dsp:cNvPr id="0" name=""/>
        <dsp:cNvSpPr/>
      </dsp:nvSpPr>
      <dsp:spPr>
        <a:xfrm>
          <a:off x="2428898" y="2657107"/>
          <a:ext cx="3155378" cy="3700874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НЕНАЛОГОВЫЕ ДОХОДЫ: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Платежи, которые включают в себя-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использования имущества, находящегося в государственной и муниципальной собственности;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-доходы от продажи материальных и нематериальных активов;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-штрафы, санкции, возмещение ущерба</a:t>
          </a:r>
          <a:endParaRPr lang="ru-RU" sz="1600" kern="1200" dirty="0">
            <a:latin typeface="Monotype Corsiva" pitchFamily="66" charset="0"/>
          </a:endParaRPr>
        </a:p>
      </dsp:txBody>
      <dsp:txXfrm>
        <a:off x="2428898" y="2657107"/>
        <a:ext cx="3155378" cy="3700874"/>
      </dsp:txXfrm>
    </dsp:sp>
    <dsp:sp modelId="{920D25D3-F739-48D5-B466-B13D552F401B}">
      <dsp:nvSpPr>
        <dsp:cNvPr id="0" name=""/>
        <dsp:cNvSpPr/>
      </dsp:nvSpPr>
      <dsp:spPr>
        <a:xfrm rot="2600742">
          <a:off x="4993135" y="2664099"/>
          <a:ext cx="2612513" cy="79683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964C4-7B44-4DD1-AC3C-45E9BFCCF5B0}">
      <dsp:nvSpPr>
        <dsp:cNvPr id="0" name=""/>
        <dsp:cNvSpPr/>
      </dsp:nvSpPr>
      <dsp:spPr>
        <a:xfrm>
          <a:off x="5786483" y="1560279"/>
          <a:ext cx="2925704" cy="4797698"/>
        </a:xfrm>
        <a:prstGeom prst="verticalScroll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БЕЗВОЗМЕЗДНЫЕ ПОСТУПЛЕНИЯ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-Дотации бюджетам поселений на выравнивание бюджетной обеспеченности;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осуществление первичного воинского учета на территориях, где отсутствуют военные комиссариаты;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-Субвенции бюджетам поселений на выполнение передаваемых полномочий субъектов Российской Федерации;</a:t>
          </a:r>
          <a:endParaRPr lang="ru-RU" sz="1600" kern="1200" dirty="0" smtClean="0">
            <a:latin typeface="Monotype Corsiva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Monotype Corsiva" pitchFamily="66" charset="0"/>
            </a:rPr>
            <a:t>-Прочие межбюджетные трансферты, передаваемые бюджетам поселений</a:t>
          </a:r>
          <a:endParaRPr lang="ru-RU" sz="1600" kern="1200" dirty="0">
            <a:latin typeface="Monotype Corsiva" pitchFamily="66" charset="0"/>
          </a:endParaRPr>
        </a:p>
      </dsp:txBody>
      <dsp:txXfrm>
        <a:off x="5786483" y="1560279"/>
        <a:ext cx="2925704" cy="4797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0.38281</cdr:x>
      <cdr:y>0.01205</cdr:y>
    </cdr:from>
    <cdr:to>
      <cdr:x>0.60156</cdr:x>
      <cdr:y>0.07229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00430" y="71438"/>
          <a:ext cx="2000264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4800" dirty="0" smtClean="0">
              <a:latin typeface="Times New Roman" pitchFamily="18" charset="0"/>
              <a:cs typeface="Times New Roman" pitchFamily="18" charset="0"/>
            </a:rPr>
            <a:t>2017 год</a:t>
          </a:r>
          <a:endParaRPr lang="ru-RU" sz="4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F03BB-BBAC-4B54-91F6-9CA6EA357F5B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80B57-BD65-48DF-81A5-BBFC17A22E3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80B57-BD65-48DF-81A5-BBFC17A22E33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13.06.2018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3297238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Gabriola" pitchFamily="82" charset="0"/>
              </a:rPr>
              <a:t>Отчет 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об исполнении бюджета Балко-Грузского сельского поселения  Егорлыкского района</a:t>
            </a:r>
            <a:br>
              <a:rPr lang="ru-RU" sz="5400" b="1" i="1" dirty="0" smtClean="0">
                <a:latin typeface="Gabriola" pitchFamily="82" charset="0"/>
              </a:rPr>
            </a:br>
            <a:r>
              <a:rPr lang="ru-RU" sz="5400" b="1" i="1" dirty="0" smtClean="0">
                <a:latin typeface="Gabriola" pitchFamily="82" charset="0"/>
              </a:rPr>
              <a:t>за 2017</a:t>
            </a:r>
            <a:endParaRPr lang="ru-RU" sz="5400" b="1" i="1" dirty="0">
              <a:latin typeface="Gabriola" pitchFamily="82" charset="0"/>
              <a:ea typeface="Batang" pitchFamily="18" charset="-127"/>
            </a:endParaRPr>
          </a:p>
        </p:txBody>
      </p:sp>
      <p:pic>
        <p:nvPicPr>
          <p:cNvPr id="4" name="Picture 3" descr="http://0day-4you.ru/uploads/posts/2013-01/1359653181_0_764c2_fc67627a_XL.jp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643314"/>
            <a:ext cx="817724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5" y="928669"/>
          <a:ext cx="8786874" cy="5811111"/>
        </p:xfrm>
        <a:graphic>
          <a:graphicData uri="http://schemas.openxmlformats.org/drawingml/2006/table">
            <a:tbl>
              <a:tblPr/>
              <a:tblGrid>
                <a:gridCol w="2046091"/>
                <a:gridCol w="660044"/>
                <a:gridCol w="659577"/>
                <a:gridCol w="659577"/>
                <a:gridCol w="724600"/>
                <a:gridCol w="724600"/>
                <a:gridCol w="985623"/>
                <a:gridCol w="1163381"/>
                <a:gridCol w="1163381"/>
              </a:tblGrid>
              <a:tr h="36165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Налоги и сборы, установленные законодательством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НАЛОГОВЫХ ДОХОДОВ, 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16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8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 – всего, в т.ч.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5733,6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6952,8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7088,3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9032,2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доходы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665,8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709,1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688,9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453,4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378,4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465,0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11,4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66,2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4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Единый сельскохозяйственный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989,0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17,2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2511,1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1071,2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15,1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3911,7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Налог на имущество физических лиц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165,3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131,6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268,0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3,8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278,9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8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Земельный налог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3893,3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3150,3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4580,3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64,6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4388,2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48,6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6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пошлина за совершение нотариальных действий (за исключением действий, совершаемых консульскими учреждениями Российской Федерации)</a:t>
                      </a: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7,9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6,1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0,09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14,9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719" marR="357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kumimoji="0" lang="ru-RU" sz="2800" b="0" i="1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428604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Структура налоговых доходов бюджета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571481"/>
          <a:ext cx="9001155" cy="5917549"/>
        </p:xfrm>
        <a:graphic>
          <a:graphicData uri="http://schemas.openxmlformats.org/drawingml/2006/table">
            <a:tbl>
              <a:tblPr/>
              <a:tblGrid>
                <a:gridCol w="3571900"/>
                <a:gridCol w="500066"/>
                <a:gridCol w="642942"/>
                <a:gridCol w="571504"/>
                <a:gridCol w="642942"/>
                <a:gridCol w="714380"/>
                <a:gridCol w="642942"/>
                <a:gridCol w="928694"/>
                <a:gridCol w="785785"/>
              </a:tblGrid>
              <a:tr h="3306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17365D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ОБЪЁМ ДОХОДОВ, тыс.рублей,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УДЕЛЬНЫЙ ВЕС В ОБЩЕМ ОБЪЁМЕ НЕНАЛОГОВЫХ ДОХОДОВ, 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0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3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сумма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17365D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 – всего, в т.ч.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1463,6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401,6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858,4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5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613,6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4702">
                <a:tc>
                  <a:txBody>
                    <a:bodyPr/>
                    <a:lstStyle/>
                    <a:p>
                      <a:pPr>
                        <a:spcBef>
                          <a:spcPts val="440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сельских поселений (за исключением земельных участков муниципальных бюджетных и автономных 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225,8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81,9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140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сдачи в аренду имущества, составляющего казну сельских поселений (за исключением земельных участков)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38,2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9,5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Прочие доходы от компенсации затрат  бюджетов поселений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35,0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до разграничения государственной собственности (за исклю-чением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750,9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14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Доходы от продажи земельных участков, государственная собственность на которые разграничена (за исключением земельных участков бюджетных и автономных учреждений)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600,0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69,9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553">
                <a:tc>
                  <a:txBody>
                    <a:bodyPr/>
                    <a:lstStyle/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от реализации иного имущества, находящегося в 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Bef>
                          <a:spcPts val="50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собственности сельских поселений (за исключением имущества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муниципальных</a:t>
                      </a:r>
                      <a:r>
                        <a:rPr lang="ru-RU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автономных учреждений, а также имущества муниципальных унитарных предприятий, в том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 казенных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), в части реализации основных средств по указанному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имуществу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5,7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0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Денежные взыскания (штрафы), установленные законами субъектов Российской Федерации за несоблюдение муници-пальных правовых актов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21,2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149,3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37,2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12,9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3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самообложения граждан</a:t>
                      </a: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63,4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4,3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4744" marR="147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42852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НЕНАЛОГОВЫХ ДОХОДОВ БЮДЖЕТА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ПО РАЗДЕЛАМ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БЮДЖЕТНОЙ КЛАССИФИКАЦИИ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928670"/>
          <a:ext cx="9144000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6" cy="6222566"/>
        </p:xfrm>
        <a:graphic>
          <a:graphicData uri="http://schemas.openxmlformats.org/drawingml/2006/table">
            <a:tbl>
              <a:tblPr/>
              <a:tblGrid>
                <a:gridCol w="4993722"/>
                <a:gridCol w="3721714"/>
              </a:tblGrid>
              <a:tr h="13581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год</a:t>
                      </a:r>
                      <a:endParaRPr lang="ru-RU" sz="4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6790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 бюджета – всего, тыс.рублей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12944,2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9933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4986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ОБОРОНА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CC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173,3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38,7</a:t>
                      </a:r>
                      <a:endParaRPr lang="ru-RU" sz="18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ПРОФЕССИОНАЛЬНАЯ ПОДГОТОВКА,</a:t>
                      </a:r>
                      <a:r>
                        <a:rPr lang="ru-RU" sz="1800" b="1" baseline="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ПЕРЕПОДГОТОВКА И ПОВЫШЕНИЕ КВАЛИФИКАЦИИ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22,7</a:t>
                      </a:r>
                      <a:endParaRPr lang="ru-RU" sz="1800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3385,8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6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КУЛЬТУРА, КИНЕМАТОГРАФИЯ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FF33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4280,3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57,4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526" marR="445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285728"/>
            <a:ext cx="7007624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Расходы бюджета, формируемые в рамках муниципальных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программ и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расходы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за 2017 год.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785786" y="1428736"/>
            <a:ext cx="4500594" cy="4429156"/>
          </a:xfrm>
          <a:prstGeom prst="ellipse">
            <a:avLst/>
          </a:prstGeom>
          <a:solidFill>
            <a:schemeClr val="accent3">
              <a:lumMod val="75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7699,2тыс. руб.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расходы бюджета формируемые в рамках муниципальных программ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211960" y="1916832"/>
            <a:ext cx="3888432" cy="374441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5245,0 тыс. руб.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000108"/>
          <a:ext cx="8715436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14546" y="142852"/>
            <a:ext cx="5667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Муниципальные программы бюджета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 на 2017 год.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СТРУКТУРА РАСХОДЫ БЮДЖЕТА БАЛКО-ГРУЗСКОГО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СЕЛЬСКОГО ПОСЕЛЕНИЯ НА 2017 ГОД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42844" y="857232"/>
          <a:ext cx="8858312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3568" y="116632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Общегосударственные вопросы за 2017 год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179512" y="0"/>
          <a:ext cx="8784976" cy="6597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/>
        </p:nvGraphicFramePr>
        <p:xfrm>
          <a:off x="214282" y="214290"/>
          <a:ext cx="8786874" cy="621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5786" y="142852"/>
            <a:ext cx="7077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</a:t>
            </a:r>
            <a:r>
              <a:rPr lang="ru-RU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межбюджетные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трансферты, предоставляемые из бюджета</a:t>
            </a:r>
          </a:p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Балко-Грузского сельского поселения бюджету Егорлыкского района.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3" y="857232"/>
          <a:ext cx="8786874" cy="5857917"/>
        </p:xfrm>
        <a:graphic>
          <a:graphicData uri="http://schemas.openxmlformats.org/drawingml/2006/table">
            <a:tbl>
              <a:tblPr/>
              <a:tblGrid>
                <a:gridCol w="5223068"/>
                <a:gridCol w="865702"/>
                <a:gridCol w="961891"/>
                <a:gridCol w="903109"/>
                <a:gridCol w="833104"/>
              </a:tblGrid>
              <a:tr h="5804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расходов, связанных с передачей полномочий ОМС поселения ОМС муниципального района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(отчёт)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 </a:t>
                      </a:r>
                      <a:r>
                        <a:rPr lang="ru-RU" sz="1100" b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осуществление внешнего муниципального финансового контроля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14,0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ритуальных услуг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09600" algn="l"/>
                        </a:tabLst>
                        <a:defRPr/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обеспечение малоимущих граждан, проживающих в поселении и нуждающихся в улучшении жилищных условий, жилыми помещениями в соответствии с жилищным законодательством, организация строительства и содержания муниципального жилищного фонда, создание условий для жилищного строительства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29,5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4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утверждение генеральных планов поселения, правил землепользования и застройки, утверждение подготовленной на основе генеральных планов поселения документации по планировке территории, выдача разрешений на строительство (за </a:t>
                      </a:r>
                      <a:r>
                        <a:rPr lang="ru-RU" sz="1100" b="1" dirty="0">
                          <a:solidFill>
                            <a:schemeClr val="accent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исключением</a:t>
                      </a: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случаев, предусмотренных Градостроительным кодексом Российской Федерации, иными федеральными законами), разрешений на ввод объектов в  эксплуатацию при осуществлении муниципального строительства, реконструкции объектов капитального строительства, расположенных на территории поселения, утверждение местных нормативов градостроительного проектирования поселений, резервирование земель и изъятие, в том числе путем выкупа, земельных участков в границах поселения для муниципальных нужд, осуществление земельного контроля за использованием земель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48,9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 осуществление мероприятий по гражданской обороне, защите населения и территории поселения от чрезвычайных ситуаций природного и техногенного характера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создание, содержание и организация деятельности аварийно-спасательных служб и (или) аварийно-спасательных формирований на территории поселения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58,2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91,1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6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водоснабжения населения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10.8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192,2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i="1" dirty="0" smtClean="0">
                          <a:solidFill>
                            <a:srgbClr val="66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208,5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09600" algn="l"/>
                        </a:tabLst>
                      </a:pPr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  <a:endParaRPr lang="ru-RU" sz="1100" b="1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047" marR="400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28596" y="214290"/>
          <a:ext cx="8501122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57422" y="1571612"/>
            <a:ext cx="4286280" cy="3571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исполнении  бюджета за 2017 год осуществлялось в соответствие с: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072198" y="214290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социально-экономического развития 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43636" y="4643446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Муниципальными программами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Балко-Грузского сельского поселения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282" y="214290"/>
            <a:ext cx="2714644" cy="2000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Бюджетным посланием Президента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4714884"/>
            <a:ext cx="285752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Основными направлениями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бюджетной политики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основными направлениями налоговой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политики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Выгнутая влево стрелка 9"/>
          <p:cNvSpPr/>
          <p:nvPr/>
        </p:nvSpPr>
        <p:spPr>
          <a:xfrm>
            <a:off x="1714480" y="2071678"/>
            <a:ext cx="642942" cy="17145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6643702" y="2000240"/>
            <a:ext cx="571504" cy="17859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786050" y="5143512"/>
            <a:ext cx="1643074" cy="57150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 rot="5400000">
            <a:off x="5315476" y="4601107"/>
            <a:ext cx="574702" cy="16531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142844" y="1397000"/>
          <a:ext cx="8786874" cy="5103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1500166" y="214290"/>
            <a:ext cx="664373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Monotype Corsiva" pitchFamily="66" charset="0"/>
              </a:rPr>
              <a:t>Основные характеристики бюджета тыс. рублей </a:t>
            </a:r>
          </a:p>
          <a:p>
            <a:pPr algn="ctr"/>
            <a:r>
              <a:rPr lang="ru-RU" sz="2400" dirty="0" smtClean="0">
                <a:latin typeface="Monotype Corsiva" pitchFamily="66" charset="0"/>
              </a:rPr>
              <a:t>за 2017год.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2844" y="214290"/>
          <a:ext cx="8858312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57158" y="1428737"/>
          <a:ext cx="857256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338"/>
                <a:gridCol w="1357322"/>
                <a:gridCol w="1143008"/>
                <a:gridCol w="1143008"/>
                <a:gridCol w="1285884"/>
              </a:tblGrid>
              <a:tr h="6226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2014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 год</a:t>
                      </a:r>
                    </a:p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(отчет)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 (тыс. 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5733,6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6952,8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7088,3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9032,2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доходы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1463,5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401,6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858,4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275,7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(тыс.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4475,3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2367,0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1718,5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3305,4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538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ИТОГО ДОХОДОВ (тыс.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11672,4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9721,4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9665,2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12613,3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474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на одного жителя поселения (руб.)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3914,28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3300,98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3281,9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4290,23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214290"/>
          <a:ext cx="609600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143008">
                <a:tc>
                  <a:txBody>
                    <a:bodyPr/>
                    <a:lstStyle/>
                    <a:p>
                      <a:pPr algn="ctr"/>
                      <a:r>
                        <a:rPr lang="ru-RU" sz="400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Динамика поступления</a:t>
                      </a:r>
                      <a:r>
                        <a:rPr lang="ru-RU" sz="4000" baseline="0" dirty="0" smtClean="0">
                          <a:solidFill>
                            <a:schemeClr val="bg1"/>
                          </a:solidFill>
                          <a:latin typeface="Monotype Corsiva" pitchFamily="66" charset="0"/>
                        </a:rPr>
                        <a:t> доходов</a:t>
                      </a:r>
                      <a:endParaRPr lang="ru-RU" sz="4000" dirty="0">
                        <a:solidFill>
                          <a:schemeClr val="bg1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4067175"/>
          <a:ext cx="8767762" cy="2393950"/>
        </p:xfrm>
        <a:graphic>
          <a:graphicData uri="http://schemas.openxmlformats.org/presentationml/2006/ole">
            <p:oleObj spid="_x0000_s15361" name="Диаграмма" r:id="rId3" imgW="9974567" imgH="2712636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0"/>
            <a:ext cx="52453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Monotype Corsiva" pitchFamily="66" charset="0"/>
              </a:rPr>
              <a:t>Структура доходов</a:t>
            </a:r>
            <a:endParaRPr lang="ru-RU" sz="5400" dirty="0">
              <a:latin typeface="Monotype Corsiva" pitchFamily="66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857232"/>
          <a:ext cx="9144000" cy="6000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-285784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1895</TotalTime>
  <Words>1319</Words>
  <Application>Microsoft Office PowerPoint</Application>
  <PresentationFormat>Экран (4:3)</PresentationFormat>
  <Paragraphs>391</Paragraphs>
  <Slides>20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Диаграмма</vt:lpstr>
      <vt:lpstr>Отчет  об исполнении бюджета Балко-Грузского сельского поселения  Егорлыкского района за 2017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196</cp:revision>
  <dcterms:created xsi:type="dcterms:W3CDTF">2016-02-10T06:46:34Z</dcterms:created>
  <dcterms:modified xsi:type="dcterms:W3CDTF">2018-06-13T09:15:10Z</dcterms:modified>
</cp:coreProperties>
</file>