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70" r:id="rId12"/>
    <p:sldId id="277" r:id="rId13"/>
    <p:sldId id="271" r:id="rId14"/>
    <p:sldId id="272" r:id="rId15"/>
    <p:sldId id="273" r:id="rId16"/>
    <p:sldId id="274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283" autoAdjust="0"/>
    <p:restoredTop sz="89558" autoAdjust="0"/>
  </p:normalViewPr>
  <p:slideViewPr>
    <p:cSldViewPr>
      <p:cViewPr varScale="1">
        <p:scale>
          <a:sx n="110" d="100"/>
          <a:sy n="110" d="100"/>
        </p:scale>
        <p:origin x="-1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2016 г</c:v>
                </c:pt>
                <c:pt idx="1">
                  <c:v>2016 г</c:v>
                </c:pt>
                <c:pt idx="2">
                  <c:v>2016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14484.5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2016 г</c:v>
                </c:pt>
                <c:pt idx="1">
                  <c:v>2016 г</c:v>
                </c:pt>
                <c:pt idx="2">
                  <c:v>2016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13026.7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Дефилятор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2016 г</c:v>
                </c:pt>
                <c:pt idx="1">
                  <c:v>2016 г</c:v>
                </c:pt>
                <c:pt idx="2">
                  <c:v>2016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1457.8</c:v>
                </c:pt>
              </c:numCache>
            </c:numRef>
          </c:val>
        </c:ser>
        <c:shape val="cylinder"/>
        <c:axId val="34451840"/>
        <c:axId val="34453376"/>
        <c:axId val="0"/>
      </c:bar3DChart>
      <c:catAx>
        <c:axId val="34451840"/>
        <c:scaling>
          <c:orientation val="minMax"/>
        </c:scaling>
        <c:axPos val="b"/>
        <c:tickLblPos val="nextTo"/>
        <c:crossAx val="34453376"/>
        <c:crosses val="autoZero"/>
        <c:auto val="1"/>
        <c:lblAlgn val="ctr"/>
        <c:lblOffset val="100"/>
      </c:catAx>
      <c:valAx>
        <c:axId val="34453376"/>
        <c:scaling>
          <c:orientation val="minMax"/>
        </c:scaling>
        <c:axPos val="l"/>
        <c:majorGridlines/>
        <c:numFmt formatCode="General" sourceLinked="1"/>
        <c:tickLblPos val="nextTo"/>
        <c:crossAx val="344518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2021872265966844"/>
          <c:y val="1.2255431304792987E-2"/>
        </c:manualLayout>
      </c:layout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581"/>
          <c:h val="0.866254286118044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1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explosion val="8"/>
          </c:dPt>
          <c:dPt>
            <c:idx val="3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Акцизы по подакцизным товарам (продукции), производимым на территории РФ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  <c:pt idx="4">
                  <c:v>Налог на доходы ФЛ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526.20000000000005</c:v>
                </c:pt>
                <c:pt idx="1">
                  <c:v>4144.9000000000005</c:v>
                </c:pt>
                <c:pt idx="2">
                  <c:v>209.5</c:v>
                </c:pt>
                <c:pt idx="3">
                  <c:v>3854</c:v>
                </c:pt>
                <c:pt idx="4">
                  <c:v>712.3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79682600627119826"/>
        </c:manualLayout>
      </c:layout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32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налоговые доходы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
Доход</c:v>
                </c:pt>
                <c:pt idx="1">
                  <c:v>Доходы от сдачи в аренду имущества, составляющего казну сельских поселений (за исключением земельных участков)</c:v>
                </c:pt>
                <c:pt idx="2">
                  <c:v>Доходы от продажи земельных участков, находящихся в собственности сельских поселений (за исключением земельных участков муниципальных бюджетных и автономных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205.7</c:v>
                </c:pt>
                <c:pt idx="1">
                  <c:v>35</c:v>
                </c:pt>
                <c:pt idx="2">
                  <c:v>1427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932250656169"/>
          <c:y val="0.2287939632545932"/>
          <c:w val="0.33056774934383287"/>
          <c:h val="0.76288116068824763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 бюджетам поселений на выравнивание бюджетной обеспеченности</c:v>
                </c:pt>
                <c:pt idx="1">
                  <c:v>Субвенции бюджетам поселений на осуществление первичного воинского учета на территориях, где отсутствуют военные комиссариаты</c:v>
                </c:pt>
                <c:pt idx="2">
                  <c:v>Субвенции бюджетам поселений на выполнение передаваемых полномочий субъектов Российской Федерации</c:v>
                </c:pt>
                <c:pt idx="3">
                  <c:v>Прочие межбюджетные трансферты, передаваемые бюджетам поселений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1677.8</c:v>
                </c:pt>
                <c:pt idx="1">
                  <c:v>174.8</c:v>
                </c:pt>
                <c:pt idx="2">
                  <c:v>0.2</c:v>
                </c:pt>
                <c:pt idx="3">
                  <c:v>1517.1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583442694663189"/>
          <c:y val="3.2529023988280545E-2"/>
          <c:w val="0.64730511811023661"/>
          <c:h val="0.847294634682293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665.8</c:v>
                </c:pt>
                <c:pt idx="1">
                  <c:v>709.1</c:v>
                </c:pt>
                <c:pt idx="2">
                  <c:v>712.3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по подакцизным товарам (продукции), производимым на территории Российской Федерации</c:v>
                </c:pt>
              </c:strCache>
            </c:strRef>
          </c:tx>
          <c:dLbls>
            <c:dLbl>
              <c:idx val="2"/>
              <c:layout>
                <c:manualLayout>
                  <c:x val="1.1111111111111125E-2"/>
                  <c:y val="-4.6511627906975963E-3"/>
                </c:manualLayout>
              </c:layout>
              <c:showVal val="1"/>
            </c:dLbl>
            <c:dLbl>
              <c:idx val="3"/>
              <c:layout>
                <c:manualLayout>
                  <c:x val="6.9444444444444527E-3"/>
                  <c:y val="-4.6511627906975963E-3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378.4</c:v>
                </c:pt>
                <c:pt idx="2">
                  <c:v>526.20000000000005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Налог, взимаемый в связи с применением упрощенной системы налогообложения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720930232558145E-2"/>
                </c:manualLayout>
              </c:layout>
              <c:showVal val="1"/>
            </c:dLbl>
            <c:dLbl>
              <c:idx val="1"/>
              <c:layout>
                <c:manualLayout>
                  <c:x val="5.5555555555555558E-3"/>
                  <c:y val="4.6511627906976841E-2"/>
                </c:manualLayout>
              </c:layout>
              <c:showVal val="1"/>
            </c:dLbl>
            <c:dLbl>
              <c:idx val="2"/>
              <c:layout>
                <c:manualLayout>
                  <c:x val="-1.3888888888888924E-3"/>
                  <c:y val="5.5813953488372092E-2"/>
                </c:manualLayout>
              </c:layout>
              <c:showVal val="1"/>
            </c:dLbl>
            <c:dLbl>
              <c:idx val="3"/>
              <c:layout>
                <c:manualLayout>
                  <c:x val="4.1666666666666683E-3"/>
                  <c:y val="3.2558139534883741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11.4</c:v>
                </c:pt>
                <c:pt idx="1">
                  <c:v>66.2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989</c:v>
                </c:pt>
                <c:pt idx="1">
                  <c:v>2511.1</c:v>
                </c:pt>
                <c:pt idx="2">
                  <c:v>4144.9000000000005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dLbls>
            <c:dLbl>
              <c:idx val="0"/>
              <c:layout>
                <c:manualLayout>
                  <c:x val="1.3888888888888924E-3"/>
                  <c:y val="6.511627906976748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5.8139534883720985E-2"/>
                </c:manualLayout>
              </c:layout>
              <c:showVal val="1"/>
            </c:dLbl>
            <c:dLbl>
              <c:idx val="2"/>
              <c:layout>
                <c:manualLayout>
                  <c:x val="6.9444444444444527E-3"/>
                  <c:y val="6.5116279069767483E-2"/>
                </c:manualLayout>
              </c:layout>
              <c:showVal val="1"/>
            </c:dLbl>
            <c:dLbl>
              <c:idx val="3"/>
              <c:layout>
                <c:manualLayout>
                  <c:x val="-4.1666666666666683E-3"/>
                  <c:y val="8.8372093023255827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165.3</c:v>
                </c:pt>
                <c:pt idx="1">
                  <c:v>131.6</c:v>
                </c:pt>
                <c:pt idx="2">
                  <c:v>209.5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Земельный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3893.3</c:v>
                </c:pt>
                <c:pt idx="1">
                  <c:v>3150.3</c:v>
                </c:pt>
                <c:pt idx="2">
                  <c:v>3854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Государственная пошлина за совершение нотариальных действий (за исключением действий, совершаемых 2</c:v>
                </c:pt>
              </c:strCache>
            </c:strRef>
          </c:tx>
          <c:dLbls>
            <c:dLbl>
              <c:idx val="0"/>
              <c:layout>
                <c:manualLayout>
                  <c:x val="5.5555555555555558E-3"/>
                  <c:y val="-2.3255813953488372E-3"/>
                </c:manualLayout>
              </c:layout>
              <c:showVal val="1"/>
            </c:dLbl>
            <c:dLbl>
              <c:idx val="1"/>
              <c:layout>
                <c:manualLayout>
                  <c:x val="1.3888888888888966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5277777777777781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8055555555555478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7.9</c:v>
                </c:pt>
                <c:pt idx="1">
                  <c:v>6.1</c:v>
                </c:pt>
                <c:pt idx="2">
                  <c:v>0</c:v>
                </c:pt>
              </c:numCache>
            </c:numRef>
          </c:val>
        </c:ser>
        <c:shape val="box"/>
        <c:axId val="37712256"/>
        <c:axId val="37713792"/>
        <c:axId val="0"/>
      </c:bar3DChart>
      <c:catAx>
        <c:axId val="37712256"/>
        <c:scaling>
          <c:orientation val="minMax"/>
        </c:scaling>
        <c:axPos val="b"/>
        <c:tickLblPos val="nextTo"/>
        <c:crossAx val="37713792"/>
        <c:crosses val="autoZero"/>
        <c:auto val="1"/>
        <c:lblAlgn val="ctr"/>
        <c:lblOffset val="100"/>
      </c:catAx>
      <c:valAx>
        <c:axId val="37713792"/>
        <c:scaling>
          <c:orientation val="minMax"/>
        </c:scaling>
        <c:axPos val="l"/>
        <c:majorGridlines/>
        <c:numFmt formatCode="General" sourceLinked="1"/>
        <c:tickLblPos val="nextTo"/>
        <c:crossAx val="37712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30621172353463"/>
          <c:y val="0.15611481413660522"/>
          <c:w val="0.23436045494313221"/>
          <c:h val="0.6877701886101447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429035433070866E-2"/>
          <c:y val="1.3236402763887338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  <c:pt idx="6">
                  <c:v>ПЕНСИОННОЕ ОБЕСПЕЧЕНИЕ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5263.9</c:v>
                </c:pt>
                <c:pt idx="1">
                  <c:v>174.8</c:v>
                </c:pt>
                <c:pt idx="2">
                  <c:v>170</c:v>
                </c:pt>
                <c:pt idx="3">
                  <c:v>820</c:v>
                </c:pt>
                <c:pt idx="4">
                  <c:v>1377.4</c:v>
                </c:pt>
                <c:pt idx="5">
                  <c:v>5166.1000000000004</c:v>
                </c:pt>
                <c:pt idx="6">
                  <c:v>54.5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410892388451533"/>
          <c:y val="7.1351569232948803E-2"/>
          <c:w val="0.24755774278215248"/>
          <c:h val="0.85729686153410345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Муниципальная программа "Развитие культуры"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5166.1000000000004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Муниципальная программа "Благоустройство территории Балко-Грузского сельского поселения»</c:v>
                </c:pt>
              </c:strCache>
            </c:strRef>
          </c:tx>
          <c:dLbls>
            <c:dLbl>
              <c:idx val="0"/>
              <c:layout>
                <c:manualLayout>
                  <c:x val="1.8637862382810635E-2"/>
                  <c:y val="-2.1418859457539585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1278.3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Муниципальная программа «Обеспечение общественного порядка и противодействие преступности»</c:v>
                </c:pt>
              </c:strCache>
            </c:strRef>
          </c:tx>
          <c:dLbls>
            <c:dLbl>
              <c:idx val="0"/>
              <c:layout>
                <c:manualLayout>
                  <c:x val="2.2938907548074691E-2"/>
                  <c:y val="-2.3560745403293538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28.8</c:v>
                </c:pt>
              </c:numCache>
            </c:numRef>
          </c:val>
        </c:ser>
        <c:shape val="box"/>
        <c:axId val="93155328"/>
        <c:axId val="93156864"/>
        <c:axId val="0"/>
      </c:bar3DChart>
      <c:catAx>
        <c:axId val="93155328"/>
        <c:scaling>
          <c:orientation val="minMax"/>
        </c:scaling>
        <c:axPos val="b"/>
        <c:tickLblPos val="nextTo"/>
        <c:crossAx val="93156864"/>
        <c:crosses val="autoZero"/>
        <c:auto val="1"/>
        <c:lblAlgn val="ctr"/>
        <c:lblOffset val="100"/>
      </c:catAx>
      <c:valAx>
        <c:axId val="93156864"/>
        <c:scaling>
          <c:orientation val="minMax"/>
        </c:scaling>
        <c:axPos val="l"/>
        <c:majorGridlines/>
        <c:numFmt formatCode="General" sourceLinked="1"/>
        <c:tickLblPos val="nextTo"/>
        <c:crossAx val="93155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46072471052796"/>
          <c:y val="4.2171998031496093E-2"/>
          <c:w val="0.33823162671580248"/>
          <c:h val="0.86253075787401579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noFill/>
        <a:ln w="9525">
          <a:noFill/>
        </a:ln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5263.7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Мобилизационная и вневойсковая подготовка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174.8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Гражданская оборона</c:v>
                </c:pt>
              </c:strCache>
            </c:strRef>
          </c:tx>
          <c:dLbls>
            <c:dLbl>
              <c:idx val="0"/>
              <c:layout>
                <c:manualLayout>
                  <c:x val="1.4336817217546901E-3"/>
                  <c:y val="7.2427476610124511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170.2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Дорожное хозяйство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820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Жилищное, коммунальное хозяйство</c:v>
                </c:pt>
              </c:strCache>
            </c:strRef>
          </c:tx>
          <c:dLbls>
            <c:dLbl>
              <c:idx val="0"/>
              <c:layout>
                <c:manualLayout>
                  <c:x val="4.3010451652639933E-3"/>
                  <c:y val="6.5843160554658636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99.1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Благоустройство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1278.3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Культура</c:v>
                </c:pt>
              </c:strCache>
            </c:strRef>
          </c:tx>
          <c:dLbls>
            <c:dLbl>
              <c:idx val="0"/>
              <c:layout>
                <c:manualLayout>
                  <c:x val="2.8673634435093316E-3"/>
                  <c:y val="9.8764740831988065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5166.1000000000004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Пенсионное обеспечение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54.5</c:v>
                </c:pt>
              </c:numCache>
            </c:numRef>
          </c:val>
        </c:ser>
        <c:gapWidth val="400"/>
        <c:gapDepth val="400"/>
        <c:shape val="box"/>
        <c:axId val="93464832"/>
        <c:axId val="93487104"/>
        <c:axId val="0"/>
      </c:bar3DChart>
      <c:catAx>
        <c:axId val="93464832"/>
        <c:scaling>
          <c:orientation val="minMax"/>
        </c:scaling>
        <c:delete val="1"/>
        <c:axPos val="b"/>
        <c:tickLblPos val="nextTo"/>
        <c:crossAx val="93487104"/>
        <c:crosses val="autoZero"/>
        <c:auto val="1"/>
        <c:lblAlgn val="ctr"/>
        <c:lblOffset val="100"/>
      </c:catAx>
      <c:valAx>
        <c:axId val="93487104"/>
        <c:scaling>
          <c:orientation val="minMax"/>
        </c:scaling>
        <c:axPos val="l"/>
        <c:majorGridlines/>
        <c:numFmt formatCode="General" sourceLinked="1"/>
        <c:tickLblPos val="nextTo"/>
        <c:crossAx val="93464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263526053270772"/>
          <c:y val="1.1274388323951117E-2"/>
          <c:w val="0.31876264913676594"/>
          <c:h val="0.93355578298232456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B w="6350"/>
    </a:sp3d>
  </c:spPr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Проект бюджета Балко-Грузского сельского поселения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составляется на один год – очередной финансовый год</a:t>
          </a:r>
          <a:endParaRPr lang="ru-RU" sz="32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3600" dirty="0" smtClean="0">
              <a:latin typeface="Gabriola" pitchFamily="82" charset="0"/>
            </a:rPr>
            <a:t>Очередной финансовый год –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dirty="0" smtClean="0">
              <a:latin typeface="Gabriola" pitchFamily="82" charset="0"/>
            </a:rPr>
            <a:t>, на который составляется проект бюджета</a:t>
          </a:r>
          <a:endParaRPr lang="ru-RU" sz="36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Проект бюджета Балко-Грузского сельского поселения за 2016 год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418724" custLinFactNeighborX="0" custLinFactNeighborY="-1079">
        <dgm:presLayoutVars>
          <dgm:chPref val="3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X="141699" custScaleY="450313">
        <dgm:presLayoutVars>
          <dgm:chPref val="3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X="142576" custScaleY="327939" custLinFactNeighborX="-4396" custLinFactNeighborY="1079">
        <dgm:presLayoutVars>
          <dgm:chPref val="3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X="134273" custScaleY="352748">
        <dgm:presLayoutVars>
          <dgm:chPref val="3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X="137286" custScaleY="206795">
        <dgm:presLayoutVars>
          <dgm:chPref val="3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 custLinFactNeighborX="-3226" custLinFactNeighborY="-37439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Ang="21291617" custLinFactNeighborX="-1846" custLinFactNeighborY="-52010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88924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 custLinFactNeighborX="-6225" custLinFactNeighborY="-53370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38165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0.01205</cdr:y>
    </cdr:from>
    <cdr:to>
      <cdr:x>0.60156</cdr:x>
      <cdr:y>0.07229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71438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2016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80B57-BD65-48DF-81A5-BBFC17A22E33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Gabriola" pitchFamily="82" charset="0"/>
              </a:rPr>
              <a:t>Отчет 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об исполнении бюджета Балко-Грузского сельского поселения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за 2016</a:t>
            </a:r>
            <a:endParaRPr lang="ru-RU" sz="5400" b="1" i="1" dirty="0">
              <a:latin typeface="Gabriola" pitchFamily="82" charset="0"/>
            </a:endParaRP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786874" cy="5500728"/>
        </p:xfrm>
        <a:graphic>
          <a:graphicData uri="http://schemas.openxmlformats.org/drawingml/2006/table">
            <a:tbl>
              <a:tblPr/>
              <a:tblGrid>
                <a:gridCol w="2046091"/>
                <a:gridCol w="660044"/>
                <a:gridCol w="659577"/>
                <a:gridCol w="659577"/>
                <a:gridCol w="724600"/>
                <a:gridCol w="724600"/>
                <a:gridCol w="985623"/>
                <a:gridCol w="1163381"/>
                <a:gridCol w="1163381"/>
              </a:tblGrid>
              <a:tr h="46098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0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2013 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0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6544,7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5733,6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6952,8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9446,9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558,8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8,5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665,8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11,6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709,1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712,3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378,4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526,2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27,4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66,2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1300,9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19,9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989,0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17,2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2511,1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36,1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4144,9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210,7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165,3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131,6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209,5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4437,3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67,8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3893,3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3150,3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3854,0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40,8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428604"/>
            <a:ext cx="6715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571481"/>
          <a:ext cx="8786874" cy="6071992"/>
        </p:xfrm>
        <a:graphic>
          <a:graphicData uri="http://schemas.openxmlformats.org/drawingml/2006/table">
            <a:tbl>
              <a:tblPr/>
              <a:tblGrid>
                <a:gridCol w="3571900"/>
                <a:gridCol w="642942"/>
                <a:gridCol w="500066"/>
                <a:gridCol w="571504"/>
                <a:gridCol w="642942"/>
                <a:gridCol w="714380"/>
                <a:gridCol w="642942"/>
                <a:gridCol w="714380"/>
                <a:gridCol w="785818"/>
              </a:tblGrid>
              <a:tr h="37618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2013 год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(отчет)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8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1642,9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1463,6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401,6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1667,7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810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155,7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205,7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12,3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725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8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14,5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до разграничения государственной собственности (за исклю-чением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18,4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750,9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51,4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 err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1054,7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64,2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1427,00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85,6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3014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сельских поселений (за исключением имущества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1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23,0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муници-пальных правовых актов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149,3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37,2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6" cy="6435402"/>
        </p:xfrm>
        <a:graphic>
          <a:graphicData uri="http://schemas.openxmlformats.org/drawingml/2006/table">
            <a:tbl>
              <a:tblPr/>
              <a:tblGrid>
                <a:gridCol w="4993722"/>
                <a:gridCol w="3721714"/>
              </a:tblGrid>
              <a:tr h="1358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год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79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13026,7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5263,9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174,8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99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399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170,0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99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99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1377,4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5166,1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285728"/>
            <a:ext cx="700762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расходы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за 2016 год.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428736"/>
            <a:ext cx="4500594" cy="44291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7539,7 тыс. руб.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расходы бюджета формируемые в рамках муниципальных программ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929190" y="2714620"/>
            <a:ext cx="2928958" cy="271464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1009,1 тыс. руб.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785794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142852"/>
            <a:ext cx="5667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Муниципальные программы бюджета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 за 2016 год.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РАСХОДЫ БЮДЖЕТА БАЛКО-ГРУЗСКОГО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СЕЛЬСКОГО </a:t>
            </a:r>
            <a:r>
              <a:rPr kumimoji="0" lang="ru-RU" sz="1600" b="1" i="1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1600" b="1" i="1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ru-RU" sz="1600" b="1" i="1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2016 ГОД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2844" y="857232"/>
          <a:ext cx="8858312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214282" y="214290"/>
            <a:ext cx="8572560" cy="1214446"/>
          </a:xfrm>
          <a:prstGeom prst="hexagon">
            <a:avLst/>
          </a:prstGeom>
          <a:gradFill>
            <a:gsLst>
              <a:gs pos="0">
                <a:srgbClr val="03D4A8"/>
              </a:gs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КУЛЬТУРА, КИНЕМАТОГРАФИЯ.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Основными направлениями расходов в области культуры является финансовое обеспечение выполнения муниципального задания.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71472" y="2214554"/>
            <a:ext cx="3200400" cy="3827463"/>
          </a:xfrm>
          <a:prstGeom prst="verticalScrol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МБУК БГСП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«Луначарский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СДК»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3187,0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kumimoji="0" lang="ru-RU" sz="24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4929190" y="2143116"/>
            <a:ext cx="3200400" cy="3827463"/>
          </a:xfrm>
          <a:prstGeom prst="verticalScrol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МБУК БГСП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«Балко-Грузский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СБ»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1979,1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kumimoji="0" lang="ru-RU" sz="24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000232" y="1428736"/>
            <a:ext cx="571504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572264" y="1428736"/>
            <a:ext cx="50006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42878" y="285728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422" y="1571612"/>
            <a:ext cx="4286280" cy="3571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Составление проекта бюджета основывается на: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72198" y="214290"/>
            <a:ext cx="2857520" cy="1928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Прогнозе социально-экономического развития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43636" y="4643446"/>
            <a:ext cx="2714644" cy="2000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программах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214290"/>
            <a:ext cx="2714644" cy="2000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Бюджетном послании Президента Российской 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714884"/>
            <a:ext cx="2857520" cy="1928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Основных направлениях бюджетной политики и основных направлений налоговой политики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714480" y="2071678"/>
            <a:ext cx="642942" cy="1714512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643702" y="2000240"/>
            <a:ext cx="571504" cy="1785950"/>
          </a:xfrm>
          <a:prstGeom prst="curved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786050" y="5143512"/>
            <a:ext cx="1643074" cy="571504"/>
          </a:xfrm>
          <a:prstGeom prst="curved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5400000">
            <a:off x="5315476" y="4601107"/>
            <a:ext cx="574702" cy="1653122"/>
          </a:xfrm>
          <a:prstGeom prst="curved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за 2016 год.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7"/>
          <a:ext cx="721523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1143008"/>
                <a:gridCol w="1143008"/>
                <a:gridCol w="1285884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2014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5733,6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6952,8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9446,9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1463,5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1667,7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4475,3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2367,0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3369,9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11672,4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9721,4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14484,5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3914,28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3300,98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4910,00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214290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43008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7488" y="4067175"/>
          <a:ext cx="8751887" cy="2255838"/>
        </p:xfrm>
        <a:graphic>
          <a:graphicData uri="http://schemas.openxmlformats.org/presentationml/2006/ole">
            <p:oleObj spid="_x0000_s15361" name="Диаграмма" r:id="rId3" imgW="9667824" imgH="2495679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Monotype Corsiva" pitchFamily="66" charset="0"/>
              </a:rPr>
              <a:t>Структура доходов</a:t>
            </a:r>
            <a:endParaRPr lang="ru-RU" sz="54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1346</TotalTime>
  <Words>883</Words>
  <PresentationFormat>Экран (4:3)</PresentationFormat>
  <Paragraphs>300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Диаграмма</vt:lpstr>
      <vt:lpstr>Отчет  об исполнении бюджета Балко-Грузского сельского поселения за 2016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122</cp:revision>
  <dcterms:created xsi:type="dcterms:W3CDTF">2016-02-10T06:46:34Z</dcterms:created>
  <dcterms:modified xsi:type="dcterms:W3CDTF">2017-06-05T06:57:46Z</dcterms:modified>
</cp:coreProperties>
</file>