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vml" ContentType="application/vnd.openxmlformats-officedocument.vmlDrawing"/>
  <Override PartName="/ppt/charts/chart6.xml" ContentType="application/vnd.openxmlformats-officedocument.drawingml.char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diagrams/data3.xml" ContentType="application/vnd.openxmlformats-officedocument.drawingml.diagramData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diagrams/colors3.xml" ContentType="application/vnd.openxmlformats-officedocument.drawingml.diagramColors+xml"/>
  <Override PartName="/ppt/charts/chart2.xml" ContentType="application/vnd.openxmlformats-officedocument.drawingml.chart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Default Extension="bin" ContentType="application/vnd.openxmlformats-officedocument.oleObject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7" r:id="rId11"/>
    <p:sldId id="270" r:id="rId12"/>
    <p:sldId id="271" r:id="rId13"/>
    <p:sldId id="272" r:id="rId14"/>
    <p:sldId id="273" r:id="rId15"/>
    <p:sldId id="282" r:id="rId16"/>
    <p:sldId id="275" r:id="rId17"/>
    <p:sldId id="278" r:id="rId18"/>
    <p:sldId id="280" r:id="rId19"/>
    <p:sldId id="28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0099"/>
    <a:srgbClr val="CC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283" autoAdjust="0"/>
    <p:restoredTop sz="89558" autoAdjust="0"/>
  </p:normalViewPr>
  <p:slideViewPr>
    <p:cSldViewPr>
      <p:cViewPr>
        <p:scale>
          <a:sx n="80" d="100"/>
          <a:sy n="80" d="100"/>
        </p:scale>
        <p:origin x="-1068" y="-7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dLbl>
              <c:idx val="0"/>
              <c:layout>
                <c:manualLayout>
                  <c:x val="2.8906753414240389E-3"/>
                  <c:y val="-1.4929952659118641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/>
                      <a:t>10361,6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8789389719256294E-2"/>
                  <c:y val="0.1269045976025082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10017,4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7.2266883535601007E-3"/>
                  <c:y val="-1.9906603545491487E-2"/>
                </c:manualLayout>
              </c:layout>
              <c:showVal val="1"/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2019 г</c:v>
                </c:pt>
                <c:pt idx="1">
                  <c:v>2020 г</c:v>
                </c:pt>
                <c:pt idx="2">
                  <c:v>2021 г</c:v>
                </c:pt>
                <c:pt idx="3">
                  <c:v>2019 г</c:v>
                </c:pt>
                <c:pt idx="4">
                  <c:v>2020 г</c:v>
                </c:pt>
                <c:pt idx="5">
                  <c:v>2021 г</c:v>
                </c:pt>
                <c:pt idx="6">
                  <c:v>2019 г</c:v>
                </c:pt>
                <c:pt idx="7">
                  <c:v>2020 г</c:v>
                </c:pt>
                <c:pt idx="8">
                  <c:v>2021 г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10361.6</c:v>
                </c:pt>
                <c:pt idx="1">
                  <c:v>10017.4</c:v>
                </c:pt>
                <c:pt idx="2">
                  <c:v>9932.6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dLbls>
            <c:dLbl>
              <c:idx val="3"/>
              <c:layout>
                <c:manualLayout>
                  <c:x val="2.8906753414240402E-3"/>
                  <c:y val="0.11695129582976245"/>
                </c:manualLayout>
              </c:layout>
              <c:showVal val="1"/>
            </c:dLbl>
            <c:dLbl>
              <c:idx val="4"/>
              <c:layout>
                <c:manualLayout>
                  <c:x val="1.1562701365696166E-2"/>
                  <c:y val="-2.4883254431864388E-2"/>
                </c:manualLayout>
              </c:layout>
              <c:showVal val="1"/>
            </c:dLbl>
            <c:dLbl>
              <c:idx val="5"/>
              <c:layout>
                <c:manualLayout>
                  <c:x val="-1.4453376707120201E-3"/>
                  <c:y val="9.9533017727457568E-2"/>
                </c:manualLayout>
              </c:layout>
              <c:showVal val="1"/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2019 г</c:v>
                </c:pt>
                <c:pt idx="1">
                  <c:v>2020 г</c:v>
                </c:pt>
                <c:pt idx="2">
                  <c:v>2021 г</c:v>
                </c:pt>
                <c:pt idx="3">
                  <c:v>2019 г</c:v>
                </c:pt>
                <c:pt idx="4">
                  <c:v>2020 г</c:v>
                </c:pt>
                <c:pt idx="5">
                  <c:v>2021 г</c:v>
                </c:pt>
                <c:pt idx="6">
                  <c:v>2019 г</c:v>
                </c:pt>
                <c:pt idx="7">
                  <c:v>2020 г</c:v>
                </c:pt>
                <c:pt idx="8">
                  <c:v>2021 г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3">
                  <c:v>10361.6</c:v>
                </c:pt>
                <c:pt idx="4">
                  <c:v>10017.4</c:v>
                </c:pt>
                <c:pt idx="5">
                  <c:v>9932.6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Профицитов</c:v>
                </c:pt>
              </c:strCache>
            </c:strRef>
          </c:tx>
          <c:dLbls>
            <c:dLbl>
              <c:idx val="2"/>
              <c:layout/>
              <c:showVal val="1"/>
            </c:dLbl>
            <c:delete val="1"/>
          </c:dLbls>
          <c:cat>
            <c:strRef>
              <c:f>Лист1!$A$2:$A$10</c:f>
              <c:strCache>
                <c:ptCount val="9"/>
                <c:pt idx="0">
                  <c:v>2019 г</c:v>
                </c:pt>
                <c:pt idx="1">
                  <c:v>2020 г</c:v>
                </c:pt>
                <c:pt idx="2">
                  <c:v>2021 г</c:v>
                </c:pt>
                <c:pt idx="3">
                  <c:v>2019 г</c:v>
                </c:pt>
                <c:pt idx="4">
                  <c:v>2020 г</c:v>
                </c:pt>
                <c:pt idx="5">
                  <c:v>2021 г</c:v>
                </c:pt>
                <c:pt idx="6">
                  <c:v>2019 г</c:v>
                </c:pt>
                <c:pt idx="7">
                  <c:v>2020 г</c:v>
                </c:pt>
                <c:pt idx="8">
                  <c:v>2021 г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hape val="box"/>
        <c:axId val="89374080"/>
        <c:axId val="91124864"/>
        <c:axId val="84015744"/>
      </c:bar3DChart>
      <c:catAx>
        <c:axId val="89374080"/>
        <c:scaling>
          <c:orientation val="minMax"/>
        </c:scaling>
        <c:axPos val="b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91124864"/>
        <c:crosses val="autoZero"/>
        <c:auto val="1"/>
        <c:lblAlgn val="ctr"/>
        <c:lblOffset val="100"/>
      </c:catAx>
      <c:valAx>
        <c:axId val="91124864"/>
        <c:scaling>
          <c:orientation val="minMax"/>
        </c:scaling>
        <c:axPos val="l"/>
        <c:majorGridlines/>
        <c:numFmt formatCode="General" sourceLinked="1"/>
        <c:tickLblPos val="nextTo"/>
        <c:crossAx val="89374080"/>
        <c:crosses val="autoZero"/>
        <c:crossBetween val="between"/>
      </c:valAx>
      <c:serAx>
        <c:axId val="84015744"/>
        <c:scaling>
          <c:orientation val="minMax"/>
        </c:scaling>
        <c:axPos val="b"/>
        <c:tickLblPos val="nextTo"/>
        <c:crossAx val="91124864"/>
        <c:crosses val="autoZero"/>
      </c:serAx>
    </c:plotArea>
    <c:legend>
      <c:legendPos val="r"/>
      <c:layout/>
      <c:txPr>
        <a:bodyPr/>
        <a:lstStyle/>
        <a:p>
          <a:pPr>
            <a:defRPr sz="161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32021872265966844"/>
          <c:y val="0.11218641628574859"/>
        </c:manualLayout>
      </c:layout>
      <c:txPr>
        <a:bodyPr/>
        <a:lstStyle/>
        <a:p>
          <a:pPr>
            <a:defRPr sz="2800" i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2.2222222222222251E-2"/>
          <c:y val="8.5068611217764115E-2"/>
          <c:w val="0.65812849956255703"/>
          <c:h val="0.8662542861180457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explosion val="4"/>
          <c:dPt>
            <c:idx val="2"/>
            <c:explosion val="8"/>
          </c:dPt>
          <c:dLbls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</c:v>
                </c:pt>
                <c:pt idx="1">
                  <c:v>Единый сельскохозяйственный налог</c:v>
                </c:pt>
                <c:pt idx="2">
                  <c:v>Налог на имущество ФЛ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505.5</c:v>
                </c:pt>
                <c:pt idx="1">
                  <c:v>3727.9</c:v>
                </c:pt>
                <c:pt idx="2">
                  <c:v>462.5</c:v>
                </c:pt>
                <c:pt idx="3">
                  <c:v>4723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0170308398950165"/>
          <c:y val="0.20317399372880268"/>
          <c:w val="0.28371358267716534"/>
          <c:h val="0.73241331870946458"/>
        </c:manualLayout>
      </c:layout>
      <c:overlay val="1"/>
      <c:txPr>
        <a:bodyPr/>
        <a:lstStyle/>
        <a:p>
          <a:pPr>
            <a:defRPr sz="1050" kern="100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3200" i="1">
                <a:latin typeface="Times New Roman" pitchFamily="18" charset="0"/>
                <a:cs typeface="Times New Roman" pitchFamily="18" charset="0"/>
              </a:defRPr>
            </a:pPr>
            <a:r>
              <a:rPr lang="ru-RU" dirty="0"/>
              <a:t>Не налоговые </a:t>
            </a:r>
            <a:r>
              <a:rPr lang="ru-RU" dirty="0" smtClean="0"/>
              <a:t>доходы </a:t>
            </a:r>
          </a:p>
          <a:p>
            <a:pPr>
              <a:defRPr sz="3200" i="1"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/>
              <a:t>на 2019 г.</a:t>
            </a:r>
            <a:endParaRPr lang="ru-RU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2.0093722659667582E-2"/>
          <c:y val="0"/>
          <c:w val="0.66881321084864465"/>
          <c:h val="0.935980314960629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налоговые доходы</c:v>
                </c:pt>
              </c:strCache>
            </c:strRef>
          </c:tx>
          <c:explosion val="25"/>
          <c:dPt>
            <c:idx val="0"/>
            <c:explosion val="16"/>
          </c:dPt>
          <c:dPt>
            <c:idx val="1"/>
            <c:explosion val="20"/>
          </c:dPt>
          <c:dLbls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Доходы, получаемые в виде арендной платы, а также средства от  продажи права на заключение договоров аренды за земли, находящиеся в собственности сельских поселений (за исключением земельных участков муниципальных бюджетных и автономных 
учреждений)
Доход</c:v>
                </c:pt>
                <c:pt idx="1">
                  <c:v>Доходы от сдачи в аренду имущества, составляющего казну сельских поселений      (за исключением земельных участков)</c:v>
                </c:pt>
                <c:pt idx="2">
                  <c:v>Штрафы, санкции, возмещение ущерба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250.6</c:v>
                </c:pt>
                <c:pt idx="1">
                  <c:v>38.200000000000003</c:v>
                </c:pt>
                <c:pt idx="2">
                  <c:v>0.30000000000000016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693225065617022"/>
          <c:y val="0.2287939632545932"/>
          <c:w val="0.33056774934383376"/>
          <c:h val="0.76288116068824763"/>
        </c:manualLayout>
      </c:layout>
      <c:txPr>
        <a:bodyPr/>
        <a:lstStyle/>
        <a:p>
          <a:pPr>
            <a:defRPr sz="1000" baseline="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БЕЗВОЗМЕЗДНЫЕ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ПОСТУПЛЕНИЯ </a:t>
            </a:r>
          </a:p>
          <a:p>
            <a:pPr>
              <a:defRPr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на 2019 г.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6613188976377955"/>
          <c:y val="4.0740740740740772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5.6493438320209984E-2"/>
          <c:y val="0.154389472149315"/>
          <c:w val="0.59924300087489069"/>
          <c:h val="0.8415822397200337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explosion val="25"/>
          <c:dPt>
            <c:idx val="0"/>
            <c:explosion val="0"/>
          </c:dPt>
          <c:dLbls>
            <c:dLbl>
              <c:idx val="1"/>
              <c:layout>
                <c:manualLayout>
                  <c:x val="4.2639435695538104E-3"/>
                  <c:y val="1.3128900554097404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Субвенции Бюджетам субъектов РФ и муниципальных образований</c:v>
                </c:pt>
                <c:pt idx="1">
                  <c:v>Иные межбюджетные трансферты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191.5</c:v>
                </c:pt>
                <c:pt idx="1">
                  <c:v>462.1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0146544181977417E-4"/>
          <c:y val="1.3236402763887338E-2"/>
          <c:w val="0.71256583552056063"/>
          <c:h val="0.986378562164696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2018 год</c:v>
                </c:pt>
              </c:strCache>
            </c:strRef>
          </c:tx>
          <c:dLbls>
            <c:dLbl>
              <c:idx val="2"/>
              <c:layout>
                <c:manualLayout>
                  <c:x val="-3.8460088295059348E-2"/>
                  <c:y val="1.6538339841031847E-2"/>
                </c:manualLayout>
              </c:layout>
              <c:showVal val="1"/>
            </c:dLbl>
            <c:dLbl>
              <c:idx val="6"/>
              <c:layout>
                <c:manualLayout>
                  <c:x val="2.9362134234548573E-2"/>
                  <c:y val="-5.8825305713032794E-3"/>
                </c:manualLayout>
              </c:layout>
              <c:showVal val="1"/>
            </c:dLbl>
            <c:showVal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безопасности и правоохранительная деятельность</c:v>
                </c:pt>
                <c:pt idx="2">
                  <c:v>Национальная оборона</c:v>
                </c:pt>
                <c:pt idx="3">
                  <c:v>Развитие культуры</c:v>
                </c:pt>
                <c:pt idx="4">
                  <c:v>Жилищно-комунальное хозяйство</c:v>
                </c:pt>
                <c:pt idx="5">
                  <c:v>Образование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4868.2</c:v>
                </c:pt>
                <c:pt idx="1">
                  <c:v>101.6</c:v>
                </c:pt>
                <c:pt idx="2">
                  <c:v>191.3</c:v>
                </c:pt>
                <c:pt idx="3">
                  <c:v>3696.8</c:v>
                </c:pt>
                <c:pt idx="4">
                  <c:v>1391.3</c:v>
                </c:pt>
                <c:pt idx="5">
                  <c:v>50</c:v>
                </c:pt>
                <c:pt idx="6">
                  <c:v>62.4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4410892388451633"/>
          <c:y val="7.1351569232948803E-2"/>
          <c:w val="0.24755774278215278"/>
          <c:h val="0.79946570691798213"/>
        </c:manualLayout>
      </c:layout>
      <c:txPr>
        <a:bodyPr/>
        <a:lstStyle/>
        <a:p>
          <a:pPr>
            <a:defRPr sz="1000" baseline="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"Развитие культуры"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2019г</c:v>
                </c:pt>
                <c:pt idx="1">
                  <c:v>2020г</c:v>
                </c:pt>
                <c:pt idx="2">
                  <c:v>2021г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3146.8</c:v>
                </c:pt>
                <c:pt idx="1">
                  <c:v>2717</c:v>
                </c:pt>
                <c:pt idx="2">
                  <c:v>2191.6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Защита населения и территории от черезвычайных ситуаций, обеспечение пажарной безопасности и безопасности лбдей 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2019г</c:v>
                </c:pt>
                <c:pt idx="1">
                  <c:v>2020г</c:v>
                </c:pt>
                <c:pt idx="2">
                  <c:v>2021г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198.2</c:v>
                </c:pt>
                <c:pt idx="1">
                  <c:v>305.8</c:v>
                </c:pt>
                <c:pt idx="2">
                  <c:v>317.5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 "Благоустройство территории Балко-Грузского сельского поселения»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2019г</c:v>
                </c:pt>
                <c:pt idx="1">
                  <c:v>2020г</c:v>
                </c:pt>
                <c:pt idx="2">
                  <c:v>2021г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1344.7</c:v>
                </c:pt>
                <c:pt idx="1">
                  <c:v>1293.9000000000001</c:v>
                </c:pt>
                <c:pt idx="2">
                  <c:v>1341.5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 "Муниципальная политика"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2019г</c:v>
                </c:pt>
                <c:pt idx="1">
                  <c:v>2020г</c:v>
                </c:pt>
                <c:pt idx="2">
                  <c:v>2021г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4384</c:v>
                </c:pt>
                <c:pt idx="1">
                  <c:v>4339.3</c:v>
                </c:pt>
                <c:pt idx="2">
                  <c:v>4429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«Обеспечение общественного порядка и противодействие преступности»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2019г</c:v>
                </c:pt>
                <c:pt idx="1">
                  <c:v>2020г</c:v>
                </c:pt>
                <c:pt idx="2">
                  <c:v>2021г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38.800000000000011</c:v>
                </c:pt>
                <c:pt idx="1">
                  <c:v>31.3</c:v>
                </c:pt>
                <c:pt idx="2">
                  <c:v>32.6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 «Энергоэффективность и развитие энергетики»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2019г</c:v>
                </c:pt>
                <c:pt idx="1">
                  <c:v>2020г</c:v>
                </c:pt>
                <c:pt idx="2">
                  <c:v>2021г</c:v>
                </c:pt>
              </c:strCache>
            </c:strRef>
          </c:cat>
          <c:val>
            <c:numRef>
              <c:f>Лист1!$G$2:$G$4</c:f>
              <c:numCache>
                <c:formatCode>General</c:formatCode>
                <c:ptCount val="3"/>
                <c:pt idx="0">
                  <c:v>34</c:v>
                </c:pt>
                <c:pt idx="1">
                  <c:v>35</c:v>
                </c:pt>
                <c:pt idx="2">
                  <c:v>36.1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"Развитие транспортной системы"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2019г</c:v>
                </c:pt>
                <c:pt idx="1">
                  <c:v>2020г</c:v>
                </c:pt>
                <c:pt idx="2">
                  <c:v>2021г</c:v>
                </c:pt>
              </c:strCache>
            </c:strRef>
          </c:cat>
          <c:val>
            <c:numRef>
              <c:f>Лист1!$H$2:$H$4</c:f>
              <c:numCache>
                <c:formatCode>General</c:formatCode>
                <c:ptCount val="3"/>
                <c:pt idx="0">
                  <c:v>233.1</c:v>
                </c:pt>
                <c:pt idx="1">
                  <c:v>219.4</c:v>
                </c:pt>
                <c:pt idx="2">
                  <c:v>229.4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"Управление муниципальными финансами и создание условий для эффективного управления муниципальными фмнансами"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2019г</c:v>
                </c:pt>
                <c:pt idx="1">
                  <c:v>2020г</c:v>
                </c:pt>
                <c:pt idx="2">
                  <c:v>2021г</c:v>
                </c:pt>
              </c:strCache>
            </c:strRef>
          </c:cat>
          <c:val>
            <c:numRef>
              <c:f>Лист1!$I$2:$I$4</c:f>
              <c:numCache>
                <c:formatCode>General</c:formatCode>
                <c:ptCount val="3"/>
                <c:pt idx="0">
                  <c:v>84.2</c:v>
                </c:pt>
                <c:pt idx="1">
                  <c:v>84.2</c:v>
                </c:pt>
                <c:pt idx="2">
                  <c:v>84.2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"Обеспечение качественными жилищно-коммунальными услугами население"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2019г</c:v>
                </c:pt>
                <c:pt idx="1">
                  <c:v>2020г</c:v>
                </c:pt>
                <c:pt idx="2">
                  <c:v>2021г</c:v>
                </c:pt>
              </c:strCache>
            </c:strRef>
          </c:cat>
          <c:val>
            <c:numRef>
              <c:f>Лист1!$J$2:$J$4</c:f>
              <c:numCache>
                <c:formatCode>General</c:formatCode>
                <c:ptCount val="3"/>
                <c:pt idx="0">
                  <c:v>442.5</c:v>
                </c:pt>
                <c:pt idx="1">
                  <c:v>464.7</c:v>
                </c:pt>
                <c:pt idx="2">
                  <c:v>488.2</c:v>
                </c:pt>
              </c:numCache>
            </c:numRef>
          </c:val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"Развитие физической культуры, школьного спорта и массового спорта, проведение официальных физкультурно-оздоровительных и спортивных мероприятий"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2019г</c:v>
                </c:pt>
                <c:pt idx="1">
                  <c:v>2020г</c:v>
                </c:pt>
                <c:pt idx="2">
                  <c:v>2021г</c:v>
                </c:pt>
              </c:strCache>
            </c:strRef>
          </c:cat>
          <c:val>
            <c:numRef>
              <c:f>Лист1!$K$2:$K$4</c:f>
              <c:numCache>
                <c:formatCode>General</c:formatCode>
                <c:ptCount val="3"/>
                <c:pt idx="0">
                  <c:v>10</c:v>
                </c:pt>
                <c:pt idx="1">
                  <c:v>10</c:v>
                </c:pt>
                <c:pt idx="2">
                  <c:v>3.2</c:v>
                </c:pt>
              </c:numCache>
            </c:numRef>
          </c:val>
        </c:ser>
        <c:shape val="box"/>
        <c:axId val="106548608"/>
        <c:axId val="106554496"/>
        <c:axId val="0"/>
      </c:bar3DChart>
      <c:catAx>
        <c:axId val="106548608"/>
        <c:scaling>
          <c:orientation val="minMax"/>
        </c:scaling>
        <c:axPos val="b"/>
        <c:tickLblPos val="nextTo"/>
        <c:crossAx val="106554496"/>
        <c:crosses val="autoZero"/>
        <c:auto val="1"/>
        <c:lblAlgn val="ctr"/>
        <c:lblOffset val="100"/>
      </c:catAx>
      <c:valAx>
        <c:axId val="106554496"/>
        <c:scaling>
          <c:orientation val="minMax"/>
        </c:scaling>
        <c:axPos val="l"/>
        <c:majorGridlines/>
        <c:numFmt formatCode="General" sourceLinked="1"/>
        <c:tickLblPos val="nextTo"/>
        <c:crossAx val="10654860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000" kern="900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100" kern="900" baseline="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000" kern="900" baseline="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000" kern="900" baseline="0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000" kern="900" baseline="0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000" kern="900" baseline="0"/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000" kern="900" baseline="0"/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000" kern="900" baseline="0"/>
            </a:pPr>
            <a:endParaRPr lang="ru-RU"/>
          </a:p>
        </c:txPr>
      </c:legendEntry>
      <c:legendEntry>
        <c:idx val="8"/>
        <c:txPr>
          <a:bodyPr/>
          <a:lstStyle/>
          <a:p>
            <a:pPr>
              <a:defRPr sz="1000" kern="900" baseline="0"/>
            </a:pPr>
            <a:endParaRPr lang="ru-RU"/>
          </a:p>
        </c:txPr>
      </c:legendEntry>
      <c:layout>
        <c:manualLayout>
          <c:xMode val="edge"/>
          <c:yMode val="edge"/>
          <c:x val="0.63799130127726367"/>
          <c:y val="9.5719196391377548E-2"/>
          <c:w val="0.33763430323971438"/>
          <c:h val="0.79952048739204973"/>
        </c:manualLayout>
      </c:layout>
      <c:txPr>
        <a:bodyPr/>
        <a:lstStyle/>
        <a:p>
          <a:pPr>
            <a:defRPr sz="800" kern="900" baseline="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365A4A-CB92-4AA2-83E3-6E345648116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181907C-7CFB-4C18-9D21-621C3449EE8C}">
      <dgm:prSet phldrT="[Текст]" custT="1"/>
      <dgm:spPr/>
      <dgm:t>
        <a:bodyPr/>
        <a:lstStyle/>
        <a:p>
          <a:r>
            <a:rPr lang="ru-RU" sz="7200" dirty="0" smtClean="0">
              <a:latin typeface="Times New Roman" pitchFamily="18" charset="0"/>
              <a:cs typeface="Times New Roman" pitchFamily="18" charset="0"/>
            </a:rPr>
            <a:t>Основные понятия</a:t>
          </a:r>
          <a:endParaRPr lang="ru-RU" sz="7200" dirty="0">
            <a:latin typeface="Times New Roman" pitchFamily="18" charset="0"/>
            <a:cs typeface="Times New Roman" pitchFamily="18" charset="0"/>
          </a:endParaRPr>
        </a:p>
      </dgm:t>
    </dgm:pt>
    <dgm:pt modelId="{C491FE36-9201-49F7-8A6B-94A4E384D83E}" type="parTrans" cxnId="{CAFD5EBE-3FD9-4362-A3FB-347DDB1A832C}">
      <dgm:prSet/>
      <dgm:spPr/>
      <dgm:t>
        <a:bodyPr/>
        <a:lstStyle/>
        <a:p>
          <a:endParaRPr lang="ru-RU"/>
        </a:p>
      </dgm:t>
    </dgm:pt>
    <dgm:pt modelId="{870DDFD4-767E-4B52-92EA-4CD3911B1743}" type="sibTrans" cxnId="{CAFD5EBE-3FD9-4362-A3FB-347DDB1A832C}">
      <dgm:prSet/>
      <dgm:spPr/>
      <dgm:t>
        <a:bodyPr/>
        <a:lstStyle/>
        <a:p>
          <a:endParaRPr lang="ru-RU"/>
        </a:p>
      </dgm:t>
    </dgm:pt>
    <dgm:pt modelId="{7AB0B216-3F5E-487A-A4A1-E2686BB75727}">
      <dgm:prSet phldrT="[Текст]"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ru-RU" sz="2800" dirty="0" smtClean="0">
              <a:latin typeface="Gabriola" pitchFamily="82" charset="0"/>
            </a:rPr>
            <a:t>Бюджет </a:t>
          </a:r>
          <a:r>
            <a:rPr lang="ru-RU" sz="2800" dirty="0" err="1" smtClean="0">
              <a:latin typeface="Gabriola" pitchFamily="82" charset="0"/>
            </a:rPr>
            <a:t>Балко-Грузского</a:t>
          </a:r>
          <a:r>
            <a:rPr lang="ru-RU" sz="2800" dirty="0" smtClean="0">
              <a:latin typeface="Gabriola" pitchFamily="82" charset="0"/>
            </a:rPr>
            <a:t> сельского поселения Егорлыкского района составляется  на очередной финансовый </a:t>
          </a:r>
          <a:r>
            <a:rPr lang="ru-RU" sz="2800" dirty="0" smtClean="0">
              <a:latin typeface="Gabriola" pitchFamily="82" charset="0"/>
            </a:rPr>
            <a:t>год и плановый период</a:t>
          </a:r>
          <a:endParaRPr lang="ru-RU" sz="2800" dirty="0">
            <a:latin typeface="Gabriola" pitchFamily="82" charset="0"/>
          </a:endParaRPr>
        </a:p>
      </dgm:t>
    </dgm:pt>
    <dgm:pt modelId="{7F3C081F-2EA0-4933-A445-05E65C58017D}" type="parTrans" cxnId="{CFA894F9-6901-470B-A505-7124696F95F7}">
      <dgm:prSet/>
      <dgm:spPr/>
      <dgm:t>
        <a:bodyPr/>
        <a:lstStyle/>
        <a:p>
          <a:endParaRPr lang="ru-RU"/>
        </a:p>
      </dgm:t>
    </dgm:pt>
    <dgm:pt modelId="{E56F56BC-23B9-45E1-BF47-E5D84ECE7D57}" type="sibTrans" cxnId="{CFA894F9-6901-470B-A505-7124696F95F7}">
      <dgm:prSet/>
      <dgm:spPr/>
      <dgm:t>
        <a:bodyPr/>
        <a:lstStyle/>
        <a:p>
          <a:endParaRPr lang="ru-RU"/>
        </a:p>
      </dgm:t>
    </dgm:pt>
    <dgm:pt modelId="{86D7F712-5894-40F1-BFBE-A8448D812B6F}">
      <dgm:prSet phldrT="[Текст]" custT="1"/>
      <dgm:spPr/>
      <dgm:t>
        <a:bodyPr/>
        <a:lstStyle/>
        <a:p>
          <a:r>
            <a:rPr lang="ru-RU" sz="3600" dirty="0" smtClean="0">
              <a:latin typeface="Gabriola" pitchFamily="82" charset="0"/>
            </a:rPr>
            <a:t>Очередной финансовый год – </a:t>
          </a:r>
          <a:r>
            <a:rPr lang="ru-RU" sz="3600" dirty="0" err="1" smtClean="0">
              <a:latin typeface="Gabriola" pitchFamily="82" charset="0"/>
            </a:rPr>
            <a:t>год</a:t>
          </a:r>
          <a:r>
            <a:rPr lang="ru-RU" sz="3600" dirty="0" smtClean="0">
              <a:latin typeface="Gabriola" pitchFamily="82" charset="0"/>
            </a:rPr>
            <a:t> на который составляется проект бюджета</a:t>
          </a:r>
          <a:endParaRPr lang="ru-RU" sz="3600" dirty="0">
            <a:latin typeface="Gabriola" pitchFamily="82" charset="0"/>
          </a:endParaRPr>
        </a:p>
      </dgm:t>
    </dgm:pt>
    <dgm:pt modelId="{7507A77D-1F6B-48C3-B1ED-C3B7ABDE353E}" type="parTrans" cxnId="{A50BB8E5-7604-4C94-8289-702217789193}">
      <dgm:prSet/>
      <dgm:spPr/>
      <dgm:t>
        <a:bodyPr/>
        <a:lstStyle/>
        <a:p>
          <a:endParaRPr lang="ru-RU"/>
        </a:p>
      </dgm:t>
    </dgm:pt>
    <dgm:pt modelId="{E32D76F7-5E1F-4BCD-87F5-F976D5945403}" type="sibTrans" cxnId="{A50BB8E5-7604-4C94-8289-702217789193}">
      <dgm:prSet/>
      <dgm:spPr/>
      <dgm:t>
        <a:bodyPr/>
        <a:lstStyle/>
        <a:p>
          <a:endParaRPr lang="ru-RU"/>
        </a:p>
      </dgm:t>
    </dgm:pt>
    <dgm:pt modelId="{A88FE5EB-10A1-4254-BBDC-61317FDF383E}" type="pres">
      <dgm:prSet presAssocID="{CF365A4A-CB92-4AA2-83E3-6E345648116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DFB4CA-E3A5-4566-B4BD-E6C3D7E3EDEC}" type="pres">
      <dgm:prSet presAssocID="{B181907C-7CFB-4C18-9D21-621C3449EE8C}" presName="parentLin" presStyleCnt="0"/>
      <dgm:spPr/>
    </dgm:pt>
    <dgm:pt modelId="{7EAF5D45-E807-4A5A-9282-AA41133C619A}" type="pres">
      <dgm:prSet presAssocID="{B181907C-7CFB-4C18-9D21-621C3449EE8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269632F-ACB6-4B28-962A-4F05DC66CF3C}" type="pres">
      <dgm:prSet presAssocID="{B181907C-7CFB-4C18-9D21-621C3449EE8C}" presName="parentText" presStyleLbl="node1" presStyleIdx="0" presStyleCnt="3" custScaleX="144945" custScaleY="3529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8E82FB-5801-4BE1-98AE-768CA903A996}" type="pres">
      <dgm:prSet presAssocID="{B181907C-7CFB-4C18-9D21-621C3449EE8C}" presName="negativeSpace" presStyleCnt="0"/>
      <dgm:spPr/>
    </dgm:pt>
    <dgm:pt modelId="{48F85236-B7F0-4A25-98A9-8955F2406BB5}" type="pres">
      <dgm:prSet presAssocID="{B181907C-7CFB-4C18-9D21-621C3449EE8C}" presName="childText" presStyleLbl="conFgAcc1" presStyleIdx="0" presStyleCnt="3">
        <dgm:presLayoutVars>
          <dgm:bulletEnabled val="1"/>
        </dgm:presLayoutVars>
      </dgm:prSet>
      <dgm:spPr/>
    </dgm:pt>
    <dgm:pt modelId="{EC205529-12E8-4C0D-AB7A-B4B6605564AD}" type="pres">
      <dgm:prSet presAssocID="{870DDFD4-767E-4B52-92EA-4CD3911B1743}" presName="spaceBetweenRectangles" presStyleCnt="0"/>
      <dgm:spPr/>
    </dgm:pt>
    <dgm:pt modelId="{11BFDC8E-78ED-4A45-8846-9DBE6ABADB90}" type="pres">
      <dgm:prSet presAssocID="{7AB0B216-3F5E-487A-A4A1-E2686BB75727}" presName="parentLin" presStyleCnt="0"/>
      <dgm:spPr/>
    </dgm:pt>
    <dgm:pt modelId="{7AE2315A-57D7-428F-97EB-9AF6488F3D1F}" type="pres">
      <dgm:prSet presAssocID="{7AB0B216-3F5E-487A-A4A1-E2686BB7572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F815816-3463-4A84-AAD1-C7643291F95F}" type="pres">
      <dgm:prSet presAssocID="{7AB0B216-3F5E-487A-A4A1-E2686BB75727}" presName="parentText" presStyleLbl="node1" presStyleIdx="1" presStyleCnt="3" custScaleX="142857" custScaleY="2952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752188-27D6-4F63-9A48-31C96A170AB4}" type="pres">
      <dgm:prSet presAssocID="{7AB0B216-3F5E-487A-A4A1-E2686BB75727}" presName="negativeSpace" presStyleCnt="0"/>
      <dgm:spPr/>
    </dgm:pt>
    <dgm:pt modelId="{3380F63D-F430-4777-BBAA-24EDF927B194}" type="pres">
      <dgm:prSet presAssocID="{7AB0B216-3F5E-487A-A4A1-E2686BB75727}" presName="childText" presStyleLbl="conFgAcc1" presStyleIdx="1" presStyleCnt="3">
        <dgm:presLayoutVars>
          <dgm:bulletEnabled val="1"/>
        </dgm:presLayoutVars>
      </dgm:prSet>
      <dgm:spPr/>
    </dgm:pt>
    <dgm:pt modelId="{6BAEB7E6-F461-4179-B54B-9CAFAD32163C}" type="pres">
      <dgm:prSet presAssocID="{E56F56BC-23B9-45E1-BF47-E5D84ECE7D57}" presName="spaceBetweenRectangles" presStyleCnt="0"/>
      <dgm:spPr/>
    </dgm:pt>
    <dgm:pt modelId="{9D65CA3B-6DD4-4D18-B3C9-1D751DCFAD57}" type="pres">
      <dgm:prSet presAssocID="{86D7F712-5894-40F1-BFBE-A8448D812B6F}" presName="parentLin" presStyleCnt="0"/>
      <dgm:spPr/>
    </dgm:pt>
    <dgm:pt modelId="{DD3A7687-0C0D-4C5D-B6D8-FED38EA35E20}" type="pres">
      <dgm:prSet presAssocID="{86D7F712-5894-40F1-BFBE-A8448D812B6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818EE9D4-6317-47C3-9D3B-E450C85CB6C5}" type="pres">
      <dgm:prSet presAssocID="{86D7F712-5894-40F1-BFBE-A8448D812B6F}" presName="parentText" presStyleLbl="node1" presStyleIdx="2" presStyleCnt="3" custScaleX="142857" custScaleY="27668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8F2904-42CE-4437-A3BF-D32E7366930D}" type="pres">
      <dgm:prSet presAssocID="{86D7F712-5894-40F1-BFBE-A8448D812B6F}" presName="negativeSpace" presStyleCnt="0"/>
      <dgm:spPr/>
    </dgm:pt>
    <dgm:pt modelId="{F9D01F08-AECB-4F03-A831-7FE6187FF88D}" type="pres">
      <dgm:prSet presAssocID="{86D7F712-5894-40F1-BFBE-A8448D812B6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21AF8D2-534C-435F-828E-A9E58F1D6B88}" type="presOf" srcId="{B181907C-7CFB-4C18-9D21-621C3449EE8C}" destId="{C269632F-ACB6-4B28-962A-4F05DC66CF3C}" srcOrd="1" destOrd="0" presId="urn:microsoft.com/office/officeart/2005/8/layout/list1"/>
    <dgm:cxn modelId="{0CE289D2-9814-48EF-B942-44C357DF8256}" type="presOf" srcId="{86D7F712-5894-40F1-BFBE-A8448D812B6F}" destId="{818EE9D4-6317-47C3-9D3B-E450C85CB6C5}" srcOrd="1" destOrd="0" presId="urn:microsoft.com/office/officeart/2005/8/layout/list1"/>
    <dgm:cxn modelId="{CAFD5EBE-3FD9-4362-A3FB-347DDB1A832C}" srcId="{CF365A4A-CB92-4AA2-83E3-6E345648116F}" destId="{B181907C-7CFB-4C18-9D21-621C3449EE8C}" srcOrd="0" destOrd="0" parTransId="{C491FE36-9201-49F7-8A6B-94A4E384D83E}" sibTransId="{870DDFD4-767E-4B52-92EA-4CD3911B1743}"/>
    <dgm:cxn modelId="{2D277936-5BB9-45B7-9E2A-8332B8A696C5}" type="presOf" srcId="{7AB0B216-3F5E-487A-A4A1-E2686BB75727}" destId="{7AE2315A-57D7-428F-97EB-9AF6488F3D1F}" srcOrd="0" destOrd="0" presId="urn:microsoft.com/office/officeart/2005/8/layout/list1"/>
    <dgm:cxn modelId="{0283E89A-B0EB-43E6-B1A2-A95D12291C20}" type="presOf" srcId="{86D7F712-5894-40F1-BFBE-A8448D812B6F}" destId="{DD3A7687-0C0D-4C5D-B6D8-FED38EA35E20}" srcOrd="0" destOrd="0" presId="urn:microsoft.com/office/officeart/2005/8/layout/list1"/>
    <dgm:cxn modelId="{EBE1C460-8E0B-4A94-9449-8D600C996F79}" type="presOf" srcId="{CF365A4A-CB92-4AA2-83E3-6E345648116F}" destId="{A88FE5EB-10A1-4254-BBDC-61317FDF383E}" srcOrd="0" destOrd="0" presId="urn:microsoft.com/office/officeart/2005/8/layout/list1"/>
    <dgm:cxn modelId="{23082F02-6D6F-4EA5-B907-F0540729256C}" type="presOf" srcId="{7AB0B216-3F5E-487A-A4A1-E2686BB75727}" destId="{9F815816-3463-4A84-AAD1-C7643291F95F}" srcOrd="1" destOrd="0" presId="urn:microsoft.com/office/officeart/2005/8/layout/list1"/>
    <dgm:cxn modelId="{A50BB8E5-7604-4C94-8289-702217789193}" srcId="{CF365A4A-CB92-4AA2-83E3-6E345648116F}" destId="{86D7F712-5894-40F1-BFBE-A8448D812B6F}" srcOrd="2" destOrd="0" parTransId="{7507A77D-1F6B-48C3-B1ED-C3B7ABDE353E}" sibTransId="{E32D76F7-5E1F-4BCD-87F5-F976D5945403}"/>
    <dgm:cxn modelId="{CFA894F9-6901-470B-A505-7124696F95F7}" srcId="{CF365A4A-CB92-4AA2-83E3-6E345648116F}" destId="{7AB0B216-3F5E-487A-A4A1-E2686BB75727}" srcOrd="1" destOrd="0" parTransId="{7F3C081F-2EA0-4933-A445-05E65C58017D}" sibTransId="{E56F56BC-23B9-45E1-BF47-E5D84ECE7D57}"/>
    <dgm:cxn modelId="{599EE485-65F8-48A9-9853-EEEACB08A870}" type="presOf" srcId="{B181907C-7CFB-4C18-9D21-621C3449EE8C}" destId="{7EAF5D45-E807-4A5A-9282-AA41133C619A}" srcOrd="0" destOrd="0" presId="urn:microsoft.com/office/officeart/2005/8/layout/list1"/>
    <dgm:cxn modelId="{0C8540B9-AE1D-4C19-B2BD-13A5617E0791}" type="presParOf" srcId="{A88FE5EB-10A1-4254-BBDC-61317FDF383E}" destId="{31DFB4CA-E3A5-4566-B4BD-E6C3D7E3EDEC}" srcOrd="0" destOrd="0" presId="urn:microsoft.com/office/officeart/2005/8/layout/list1"/>
    <dgm:cxn modelId="{EAA8B9A2-C9D3-4448-BB66-966088183DE3}" type="presParOf" srcId="{31DFB4CA-E3A5-4566-B4BD-E6C3D7E3EDEC}" destId="{7EAF5D45-E807-4A5A-9282-AA41133C619A}" srcOrd="0" destOrd="0" presId="urn:microsoft.com/office/officeart/2005/8/layout/list1"/>
    <dgm:cxn modelId="{B284E6A1-62F9-4009-B3DB-A0EA147637E9}" type="presParOf" srcId="{31DFB4CA-E3A5-4566-B4BD-E6C3D7E3EDEC}" destId="{C269632F-ACB6-4B28-962A-4F05DC66CF3C}" srcOrd="1" destOrd="0" presId="urn:microsoft.com/office/officeart/2005/8/layout/list1"/>
    <dgm:cxn modelId="{FFE1DD17-5C61-4389-B633-373BA77F2265}" type="presParOf" srcId="{A88FE5EB-10A1-4254-BBDC-61317FDF383E}" destId="{F48E82FB-5801-4BE1-98AE-768CA903A996}" srcOrd="1" destOrd="0" presId="urn:microsoft.com/office/officeart/2005/8/layout/list1"/>
    <dgm:cxn modelId="{BC0FE877-24DA-4F8E-A7EC-2130EB4A6978}" type="presParOf" srcId="{A88FE5EB-10A1-4254-BBDC-61317FDF383E}" destId="{48F85236-B7F0-4A25-98A9-8955F2406BB5}" srcOrd="2" destOrd="0" presId="urn:microsoft.com/office/officeart/2005/8/layout/list1"/>
    <dgm:cxn modelId="{6664AE08-F8B2-438E-B3E8-2BF6B4EE3641}" type="presParOf" srcId="{A88FE5EB-10A1-4254-BBDC-61317FDF383E}" destId="{EC205529-12E8-4C0D-AB7A-B4B6605564AD}" srcOrd="3" destOrd="0" presId="urn:microsoft.com/office/officeart/2005/8/layout/list1"/>
    <dgm:cxn modelId="{1D3739F2-61AB-465F-B49C-0B1086742AC0}" type="presParOf" srcId="{A88FE5EB-10A1-4254-BBDC-61317FDF383E}" destId="{11BFDC8E-78ED-4A45-8846-9DBE6ABADB90}" srcOrd="4" destOrd="0" presId="urn:microsoft.com/office/officeart/2005/8/layout/list1"/>
    <dgm:cxn modelId="{A299CE98-B036-49B4-9326-E32158747936}" type="presParOf" srcId="{11BFDC8E-78ED-4A45-8846-9DBE6ABADB90}" destId="{7AE2315A-57D7-428F-97EB-9AF6488F3D1F}" srcOrd="0" destOrd="0" presId="urn:microsoft.com/office/officeart/2005/8/layout/list1"/>
    <dgm:cxn modelId="{20F82224-ACF9-45DD-88FE-A0EB4E9195F2}" type="presParOf" srcId="{11BFDC8E-78ED-4A45-8846-9DBE6ABADB90}" destId="{9F815816-3463-4A84-AAD1-C7643291F95F}" srcOrd="1" destOrd="0" presId="urn:microsoft.com/office/officeart/2005/8/layout/list1"/>
    <dgm:cxn modelId="{D1A7DCC1-FE86-4B6C-A892-5D30208943B9}" type="presParOf" srcId="{A88FE5EB-10A1-4254-BBDC-61317FDF383E}" destId="{D1752188-27D6-4F63-9A48-31C96A170AB4}" srcOrd="5" destOrd="0" presId="urn:microsoft.com/office/officeart/2005/8/layout/list1"/>
    <dgm:cxn modelId="{CA3C48AE-54A5-4547-B6BE-21DA63873E30}" type="presParOf" srcId="{A88FE5EB-10A1-4254-BBDC-61317FDF383E}" destId="{3380F63D-F430-4777-BBAA-24EDF927B194}" srcOrd="6" destOrd="0" presId="urn:microsoft.com/office/officeart/2005/8/layout/list1"/>
    <dgm:cxn modelId="{A98C1B16-09A2-4045-9E56-62E2B46E4192}" type="presParOf" srcId="{A88FE5EB-10A1-4254-BBDC-61317FDF383E}" destId="{6BAEB7E6-F461-4179-B54B-9CAFAD32163C}" srcOrd="7" destOrd="0" presId="urn:microsoft.com/office/officeart/2005/8/layout/list1"/>
    <dgm:cxn modelId="{E9BC84CB-CCD0-4C14-81D3-404C7815278A}" type="presParOf" srcId="{A88FE5EB-10A1-4254-BBDC-61317FDF383E}" destId="{9D65CA3B-6DD4-4D18-B3C9-1D751DCFAD57}" srcOrd="8" destOrd="0" presId="urn:microsoft.com/office/officeart/2005/8/layout/list1"/>
    <dgm:cxn modelId="{72D048EB-C569-4EC7-837A-5C8A166B7ADD}" type="presParOf" srcId="{9D65CA3B-6DD4-4D18-B3C9-1D751DCFAD57}" destId="{DD3A7687-0C0D-4C5D-B6D8-FED38EA35E20}" srcOrd="0" destOrd="0" presId="urn:microsoft.com/office/officeart/2005/8/layout/list1"/>
    <dgm:cxn modelId="{0B2D2B6C-BEEB-4295-8CDC-204353B8C9A0}" type="presParOf" srcId="{9D65CA3B-6DD4-4D18-B3C9-1D751DCFAD57}" destId="{818EE9D4-6317-47C3-9D3B-E450C85CB6C5}" srcOrd="1" destOrd="0" presId="urn:microsoft.com/office/officeart/2005/8/layout/list1"/>
    <dgm:cxn modelId="{CFCE9855-EC30-473C-8A4F-5F2B8DA59B11}" type="presParOf" srcId="{A88FE5EB-10A1-4254-BBDC-61317FDF383E}" destId="{AC8F2904-42CE-4437-A3BF-D32E7366930D}" srcOrd="9" destOrd="0" presId="urn:microsoft.com/office/officeart/2005/8/layout/list1"/>
    <dgm:cxn modelId="{6E3A2555-961E-46CF-85F7-FC6930DB5CAB}" type="presParOf" srcId="{A88FE5EB-10A1-4254-BBDC-61317FDF383E}" destId="{F9D01F08-AECB-4F03-A831-7FE6187FF88D}" srcOrd="10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C54747-4D87-4F43-A3FC-E5BC38A047F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86D5D0-3226-4B37-9D4C-C9CAB99E0413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2800" dirty="0" smtClean="0">
              <a:solidFill>
                <a:srgbClr val="FF0000"/>
              </a:solidFill>
              <a:latin typeface="Monotype Corsiva" pitchFamily="66" charset="0"/>
            </a:rPr>
            <a:t>Бюджет Балко-Грузского сельского поселения на 2019 год направлен на решение следующих ключевых задач: </a:t>
          </a:r>
          <a:endParaRPr lang="ru-RU" sz="28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AB76B718-596B-4B54-B258-4E81608997B0}" type="parTrans" cxnId="{7A4ECC01-9F92-4F75-AE59-7CC05F3E1B87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65FA0B4C-6C06-4E6F-8B34-00AC6E54E00C}" type="sibTrans" cxnId="{7A4ECC01-9F92-4F75-AE59-7CC05F3E1B87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BCC83C96-9FA2-4EB2-9DAB-D8014A4E4428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обеспечение устойчивости и сбалансированности бюджетной системы в</a:t>
          </a:r>
        </a:p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целях гарантированного исполнения действующих и принимаемых расходных обязательств</a:t>
          </a:r>
          <a:endParaRPr lang="ru-RU" sz="16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B9F76F31-182D-4F4D-92ED-6A56EC130D88}" type="parTrans" cxnId="{E803E83F-A84F-40EB-A376-6D38E52798FA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B474E001-529E-42EF-B1CF-17163CA9F32F}" type="sibTrans" cxnId="{E803E83F-A84F-40EB-A376-6D38E52798FA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A461B25A-3852-44AE-949F-8E0711DF6276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соответствие финансовых возможностей </a:t>
          </a:r>
        </a:p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Балко-Грузского сельского поселения  ключевым направлениям развития</a:t>
          </a:r>
          <a:endParaRPr lang="ru-RU" sz="16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C53E512F-C226-4470-BD1D-A17F38D2E36F}" type="parTrans" cxnId="{B2DC5047-77BC-4EA3-9E5A-201444EB2952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ACEA9B5-04CF-4591-A371-C2F63B7E95BC}" type="sibTrans" cxnId="{B2DC5047-77BC-4EA3-9E5A-201444EB2952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0A357A0A-1612-4BDA-B2A8-747F427C287A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повышение прозрачности и открытости бюджетного процесса</a:t>
          </a:r>
          <a:endParaRPr lang="ru-RU" sz="16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652EA4EF-5D24-462E-95E9-420FC6E89FB3}" type="parTrans" cxnId="{FD887785-296E-412F-ADAD-395FD4A8D76B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B6EB831-9FC2-4E35-BC33-68941A863DB5}" type="sibTrans" cxnId="{FD887785-296E-412F-ADAD-395FD4A8D76B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64E54A0-E4DA-4A1D-9A56-66CD3132E6B9}">
      <dgm:prSet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повышение эффективности бюджетной политики, в том числе за счет роста эффективности бюджетных расходов</a:t>
          </a:r>
          <a:endParaRPr lang="ru-RU" sz="16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E7AE66F9-F860-4265-A2CD-5DDD2D8792E0}" type="parTrans" cxnId="{22FB84B7-D47D-4980-95D6-8F83E6620684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445FBBDC-B769-476C-BA87-8A419EC71B87}" type="sibTrans" cxnId="{22FB84B7-D47D-4980-95D6-8F83E6620684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76AB29A1-36C4-4BF0-A874-9FFD824132AC}" type="pres">
      <dgm:prSet presAssocID="{21C54747-4D87-4F43-A3FC-E5BC38A047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8478052-4249-41C4-86CE-A230570E166E}" type="pres">
      <dgm:prSet presAssocID="{9C86D5D0-3226-4B37-9D4C-C9CAB99E0413}" presName="hierRoot1" presStyleCnt="0">
        <dgm:presLayoutVars>
          <dgm:hierBranch val="init"/>
        </dgm:presLayoutVars>
      </dgm:prSet>
      <dgm:spPr/>
    </dgm:pt>
    <dgm:pt modelId="{6641A3A3-4D57-4407-9A7D-943D619D2184}" type="pres">
      <dgm:prSet presAssocID="{9C86D5D0-3226-4B37-9D4C-C9CAB99E0413}" presName="rootComposite1" presStyleCnt="0"/>
      <dgm:spPr/>
    </dgm:pt>
    <dgm:pt modelId="{7EC78978-B3ED-4280-8AB3-10788B38EAF9}" type="pres">
      <dgm:prSet presAssocID="{9C86D5D0-3226-4B37-9D4C-C9CAB99E0413}" presName="rootText1" presStyleLbl="node0" presStyleIdx="0" presStyleCnt="1" custAng="0" custScaleX="346636" custScaleY="169149" custLinFactNeighborX="0" custLinFactNeighborY="-10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77CA966-FD69-482D-8DFC-6F61BDC34719}" type="pres">
      <dgm:prSet presAssocID="{9C86D5D0-3226-4B37-9D4C-C9CAB99E0413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C72F07F-9219-41B0-85AB-1DEB838630F3}" type="pres">
      <dgm:prSet presAssocID="{9C86D5D0-3226-4B37-9D4C-C9CAB99E0413}" presName="hierChild2" presStyleCnt="0"/>
      <dgm:spPr/>
    </dgm:pt>
    <dgm:pt modelId="{26EA3DC9-39E5-40E2-8CC2-DB4E2AD535D0}" type="pres">
      <dgm:prSet presAssocID="{B9F76F31-182D-4F4D-92ED-6A56EC130D88}" presName="Name37" presStyleLbl="parChTrans1D2" presStyleIdx="0" presStyleCnt="4"/>
      <dgm:spPr/>
      <dgm:t>
        <a:bodyPr/>
        <a:lstStyle/>
        <a:p>
          <a:endParaRPr lang="ru-RU"/>
        </a:p>
      </dgm:t>
    </dgm:pt>
    <dgm:pt modelId="{5E6D4C01-6A69-478C-B4B5-D8619AD9146F}" type="pres">
      <dgm:prSet presAssocID="{BCC83C96-9FA2-4EB2-9DAB-D8014A4E4428}" presName="hierRoot2" presStyleCnt="0">
        <dgm:presLayoutVars>
          <dgm:hierBranch val="init"/>
        </dgm:presLayoutVars>
      </dgm:prSet>
      <dgm:spPr/>
    </dgm:pt>
    <dgm:pt modelId="{22937B58-5F3B-4672-8CAD-54090C327EB2}" type="pres">
      <dgm:prSet presAssocID="{BCC83C96-9FA2-4EB2-9DAB-D8014A4E4428}" presName="rootComposite" presStyleCnt="0"/>
      <dgm:spPr/>
    </dgm:pt>
    <dgm:pt modelId="{DA5C133F-EA30-44F4-9D4E-1E016A63F76C}" type="pres">
      <dgm:prSet presAssocID="{BCC83C96-9FA2-4EB2-9DAB-D8014A4E4428}" presName="rootText" presStyleLbl="node2" presStyleIdx="0" presStyleCnt="4" custScaleY="3904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54D6D5-A279-4F63-9259-08C7B5D38F06}" type="pres">
      <dgm:prSet presAssocID="{BCC83C96-9FA2-4EB2-9DAB-D8014A4E4428}" presName="rootConnector" presStyleLbl="node2" presStyleIdx="0" presStyleCnt="4"/>
      <dgm:spPr/>
      <dgm:t>
        <a:bodyPr/>
        <a:lstStyle/>
        <a:p>
          <a:endParaRPr lang="ru-RU"/>
        </a:p>
      </dgm:t>
    </dgm:pt>
    <dgm:pt modelId="{ADCF3CE0-21A7-4EF7-83BC-8F0FCFD3741B}" type="pres">
      <dgm:prSet presAssocID="{BCC83C96-9FA2-4EB2-9DAB-D8014A4E4428}" presName="hierChild4" presStyleCnt="0"/>
      <dgm:spPr/>
    </dgm:pt>
    <dgm:pt modelId="{C38676DA-3700-4C0B-8311-1171BF44E630}" type="pres">
      <dgm:prSet presAssocID="{BCC83C96-9FA2-4EB2-9DAB-D8014A4E4428}" presName="hierChild5" presStyleCnt="0"/>
      <dgm:spPr/>
    </dgm:pt>
    <dgm:pt modelId="{B51377F7-CC10-41B1-B8AC-95DFE8EC0A6A}" type="pres">
      <dgm:prSet presAssocID="{E7AE66F9-F860-4265-A2CD-5DDD2D8792E0}" presName="Name37" presStyleLbl="parChTrans1D2" presStyleIdx="1" presStyleCnt="4"/>
      <dgm:spPr/>
      <dgm:t>
        <a:bodyPr/>
        <a:lstStyle/>
        <a:p>
          <a:endParaRPr lang="ru-RU"/>
        </a:p>
      </dgm:t>
    </dgm:pt>
    <dgm:pt modelId="{FF77C873-B2F4-4170-B2E3-3CA4EDB80FDD}" type="pres">
      <dgm:prSet presAssocID="{964E54A0-E4DA-4A1D-9A56-66CD3132E6B9}" presName="hierRoot2" presStyleCnt="0">
        <dgm:presLayoutVars>
          <dgm:hierBranch val="init"/>
        </dgm:presLayoutVars>
      </dgm:prSet>
      <dgm:spPr/>
    </dgm:pt>
    <dgm:pt modelId="{69953ACC-56B8-47E4-9D2E-F2AC1AFD80BF}" type="pres">
      <dgm:prSet presAssocID="{964E54A0-E4DA-4A1D-9A56-66CD3132E6B9}" presName="rootComposite" presStyleCnt="0"/>
      <dgm:spPr/>
    </dgm:pt>
    <dgm:pt modelId="{508C7D52-7354-4A96-8319-BA387548F750}" type="pres">
      <dgm:prSet presAssocID="{964E54A0-E4DA-4A1D-9A56-66CD3132E6B9}" presName="rootText" presStyleLbl="node2" presStyleIdx="1" presStyleCnt="4" custScaleY="386327" custLinFactNeighborX="-4396" custLinFactNeighborY="10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0ECAFE-919A-46B2-9A2E-F83A0037C7F8}" type="pres">
      <dgm:prSet presAssocID="{964E54A0-E4DA-4A1D-9A56-66CD3132E6B9}" presName="rootConnector" presStyleLbl="node2" presStyleIdx="1" presStyleCnt="4"/>
      <dgm:spPr/>
      <dgm:t>
        <a:bodyPr/>
        <a:lstStyle/>
        <a:p>
          <a:endParaRPr lang="ru-RU"/>
        </a:p>
      </dgm:t>
    </dgm:pt>
    <dgm:pt modelId="{B6DC461D-D89E-4E2E-8AD8-CEF418A6E754}" type="pres">
      <dgm:prSet presAssocID="{964E54A0-E4DA-4A1D-9A56-66CD3132E6B9}" presName="hierChild4" presStyleCnt="0"/>
      <dgm:spPr/>
    </dgm:pt>
    <dgm:pt modelId="{C8A0FE7F-0A7A-4863-AC87-F7FA33AA02BE}" type="pres">
      <dgm:prSet presAssocID="{964E54A0-E4DA-4A1D-9A56-66CD3132E6B9}" presName="hierChild5" presStyleCnt="0"/>
      <dgm:spPr/>
    </dgm:pt>
    <dgm:pt modelId="{69EBFA2E-702B-4972-8CD8-BD7EB00D75B8}" type="pres">
      <dgm:prSet presAssocID="{C53E512F-C226-4470-BD1D-A17F38D2E36F}" presName="Name37" presStyleLbl="parChTrans1D2" presStyleIdx="2" presStyleCnt="4"/>
      <dgm:spPr/>
      <dgm:t>
        <a:bodyPr/>
        <a:lstStyle/>
        <a:p>
          <a:endParaRPr lang="ru-RU"/>
        </a:p>
      </dgm:t>
    </dgm:pt>
    <dgm:pt modelId="{225EC146-E103-47A4-8B7B-B6C7ECB930F5}" type="pres">
      <dgm:prSet presAssocID="{A461B25A-3852-44AE-949F-8E0711DF6276}" presName="hierRoot2" presStyleCnt="0">
        <dgm:presLayoutVars>
          <dgm:hierBranch val="init"/>
        </dgm:presLayoutVars>
      </dgm:prSet>
      <dgm:spPr/>
    </dgm:pt>
    <dgm:pt modelId="{A8F5CCB3-CAC1-40E1-A0CB-BAB931497162}" type="pres">
      <dgm:prSet presAssocID="{A461B25A-3852-44AE-949F-8E0711DF6276}" presName="rootComposite" presStyleCnt="0"/>
      <dgm:spPr/>
    </dgm:pt>
    <dgm:pt modelId="{4C7C1DDF-4A2B-41D7-A1BE-8F018B62D072}" type="pres">
      <dgm:prSet presAssocID="{A461B25A-3852-44AE-949F-8E0711DF6276}" presName="rootText" presStyleLbl="node2" presStyleIdx="2" presStyleCnt="4" custScaleY="3904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35ABFDC-2EE1-492D-85CF-A3AAB6739899}" type="pres">
      <dgm:prSet presAssocID="{A461B25A-3852-44AE-949F-8E0711DF6276}" presName="rootConnector" presStyleLbl="node2" presStyleIdx="2" presStyleCnt="4"/>
      <dgm:spPr/>
      <dgm:t>
        <a:bodyPr/>
        <a:lstStyle/>
        <a:p>
          <a:endParaRPr lang="ru-RU"/>
        </a:p>
      </dgm:t>
    </dgm:pt>
    <dgm:pt modelId="{39DD4FAC-26A5-438D-A776-CE9227AF3102}" type="pres">
      <dgm:prSet presAssocID="{A461B25A-3852-44AE-949F-8E0711DF6276}" presName="hierChild4" presStyleCnt="0"/>
      <dgm:spPr/>
    </dgm:pt>
    <dgm:pt modelId="{03E14CAE-A567-4929-A43C-8496F4827745}" type="pres">
      <dgm:prSet presAssocID="{A461B25A-3852-44AE-949F-8E0711DF6276}" presName="hierChild5" presStyleCnt="0"/>
      <dgm:spPr/>
    </dgm:pt>
    <dgm:pt modelId="{6B24FEED-34F8-4205-BA08-FBA022017E0C}" type="pres">
      <dgm:prSet presAssocID="{652EA4EF-5D24-462E-95E9-420FC6E89FB3}" presName="Name37" presStyleLbl="parChTrans1D2" presStyleIdx="3" presStyleCnt="4"/>
      <dgm:spPr/>
      <dgm:t>
        <a:bodyPr/>
        <a:lstStyle/>
        <a:p>
          <a:endParaRPr lang="ru-RU"/>
        </a:p>
      </dgm:t>
    </dgm:pt>
    <dgm:pt modelId="{AF1C01A6-4ADC-4D02-89ED-A602F6AEE9AE}" type="pres">
      <dgm:prSet presAssocID="{0A357A0A-1612-4BDA-B2A8-747F427C287A}" presName="hierRoot2" presStyleCnt="0">
        <dgm:presLayoutVars>
          <dgm:hierBranch val="init"/>
        </dgm:presLayoutVars>
      </dgm:prSet>
      <dgm:spPr/>
    </dgm:pt>
    <dgm:pt modelId="{08A0F165-C565-43AF-8C63-07E20882E586}" type="pres">
      <dgm:prSet presAssocID="{0A357A0A-1612-4BDA-B2A8-747F427C287A}" presName="rootComposite" presStyleCnt="0"/>
      <dgm:spPr/>
    </dgm:pt>
    <dgm:pt modelId="{8C29D6D4-3CD2-47F4-B3FC-41EAF7FFED32}" type="pres">
      <dgm:prSet presAssocID="{0A357A0A-1612-4BDA-B2A8-747F427C287A}" presName="rootText" presStyleLbl="node2" presStyleIdx="3" presStyleCnt="4" custScaleY="3915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A708A7-6054-41B0-AC6A-49E02AA7337B}" type="pres">
      <dgm:prSet presAssocID="{0A357A0A-1612-4BDA-B2A8-747F427C287A}" presName="rootConnector" presStyleLbl="node2" presStyleIdx="3" presStyleCnt="4"/>
      <dgm:spPr/>
      <dgm:t>
        <a:bodyPr/>
        <a:lstStyle/>
        <a:p>
          <a:endParaRPr lang="ru-RU"/>
        </a:p>
      </dgm:t>
    </dgm:pt>
    <dgm:pt modelId="{3126DDDF-4B7A-480C-A3E8-95BF3B2CC0A6}" type="pres">
      <dgm:prSet presAssocID="{0A357A0A-1612-4BDA-B2A8-747F427C287A}" presName="hierChild4" presStyleCnt="0"/>
      <dgm:spPr/>
    </dgm:pt>
    <dgm:pt modelId="{AB4D787C-4CEA-4289-95FB-BA883C730914}" type="pres">
      <dgm:prSet presAssocID="{0A357A0A-1612-4BDA-B2A8-747F427C287A}" presName="hierChild5" presStyleCnt="0"/>
      <dgm:spPr/>
    </dgm:pt>
    <dgm:pt modelId="{2DDB1512-241A-471B-9DDF-33435D7CF309}" type="pres">
      <dgm:prSet presAssocID="{9C86D5D0-3226-4B37-9D4C-C9CAB99E0413}" presName="hierChild3" presStyleCnt="0"/>
      <dgm:spPr/>
    </dgm:pt>
  </dgm:ptLst>
  <dgm:cxnLst>
    <dgm:cxn modelId="{2B818A09-43DE-4EC9-9E6C-2CBE12204AEC}" type="presOf" srcId="{652EA4EF-5D24-462E-95E9-420FC6E89FB3}" destId="{6B24FEED-34F8-4205-BA08-FBA022017E0C}" srcOrd="0" destOrd="0" presId="urn:microsoft.com/office/officeart/2005/8/layout/orgChart1"/>
    <dgm:cxn modelId="{E79B79B9-84F3-404A-8CB7-F4A376E309B0}" type="presOf" srcId="{0A357A0A-1612-4BDA-B2A8-747F427C287A}" destId="{5AA708A7-6054-41B0-AC6A-49E02AA7337B}" srcOrd="1" destOrd="0" presId="urn:microsoft.com/office/officeart/2005/8/layout/orgChart1"/>
    <dgm:cxn modelId="{138D35AA-243A-440E-A378-92548E0FAC36}" type="presOf" srcId="{E7AE66F9-F860-4265-A2CD-5DDD2D8792E0}" destId="{B51377F7-CC10-41B1-B8AC-95DFE8EC0A6A}" srcOrd="0" destOrd="0" presId="urn:microsoft.com/office/officeart/2005/8/layout/orgChart1"/>
    <dgm:cxn modelId="{6038BFA8-50AF-4162-A410-638F377D3232}" type="presOf" srcId="{C53E512F-C226-4470-BD1D-A17F38D2E36F}" destId="{69EBFA2E-702B-4972-8CD8-BD7EB00D75B8}" srcOrd="0" destOrd="0" presId="urn:microsoft.com/office/officeart/2005/8/layout/orgChart1"/>
    <dgm:cxn modelId="{113148D1-A091-488D-A370-C451A24A6B91}" type="presOf" srcId="{A461B25A-3852-44AE-949F-8E0711DF6276}" destId="{835ABFDC-2EE1-492D-85CF-A3AAB6739899}" srcOrd="1" destOrd="0" presId="urn:microsoft.com/office/officeart/2005/8/layout/orgChart1"/>
    <dgm:cxn modelId="{A8FAB7A1-90F3-4F2D-9464-4DF52C635CEF}" type="presOf" srcId="{A461B25A-3852-44AE-949F-8E0711DF6276}" destId="{4C7C1DDF-4A2B-41D7-A1BE-8F018B62D072}" srcOrd="0" destOrd="0" presId="urn:microsoft.com/office/officeart/2005/8/layout/orgChart1"/>
    <dgm:cxn modelId="{7A4ECC01-9F92-4F75-AE59-7CC05F3E1B87}" srcId="{21C54747-4D87-4F43-A3FC-E5BC38A047FA}" destId="{9C86D5D0-3226-4B37-9D4C-C9CAB99E0413}" srcOrd="0" destOrd="0" parTransId="{AB76B718-596B-4B54-B258-4E81608997B0}" sibTransId="{65FA0B4C-6C06-4E6F-8B34-00AC6E54E00C}"/>
    <dgm:cxn modelId="{B2DC5047-77BC-4EA3-9E5A-201444EB2952}" srcId="{9C86D5D0-3226-4B37-9D4C-C9CAB99E0413}" destId="{A461B25A-3852-44AE-949F-8E0711DF6276}" srcOrd="2" destOrd="0" parTransId="{C53E512F-C226-4470-BD1D-A17F38D2E36F}" sibTransId="{9ACEA9B5-04CF-4591-A371-C2F63B7E95BC}"/>
    <dgm:cxn modelId="{F455EC57-8FD8-4E1F-BAB5-AAE3F5E141AC}" type="presOf" srcId="{BCC83C96-9FA2-4EB2-9DAB-D8014A4E4428}" destId="{3054D6D5-A279-4F63-9259-08C7B5D38F06}" srcOrd="1" destOrd="0" presId="urn:microsoft.com/office/officeart/2005/8/layout/orgChart1"/>
    <dgm:cxn modelId="{CAE840BA-09E1-4A83-B599-495B2A63A560}" type="presOf" srcId="{B9F76F31-182D-4F4D-92ED-6A56EC130D88}" destId="{26EA3DC9-39E5-40E2-8CC2-DB4E2AD535D0}" srcOrd="0" destOrd="0" presId="urn:microsoft.com/office/officeart/2005/8/layout/orgChart1"/>
    <dgm:cxn modelId="{E803E83F-A84F-40EB-A376-6D38E52798FA}" srcId="{9C86D5D0-3226-4B37-9D4C-C9CAB99E0413}" destId="{BCC83C96-9FA2-4EB2-9DAB-D8014A4E4428}" srcOrd="0" destOrd="0" parTransId="{B9F76F31-182D-4F4D-92ED-6A56EC130D88}" sibTransId="{B474E001-529E-42EF-B1CF-17163CA9F32F}"/>
    <dgm:cxn modelId="{C6CCD18A-195A-4503-9E7C-AF628B8A087B}" type="presOf" srcId="{964E54A0-E4DA-4A1D-9A56-66CD3132E6B9}" destId="{9C0ECAFE-919A-46B2-9A2E-F83A0037C7F8}" srcOrd="1" destOrd="0" presId="urn:microsoft.com/office/officeart/2005/8/layout/orgChart1"/>
    <dgm:cxn modelId="{22FB84B7-D47D-4980-95D6-8F83E6620684}" srcId="{9C86D5D0-3226-4B37-9D4C-C9CAB99E0413}" destId="{964E54A0-E4DA-4A1D-9A56-66CD3132E6B9}" srcOrd="1" destOrd="0" parTransId="{E7AE66F9-F860-4265-A2CD-5DDD2D8792E0}" sibTransId="{445FBBDC-B769-476C-BA87-8A419EC71B87}"/>
    <dgm:cxn modelId="{43E2945E-04C1-4DD1-89B9-58A974D530E9}" type="presOf" srcId="{BCC83C96-9FA2-4EB2-9DAB-D8014A4E4428}" destId="{DA5C133F-EA30-44F4-9D4E-1E016A63F76C}" srcOrd="0" destOrd="0" presId="urn:microsoft.com/office/officeart/2005/8/layout/orgChart1"/>
    <dgm:cxn modelId="{FD887785-296E-412F-ADAD-395FD4A8D76B}" srcId="{9C86D5D0-3226-4B37-9D4C-C9CAB99E0413}" destId="{0A357A0A-1612-4BDA-B2A8-747F427C287A}" srcOrd="3" destOrd="0" parTransId="{652EA4EF-5D24-462E-95E9-420FC6E89FB3}" sibTransId="{9B6EB831-9FC2-4E35-BC33-68941A863DB5}"/>
    <dgm:cxn modelId="{C5F158B9-4CE4-4D5D-99E6-764900632B72}" type="presOf" srcId="{9C86D5D0-3226-4B37-9D4C-C9CAB99E0413}" destId="{7EC78978-B3ED-4280-8AB3-10788B38EAF9}" srcOrd="0" destOrd="0" presId="urn:microsoft.com/office/officeart/2005/8/layout/orgChart1"/>
    <dgm:cxn modelId="{B5C25C74-5734-445E-902D-6493696C3B63}" type="presOf" srcId="{21C54747-4D87-4F43-A3FC-E5BC38A047FA}" destId="{76AB29A1-36C4-4BF0-A874-9FFD824132AC}" srcOrd="0" destOrd="0" presId="urn:microsoft.com/office/officeart/2005/8/layout/orgChart1"/>
    <dgm:cxn modelId="{60696D07-DDED-4FF6-B722-DA3CA0442204}" type="presOf" srcId="{9C86D5D0-3226-4B37-9D4C-C9CAB99E0413}" destId="{377CA966-FD69-482D-8DFC-6F61BDC34719}" srcOrd="1" destOrd="0" presId="urn:microsoft.com/office/officeart/2005/8/layout/orgChart1"/>
    <dgm:cxn modelId="{65147C14-2A25-4482-AA56-2B292CFD39D0}" type="presOf" srcId="{0A357A0A-1612-4BDA-B2A8-747F427C287A}" destId="{8C29D6D4-3CD2-47F4-B3FC-41EAF7FFED32}" srcOrd="0" destOrd="0" presId="urn:microsoft.com/office/officeart/2005/8/layout/orgChart1"/>
    <dgm:cxn modelId="{F8386CD3-AA22-4F50-9E58-82201B100048}" type="presOf" srcId="{964E54A0-E4DA-4A1D-9A56-66CD3132E6B9}" destId="{508C7D52-7354-4A96-8319-BA387548F750}" srcOrd="0" destOrd="0" presId="urn:microsoft.com/office/officeart/2005/8/layout/orgChart1"/>
    <dgm:cxn modelId="{D11875DD-2E5F-461F-A5D9-B614A1AF2C44}" type="presParOf" srcId="{76AB29A1-36C4-4BF0-A874-9FFD824132AC}" destId="{98478052-4249-41C4-86CE-A230570E166E}" srcOrd="0" destOrd="0" presId="urn:microsoft.com/office/officeart/2005/8/layout/orgChart1"/>
    <dgm:cxn modelId="{E7C2FC11-4A45-4AFF-8C62-3454AE25EBBF}" type="presParOf" srcId="{98478052-4249-41C4-86CE-A230570E166E}" destId="{6641A3A3-4D57-4407-9A7D-943D619D2184}" srcOrd="0" destOrd="0" presId="urn:microsoft.com/office/officeart/2005/8/layout/orgChart1"/>
    <dgm:cxn modelId="{37353272-CF73-42E3-B78F-A3094D0151FC}" type="presParOf" srcId="{6641A3A3-4D57-4407-9A7D-943D619D2184}" destId="{7EC78978-B3ED-4280-8AB3-10788B38EAF9}" srcOrd="0" destOrd="0" presId="urn:microsoft.com/office/officeart/2005/8/layout/orgChart1"/>
    <dgm:cxn modelId="{C9EA378F-1C71-412D-B479-10FE12DCD15A}" type="presParOf" srcId="{6641A3A3-4D57-4407-9A7D-943D619D2184}" destId="{377CA966-FD69-482D-8DFC-6F61BDC34719}" srcOrd="1" destOrd="0" presId="urn:microsoft.com/office/officeart/2005/8/layout/orgChart1"/>
    <dgm:cxn modelId="{0254C366-D64B-4E1C-A9BB-8DD2BB10B5C6}" type="presParOf" srcId="{98478052-4249-41C4-86CE-A230570E166E}" destId="{6C72F07F-9219-41B0-85AB-1DEB838630F3}" srcOrd="1" destOrd="0" presId="urn:microsoft.com/office/officeart/2005/8/layout/orgChart1"/>
    <dgm:cxn modelId="{21D54136-DA20-4D43-A3DF-7B43DADDDC3E}" type="presParOf" srcId="{6C72F07F-9219-41B0-85AB-1DEB838630F3}" destId="{26EA3DC9-39E5-40E2-8CC2-DB4E2AD535D0}" srcOrd="0" destOrd="0" presId="urn:microsoft.com/office/officeart/2005/8/layout/orgChart1"/>
    <dgm:cxn modelId="{3C62AA93-79BA-4B50-A675-047E409460CA}" type="presParOf" srcId="{6C72F07F-9219-41B0-85AB-1DEB838630F3}" destId="{5E6D4C01-6A69-478C-B4B5-D8619AD9146F}" srcOrd="1" destOrd="0" presId="urn:microsoft.com/office/officeart/2005/8/layout/orgChart1"/>
    <dgm:cxn modelId="{5E357271-54DC-4A37-8241-05F3E9ECFC05}" type="presParOf" srcId="{5E6D4C01-6A69-478C-B4B5-D8619AD9146F}" destId="{22937B58-5F3B-4672-8CAD-54090C327EB2}" srcOrd="0" destOrd="0" presId="urn:microsoft.com/office/officeart/2005/8/layout/orgChart1"/>
    <dgm:cxn modelId="{0DCA2406-BD2F-483A-93BB-A76C9D090B70}" type="presParOf" srcId="{22937B58-5F3B-4672-8CAD-54090C327EB2}" destId="{DA5C133F-EA30-44F4-9D4E-1E016A63F76C}" srcOrd="0" destOrd="0" presId="urn:microsoft.com/office/officeart/2005/8/layout/orgChart1"/>
    <dgm:cxn modelId="{A1424C11-E0A6-4DF7-82FD-101FC4CBDC40}" type="presParOf" srcId="{22937B58-5F3B-4672-8CAD-54090C327EB2}" destId="{3054D6D5-A279-4F63-9259-08C7B5D38F06}" srcOrd="1" destOrd="0" presId="urn:microsoft.com/office/officeart/2005/8/layout/orgChart1"/>
    <dgm:cxn modelId="{66DF3FBF-CFF4-4948-9CDE-DB801BC4C0D6}" type="presParOf" srcId="{5E6D4C01-6A69-478C-B4B5-D8619AD9146F}" destId="{ADCF3CE0-21A7-4EF7-83BC-8F0FCFD3741B}" srcOrd="1" destOrd="0" presId="urn:microsoft.com/office/officeart/2005/8/layout/orgChart1"/>
    <dgm:cxn modelId="{FC52E40E-112C-44CB-8507-1DD5C3D8B710}" type="presParOf" srcId="{5E6D4C01-6A69-478C-B4B5-D8619AD9146F}" destId="{C38676DA-3700-4C0B-8311-1171BF44E630}" srcOrd="2" destOrd="0" presId="urn:microsoft.com/office/officeart/2005/8/layout/orgChart1"/>
    <dgm:cxn modelId="{A091EB97-44CD-4176-9C43-1733F8A496CD}" type="presParOf" srcId="{6C72F07F-9219-41B0-85AB-1DEB838630F3}" destId="{B51377F7-CC10-41B1-B8AC-95DFE8EC0A6A}" srcOrd="2" destOrd="0" presId="urn:microsoft.com/office/officeart/2005/8/layout/orgChart1"/>
    <dgm:cxn modelId="{145F69B0-D59E-4FC5-BF95-11A54678EC59}" type="presParOf" srcId="{6C72F07F-9219-41B0-85AB-1DEB838630F3}" destId="{FF77C873-B2F4-4170-B2E3-3CA4EDB80FDD}" srcOrd="3" destOrd="0" presId="urn:microsoft.com/office/officeart/2005/8/layout/orgChart1"/>
    <dgm:cxn modelId="{FF0E5100-5452-4D7C-8D5D-D5AA5041771E}" type="presParOf" srcId="{FF77C873-B2F4-4170-B2E3-3CA4EDB80FDD}" destId="{69953ACC-56B8-47E4-9D2E-F2AC1AFD80BF}" srcOrd="0" destOrd="0" presId="urn:microsoft.com/office/officeart/2005/8/layout/orgChart1"/>
    <dgm:cxn modelId="{AB66A258-7BEC-4BC0-BF92-E180C17D1213}" type="presParOf" srcId="{69953ACC-56B8-47E4-9D2E-F2AC1AFD80BF}" destId="{508C7D52-7354-4A96-8319-BA387548F750}" srcOrd="0" destOrd="0" presId="urn:microsoft.com/office/officeart/2005/8/layout/orgChart1"/>
    <dgm:cxn modelId="{C63C9591-879D-4CBB-9C81-DED2599EDA19}" type="presParOf" srcId="{69953ACC-56B8-47E4-9D2E-F2AC1AFD80BF}" destId="{9C0ECAFE-919A-46B2-9A2E-F83A0037C7F8}" srcOrd="1" destOrd="0" presId="urn:microsoft.com/office/officeart/2005/8/layout/orgChart1"/>
    <dgm:cxn modelId="{74600DD9-DB4C-4BB6-9542-BE867E9F04A9}" type="presParOf" srcId="{FF77C873-B2F4-4170-B2E3-3CA4EDB80FDD}" destId="{B6DC461D-D89E-4E2E-8AD8-CEF418A6E754}" srcOrd="1" destOrd="0" presId="urn:microsoft.com/office/officeart/2005/8/layout/orgChart1"/>
    <dgm:cxn modelId="{85741CB0-2FD8-45ED-87E8-5B018D992838}" type="presParOf" srcId="{FF77C873-B2F4-4170-B2E3-3CA4EDB80FDD}" destId="{C8A0FE7F-0A7A-4863-AC87-F7FA33AA02BE}" srcOrd="2" destOrd="0" presId="urn:microsoft.com/office/officeart/2005/8/layout/orgChart1"/>
    <dgm:cxn modelId="{528056F5-932B-4EA4-9D5C-4FB38B44CAE7}" type="presParOf" srcId="{6C72F07F-9219-41B0-85AB-1DEB838630F3}" destId="{69EBFA2E-702B-4972-8CD8-BD7EB00D75B8}" srcOrd="4" destOrd="0" presId="urn:microsoft.com/office/officeart/2005/8/layout/orgChart1"/>
    <dgm:cxn modelId="{8E7FAB4E-D0B5-482F-B7DE-E037239C4910}" type="presParOf" srcId="{6C72F07F-9219-41B0-85AB-1DEB838630F3}" destId="{225EC146-E103-47A4-8B7B-B6C7ECB930F5}" srcOrd="5" destOrd="0" presId="urn:microsoft.com/office/officeart/2005/8/layout/orgChart1"/>
    <dgm:cxn modelId="{9D77AABE-0DD7-43A1-8582-31AB398D62EF}" type="presParOf" srcId="{225EC146-E103-47A4-8B7B-B6C7ECB930F5}" destId="{A8F5CCB3-CAC1-40E1-A0CB-BAB931497162}" srcOrd="0" destOrd="0" presId="urn:microsoft.com/office/officeart/2005/8/layout/orgChart1"/>
    <dgm:cxn modelId="{C033BE85-6DAE-4193-B018-058594AB5FD8}" type="presParOf" srcId="{A8F5CCB3-CAC1-40E1-A0CB-BAB931497162}" destId="{4C7C1DDF-4A2B-41D7-A1BE-8F018B62D072}" srcOrd="0" destOrd="0" presId="urn:microsoft.com/office/officeart/2005/8/layout/orgChart1"/>
    <dgm:cxn modelId="{C9EDFCFB-5B03-4465-BAAC-AC79522D9D9E}" type="presParOf" srcId="{A8F5CCB3-CAC1-40E1-A0CB-BAB931497162}" destId="{835ABFDC-2EE1-492D-85CF-A3AAB6739899}" srcOrd="1" destOrd="0" presId="urn:microsoft.com/office/officeart/2005/8/layout/orgChart1"/>
    <dgm:cxn modelId="{A95921BA-9A59-4B3E-8A86-498CE8C035B5}" type="presParOf" srcId="{225EC146-E103-47A4-8B7B-B6C7ECB930F5}" destId="{39DD4FAC-26A5-438D-A776-CE9227AF3102}" srcOrd="1" destOrd="0" presId="urn:microsoft.com/office/officeart/2005/8/layout/orgChart1"/>
    <dgm:cxn modelId="{1B7E0BFE-EA26-42D0-8E68-2FF9E683F21D}" type="presParOf" srcId="{225EC146-E103-47A4-8B7B-B6C7ECB930F5}" destId="{03E14CAE-A567-4929-A43C-8496F4827745}" srcOrd="2" destOrd="0" presId="urn:microsoft.com/office/officeart/2005/8/layout/orgChart1"/>
    <dgm:cxn modelId="{9272BD55-4F77-484F-BD5B-1CCEE7E34F4F}" type="presParOf" srcId="{6C72F07F-9219-41B0-85AB-1DEB838630F3}" destId="{6B24FEED-34F8-4205-BA08-FBA022017E0C}" srcOrd="6" destOrd="0" presId="urn:microsoft.com/office/officeart/2005/8/layout/orgChart1"/>
    <dgm:cxn modelId="{597B12C4-6752-48B4-B372-B877057B72E7}" type="presParOf" srcId="{6C72F07F-9219-41B0-85AB-1DEB838630F3}" destId="{AF1C01A6-4ADC-4D02-89ED-A602F6AEE9AE}" srcOrd="7" destOrd="0" presId="urn:microsoft.com/office/officeart/2005/8/layout/orgChart1"/>
    <dgm:cxn modelId="{003FF486-57FD-4AB6-991F-EC401937577F}" type="presParOf" srcId="{AF1C01A6-4ADC-4D02-89ED-A602F6AEE9AE}" destId="{08A0F165-C565-43AF-8C63-07E20882E586}" srcOrd="0" destOrd="0" presId="urn:microsoft.com/office/officeart/2005/8/layout/orgChart1"/>
    <dgm:cxn modelId="{793714E5-E7A1-4B25-B69E-BCBC8F376DF0}" type="presParOf" srcId="{08A0F165-C565-43AF-8C63-07E20882E586}" destId="{8C29D6D4-3CD2-47F4-B3FC-41EAF7FFED32}" srcOrd="0" destOrd="0" presId="urn:microsoft.com/office/officeart/2005/8/layout/orgChart1"/>
    <dgm:cxn modelId="{AEE15BD3-F51D-4743-92B0-E8E2F6E3AF95}" type="presParOf" srcId="{08A0F165-C565-43AF-8C63-07E20882E586}" destId="{5AA708A7-6054-41B0-AC6A-49E02AA7337B}" srcOrd="1" destOrd="0" presId="urn:microsoft.com/office/officeart/2005/8/layout/orgChart1"/>
    <dgm:cxn modelId="{434013E2-ABE5-44E8-A113-8D7293AF585B}" type="presParOf" srcId="{AF1C01A6-4ADC-4D02-89ED-A602F6AEE9AE}" destId="{3126DDDF-4B7A-480C-A3E8-95BF3B2CC0A6}" srcOrd="1" destOrd="0" presId="urn:microsoft.com/office/officeart/2005/8/layout/orgChart1"/>
    <dgm:cxn modelId="{F79B3BDE-063D-4260-B744-7010B24C56F1}" type="presParOf" srcId="{AF1C01A6-4ADC-4D02-89ED-A602F6AEE9AE}" destId="{AB4D787C-4CEA-4289-95FB-BA883C730914}" srcOrd="2" destOrd="0" presId="urn:microsoft.com/office/officeart/2005/8/layout/orgChart1"/>
    <dgm:cxn modelId="{498BA4A7-970C-4214-8B18-D4A7A410B990}" type="presParOf" srcId="{98478052-4249-41C4-86CE-A230570E166E}" destId="{2DDB1512-241A-471B-9DDF-33435D7CF309}" srcOrd="2" destOrd="0" presId="urn:microsoft.com/office/officeart/2005/8/layout/orgChar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049FEC-EAE1-464E-AAFA-C6F72AACD34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3749BC-B905-4BD6-B6ED-4FBDC5E07DB3}">
      <dgm:prSet phldrT="[Текст]" custT="1"/>
      <dgm:spPr/>
      <dgm:t>
        <a:bodyPr/>
        <a:lstStyle/>
        <a:p>
          <a:r>
            <a:rPr lang="ru-RU" sz="2400" b="1" i="0" dirty="0" smtClean="0">
              <a:solidFill>
                <a:srgbClr val="FF0000"/>
              </a:solidFill>
              <a:latin typeface="Monotype Corsiva" pitchFamily="66" charset="0"/>
            </a:rPr>
            <a:t>Доходы бюджета</a:t>
          </a:r>
        </a:p>
        <a:p>
          <a:r>
            <a:rPr lang="ru-RU" sz="2400" b="1" i="0" dirty="0" smtClean="0">
              <a:solidFill>
                <a:srgbClr val="FF0000"/>
              </a:solidFill>
              <a:latin typeface="Monotype Corsiva" pitchFamily="66" charset="0"/>
            </a:rPr>
            <a:t> – поступающие в бюджет доходных источников</a:t>
          </a:r>
          <a:endParaRPr lang="ru-RU" sz="2400" b="1" i="0" dirty="0">
            <a:solidFill>
              <a:srgbClr val="FF0000"/>
            </a:solidFill>
            <a:latin typeface="Monotype Corsiva" pitchFamily="66" charset="0"/>
          </a:endParaRPr>
        </a:p>
      </dgm:t>
    </dgm:pt>
    <dgm:pt modelId="{F5B9065A-1E2E-4429-88DC-BF3A7DD929C9}" type="parTrans" cxnId="{FFC68CFA-E10B-4EA6-AC9F-C2C1B8411147}">
      <dgm:prSet/>
      <dgm:spPr/>
      <dgm:t>
        <a:bodyPr/>
        <a:lstStyle/>
        <a:p>
          <a:endParaRPr lang="ru-RU"/>
        </a:p>
      </dgm:t>
    </dgm:pt>
    <dgm:pt modelId="{6DA93904-0D49-4361-B61E-FDCD76833EA1}" type="sibTrans" cxnId="{FFC68CFA-E10B-4EA6-AC9F-C2C1B8411147}">
      <dgm:prSet/>
      <dgm:spPr/>
      <dgm:t>
        <a:bodyPr/>
        <a:lstStyle/>
        <a:p>
          <a:endParaRPr lang="ru-RU"/>
        </a:p>
      </dgm:t>
    </dgm:pt>
    <dgm:pt modelId="{02899E60-814B-4D4D-AB8F-89AEC55453EA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НАЛОГОВЫЕ ДОХОДЫ:</a:t>
          </a:r>
          <a:endParaRPr lang="ru-RU" sz="1600" dirty="0" smtClean="0">
            <a:latin typeface="Monotype Corsiva" pitchFamily="66" charset="0"/>
          </a:endParaRPr>
        </a:p>
        <a:p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Поступления от уплаты местных налогов и сборов в соответствии с решениями местных органов самоуправления, дополнительные налоговые отчисления, предусмотренные Налоговым Кодексом Российской Федерации</a:t>
          </a:r>
          <a:endParaRPr lang="ru-RU" sz="1600" dirty="0">
            <a:latin typeface="Monotype Corsiva" pitchFamily="66" charset="0"/>
          </a:endParaRPr>
        </a:p>
      </dgm:t>
    </dgm:pt>
    <dgm:pt modelId="{EB2BA182-6889-4294-A592-A8CDEB0025F0}" type="parTrans" cxnId="{DCAB3ECA-0D3C-4F6E-ACB4-2DA2746EFDCF}">
      <dgm:prSet/>
      <dgm:spPr/>
      <dgm:t>
        <a:bodyPr/>
        <a:lstStyle/>
        <a:p>
          <a:endParaRPr lang="ru-RU"/>
        </a:p>
      </dgm:t>
    </dgm:pt>
    <dgm:pt modelId="{006615C6-E4C3-4479-BC0F-FF886182EEC2}" type="sibTrans" cxnId="{DCAB3ECA-0D3C-4F6E-ACB4-2DA2746EFDCF}">
      <dgm:prSet/>
      <dgm:spPr/>
      <dgm:t>
        <a:bodyPr/>
        <a:lstStyle/>
        <a:p>
          <a:endParaRPr lang="ru-RU"/>
        </a:p>
      </dgm:t>
    </dgm:pt>
    <dgm:pt modelId="{64319859-BA9D-42D4-9D97-9EB0B5D2896C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НЕНАЛОГОВЫЕ ДОХОДЫ: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Платежи, которые включают в себя-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-доходы от использования имущества, находящегося в государственной и муниципальной собственности;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-доходы от продажи материальных и нематериальных активов;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-штрафы, санкции, возмещение ущерба</a:t>
          </a:r>
          <a:endParaRPr lang="ru-RU" sz="1600" dirty="0">
            <a:latin typeface="Monotype Corsiva" pitchFamily="66" charset="0"/>
          </a:endParaRPr>
        </a:p>
      </dgm:t>
    </dgm:pt>
    <dgm:pt modelId="{024EC8DD-3F21-4BCF-93C2-17315DA3DC73}" type="parTrans" cxnId="{B44E827A-6234-44D3-B07C-88A357287683}">
      <dgm:prSet/>
      <dgm:spPr/>
      <dgm:t>
        <a:bodyPr/>
        <a:lstStyle/>
        <a:p>
          <a:endParaRPr lang="ru-RU"/>
        </a:p>
      </dgm:t>
    </dgm:pt>
    <dgm:pt modelId="{3226B9EB-9919-480D-9E6E-D7A4B91B07FA}" type="sibTrans" cxnId="{B44E827A-6234-44D3-B07C-88A357287683}">
      <dgm:prSet/>
      <dgm:spPr/>
      <dgm:t>
        <a:bodyPr/>
        <a:lstStyle/>
        <a:p>
          <a:endParaRPr lang="ru-RU"/>
        </a:p>
      </dgm:t>
    </dgm:pt>
    <dgm:pt modelId="{FBDC4BED-D3CE-4F43-AF63-B2E518E0C381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БЕЗВОЗМЕЗДНЫЕ ПОСТУПЛЕНИЯ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-Дотации бюджетам поселений на выравнивание бюджетной обеспеченности;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-Субвенции бюджетам поселений на осуществление первичного воинского учета на территориях, где отсутствуют военные комиссариаты;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-Субвенции бюджетам поселений на выполнение передаваемых полномочий субъектов Российской Федерации;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-Прочие межбюджетные трансферты, передаваемые бюджетам поселений</a:t>
          </a:r>
          <a:endParaRPr lang="ru-RU" sz="1600" dirty="0">
            <a:latin typeface="Monotype Corsiva" pitchFamily="66" charset="0"/>
          </a:endParaRPr>
        </a:p>
      </dgm:t>
    </dgm:pt>
    <dgm:pt modelId="{9FA166B6-8321-4762-8C24-D0AF1F33858D}" type="parTrans" cxnId="{2F2F2114-ACF1-44A4-996F-38ABA75E490F}">
      <dgm:prSet/>
      <dgm:spPr/>
      <dgm:t>
        <a:bodyPr/>
        <a:lstStyle/>
        <a:p>
          <a:endParaRPr lang="ru-RU"/>
        </a:p>
      </dgm:t>
    </dgm:pt>
    <dgm:pt modelId="{86928714-A02E-4EA4-8E7F-40DC92FDA787}" type="sibTrans" cxnId="{2F2F2114-ACF1-44A4-996F-38ABA75E490F}">
      <dgm:prSet/>
      <dgm:spPr/>
      <dgm:t>
        <a:bodyPr/>
        <a:lstStyle/>
        <a:p>
          <a:endParaRPr lang="ru-RU"/>
        </a:p>
      </dgm:t>
    </dgm:pt>
    <dgm:pt modelId="{C18FC153-19FB-4BE3-9EA6-EA9A4D2AF3F9}" type="pres">
      <dgm:prSet presAssocID="{47049FEC-EAE1-464E-AAFA-C6F72AACD34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916FF6-C53B-4A32-A3BF-24D12AB0097D}" type="pres">
      <dgm:prSet presAssocID="{8A3749BC-B905-4BD6-B6ED-4FBDC5E07DB3}" presName="centerShape" presStyleLbl="node0" presStyleIdx="0" presStyleCnt="1" custScaleX="214628" custScaleY="67823" custLinFactNeighborX="-864" custLinFactNeighborY="-57626"/>
      <dgm:spPr/>
      <dgm:t>
        <a:bodyPr/>
        <a:lstStyle/>
        <a:p>
          <a:endParaRPr lang="ru-RU"/>
        </a:p>
      </dgm:t>
    </dgm:pt>
    <dgm:pt modelId="{10231437-8D01-48FE-928D-254B0D48002A}" type="pres">
      <dgm:prSet presAssocID="{EB2BA182-6889-4294-A592-A8CDEB0025F0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6ED4060A-0BEE-4C6D-8E0C-C9B1D87E3647}" type="pres">
      <dgm:prSet presAssocID="{02899E60-814B-4D4D-AB8F-89AEC55453EA}" presName="node" presStyleLbl="node1" presStyleIdx="0" presStyleCnt="3" custScaleX="98480" custScaleY="188806" custRadScaleRad="98220" custRadScaleInc="-48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7F6E8B21-C688-4A72-872A-8AD330999602}" type="pres">
      <dgm:prSet presAssocID="{024EC8DD-3F21-4BCF-93C2-17315DA3DC73}" presName="parTrans" presStyleLbl="bgSibTrans2D1" presStyleIdx="1" presStyleCnt="3" custLinFactNeighborX="-2103" custLinFactNeighborY="-18825"/>
      <dgm:spPr/>
      <dgm:t>
        <a:bodyPr/>
        <a:lstStyle/>
        <a:p>
          <a:endParaRPr lang="ru-RU"/>
        </a:p>
      </dgm:t>
    </dgm:pt>
    <dgm:pt modelId="{804222A2-9BFC-4B42-816D-80F440CCE9E1}" type="pres">
      <dgm:prSet presAssocID="{64319859-BA9D-42D4-9D97-9EB0B5D2896C}" presName="node" presStyleLbl="node1" presStyleIdx="1" presStyleCnt="3" custScaleX="118797" custScaleY="174168" custRadScaleRad="26874" custRadScaleInc="-33081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920D25D3-F739-48D5-B466-B13D552F401B}" type="pres">
      <dgm:prSet presAssocID="{9FA166B6-8321-4762-8C24-D0AF1F33858D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D21964C4-7B44-4DD1-AC3C-45E9BFCCF5B0}" type="pres">
      <dgm:prSet presAssocID="{FBDC4BED-D3CE-4F43-AF63-B2E518E0C381}" presName="node" presStyleLbl="node1" presStyleIdx="2" presStyleCnt="3" custScaleX="110150" custScaleY="225786" custRadScaleRad="87044" custRadScaleInc="11124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</dgm:ptLst>
  <dgm:cxnLst>
    <dgm:cxn modelId="{397DD423-81D8-4DC8-90C7-1A67C8A8F9A5}" type="presOf" srcId="{FBDC4BED-D3CE-4F43-AF63-B2E518E0C381}" destId="{D21964C4-7B44-4DD1-AC3C-45E9BFCCF5B0}" srcOrd="0" destOrd="0" presId="urn:microsoft.com/office/officeart/2005/8/layout/radial4"/>
    <dgm:cxn modelId="{7AD29BD8-5B43-4252-9192-AA1FE9044183}" type="presOf" srcId="{8A3749BC-B905-4BD6-B6ED-4FBDC5E07DB3}" destId="{DA916FF6-C53B-4A32-A3BF-24D12AB0097D}" srcOrd="0" destOrd="0" presId="urn:microsoft.com/office/officeart/2005/8/layout/radial4"/>
    <dgm:cxn modelId="{622E0A0F-FA8E-4C52-B9C1-8E70A6C50A79}" type="presOf" srcId="{024EC8DD-3F21-4BCF-93C2-17315DA3DC73}" destId="{7F6E8B21-C688-4A72-872A-8AD330999602}" srcOrd="0" destOrd="0" presId="urn:microsoft.com/office/officeart/2005/8/layout/radial4"/>
    <dgm:cxn modelId="{1923D578-C7FE-4300-B960-18F80179F651}" type="presOf" srcId="{64319859-BA9D-42D4-9D97-9EB0B5D2896C}" destId="{804222A2-9BFC-4B42-816D-80F440CCE9E1}" srcOrd="0" destOrd="0" presId="urn:microsoft.com/office/officeart/2005/8/layout/radial4"/>
    <dgm:cxn modelId="{DCAB3ECA-0D3C-4F6E-ACB4-2DA2746EFDCF}" srcId="{8A3749BC-B905-4BD6-B6ED-4FBDC5E07DB3}" destId="{02899E60-814B-4D4D-AB8F-89AEC55453EA}" srcOrd="0" destOrd="0" parTransId="{EB2BA182-6889-4294-A592-A8CDEB0025F0}" sibTransId="{006615C6-E4C3-4479-BC0F-FF886182EEC2}"/>
    <dgm:cxn modelId="{B44E827A-6234-44D3-B07C-88A357287683}" srcId="{8A3749BC-B905-4BD6-B6ED-4FBDC5E07DB3}" destId="{64319859-BA9D-42D4-9D97-9EB0B5D2896C}" srcOrd="1" destOrd="0" parTransId="{024EC8DD-3F21-4BCF-93C2-17315DA3DC73}" sibTransId="{3226B9EB-9919-480D-9E6E-D7A4B91B07FA}"/>
    <dgm:cxn modelId="{DD9CD6FB-08F1-4E81-8108-635CA452D76E}" type="presOf" srcId="{02899E60-814B-4D4D-AB8F-89AEC55453EA}" destId="{6ED4060A-0BEE-4C6D-8E0C-C9B1D87E3647}" srcOrd="0" destOrd="0" presId="urn:microsoft.com/office/officeart/2005/8/layout/radial4"/>
    <dgm:cxn modelId="{2F2F2114-ACF1-44A4-996F-38ABA75E490F}" srcId="{8A3749BC-B905-4BD6-B6ED-4FBDC5E07DB3}" destId="{FBDC4BED-D3CE-4F43-AF63-B2E518E0C381}" srcOrd="2" destOrd="0" parTransId="{9FA166B6-8321-4762-8C24-D0AF1F33858D}" sibTransId="{86928714-A02E-4EA4-8E7F-40DC92FDA787}"/>
    <dgm:cxn modelId="{1C71F3B9-D505-4B3B-B4E3-9920CC5F5688}" type="presOf" srcId="{EB2BA182-6889-4294-A592-A8CDEB0025F0}" destId="{10231437-8D01-48FE-928D-254B0D48002A}" srcOrd="0" destOrd="0" presId="urn:microsoft.com/office/officeart/2005/8/layout/radial4"/>
    <dgm:cxn modelId="{5174B7AD-ECB1-4E8B-B7D1-4B2B812F17E2}" type="presOf" srcId="{47049FEC-EAE1-464E-AAFA-C6F72AACD344}" destId="{C18FC153-19FB-4BE3-9EA6-EA9A4D2AF3F9}" srcOrd="0" destOrd="0" presId="urn:microsoft.com/office/officeart/2005/8/layout/radial4"/>
    <dgm:cxn modelId="{3E93D4B7-A1E9-424F-B615-AC983716D5C1}" type="presOf" srcId="{9FA166B6-8321-4762-8C24-D0AF1F33858D}" destId="{920D25D3-F739-48D5-B466-B13D552F401B}" srcOrd="0" destOrd="0" presId="urn:microsoft.com/office/officeart/2005/8/layout/radial4"/>
    <dgm:cxn modelId="{FFC68CFA-E10B-4EA6-AC9F-C2C1B8411147}" srcId="{47049FEC-EAE1-464E-AAFA-C6F72AACD344}" destId="{8A3749BC-B905-4BD6-B6ED-4FBDC5E07DB3}" srcOrd="0" destOrd="0" parTransId="{F5B9065A-1E2E-4429-88DC-BF3A7DD929C9}" sibTransId="{6DA93904-0D49-4361-B61E-FDCD76833EA1}"/>
    <dgm:cxn modelId="{9225A3BC-3194-4BB7-ADE7-0596CF280DC1}" type="presParOf" srcId="{C18FC153-19FB-4BE3-9EA6-EA9A4D2AF3F9}" destId="{DA916FF6-C53B-4A32-A3BF-24D12AB0097D}" srcOrd="0" destOrd="0" presId="urn:microsoft.com/office/officeart/2005/8/layout/radial4"/>
    <dgm:cxn modelId="{21C5ABDD-152B-4211-9E35-A00564CF80A5}" type="presParOf" srcId="{C18FC153-19FB-4BE3-9EA6-EA9A4D2AF3F9}" destId="{10231437-8D01-48FE-928D-254B0D48002A}" srcOrd="1" destOrd="0" presId="urn:microsoft.com/office/officeart/2005/8/layout/radial4"/>
    <dgm:cxn modelId="{3D0ABF7E-A597-4133-A6D2-EE2396DBEC0C}" type="presParOf" srcId="{C18FC153-19FB-4BE3-9EA6-EA9A4D2AF3F9}" destId="{6ED4060A-0BEE-4C6D-8E0C-C9B1D87E3647}" srcOrd="2" destOrd="0" presId="urn:microsoft.com/office/officeart/2005/8/layout/radial4"/>
    <dgm:cxn modelId="{0EE72444-86F1-48BF-A18A-A5F7771876C2}" type="presParOf" srcId="{C18FC153-19FB-4BE3-9EA6-EA9A4D2AF3F9}" destId="{7F6E8B21-C688-4A72-872A-8AD330999602}" srcOrd="3" destOrd="0" presId="urn:microsoft.com/office/officeart/2005/8/layout/radial4"/>
    <dgm:cxn modelId="{B4752E5D-C8DE-4083-A7A9-B05BEBAE11FA}" type="presParOf" srcId="{C18FC153-19FB-4BE3-9EA6-EA9A4D2AF3F9}" destId="{804222A2-9BFC-4B42-816D-80F440CCE9E1}" srcOrd="4" destOrd="0" presId="urn:microsoft.com/office/officeart/2005/8/layout/radial4"/>
    <dgm:cxn modelId="{D49ADDA7-4631-4486-BD74-A90438C8D839}" type="presParOf" srcId="{C18FC153-19FB-4BE3-9EA6-EA9A4D2AF3F9}" destId="{920D25D3-F739-48D5-B466-B13D552F401B}" srcOrd="5" destOrd="0" presId="urn:microsoft.com/office/officeart/2005/8/layout/radial4"/>
    <dgm:cxn modelId="{9B492591-7AE6-448E-B6C3-44D2C4AAC5F2}" type="presParOf" srcId="{C18FC153-19FB-4BE3-9EA6-EA9A4D2AF3F9}" destId="{D21964C4-7B44-4DD1-AC3C-45E9BFCCF5B0}" srcOrd="6" destOrd="0" presId="urn:microsoft.com/office/officeart/2005/8/layout/radial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4F0834-BA29-42A3-98C1-A5D25F635127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258D589-CFBA-4C09-BB84-05CDBC848494}">
      <dgm:prSet phldrT="[Текст]" custT="1"/>
      <dgm:spPr/>
      <dgm:t>
        <a:bodyPr/>
        <a:lstStyle/>
        <a:p>
          <a:r>
            <a:rPr lang="ru-RU" sz="1800" i="1" dirty="0" smtClean="0">
              <a:latin typeface="Times New Roman" pitchFamily="18" charset="0"/>
              <a:cs typeface="Times New Roman" pitchFamily="18" charset="0"/>
            </a:rPr>
            <a:t>Первичный воинский учет на территории, где отсутствуют воинские комиссариаты</a:t>
          </a:r>
        </a:p>
        <a:p>
          <a:endParaRPr lang="ru-RU" sz="1000" dirty="0"/>
        </a:p>
      </dgm:t>
    </dgm:pt>
    <dgm:pt modelId="{B8F9F5F4-C5FE-4910-A9AF-27A87259BC4C}" type="parTrans" cxnId="{41DD2F77-F99C-4E9D-9610-DDE496D2F9DF}">
      <dgm:prSet/>
      <dgm:spPr/>
      <dgm:t>
        <a:bodyPr/>
        <a:lstStyle/>
        <a:p>
          <a:endParaRPr lang="ru-RU"/>
        </a:p>
      </dgm:t>
    </dgm:pt>
    <dgm:pt modelId="{7AB00163-7DF4-4B86-B37B-2C7CCF3EC607}" type="sibTrans" cxnId="{41DD2F77-F99C-4E9D-9610-DDE496D2F9DF}">
      <dgm:prSet/>
      <dgm:spPr/>
      <dgm:t>
        <a:bodyPr/>
        <a:lstStyle/>
        <a:p>
          <a:endParaRPr lang="ru-RU"/>
        </a:p>
      </dgm:t>
    </dgm:pt>
    <dgm:pt modelId="{5AD04BF4-6A24-41D2-9003-BCAC32B46FD8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2019 год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191,3 тыс.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руб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7CA0F464-0527-4B53-8548-5AF4E42792ED}" type="parTrans" cxnId="{D821DACA-15CB-4673-8C44-2140FA1AA70B}">
      <dgm:prSet/>
      <dgm:spPr/>
      <dgm:t>
        <a:bodyPr/>
        <a:lstStyle/>
        <a:p>
          <a:endParaRPr lang="ru-RU"/>
        </a:p>
      </dgm:t>
    </dgm:pt>
    <dgm:pt modelId="{D708C4CE-6545-4313-930E-1FAEC8C1FE25}" type="sibTrans" cxnId="{D821DACA-15CB-4673-8C44-2140FA1AA70B}">
      <dgm:prSet/>
      <dgm:spPr/>
      <dgm:t>
        <a:bodyPr/>
        <a:lstStyle/>
        <a:p>
          <a:endParaRPr lang="ru-RU"/>
        </a:p>
      </dgm:t>
    </dgm:pt>
    <dgm:pt modelId="{3D5D7B70-5625-4900-81E6-D0CDAF13DF32}">
      <dgm:prSet phldrT="[Текст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2020 год</a:t>
          </a:r>
        </a:p>
        <a:p>
          <a:r>
            <a:rPr lang="ru-RU" sz="1800" smtClean="0">
              <a:latin typeface="Times New Roman" pitchFamily="18" charset="0"/>
              <a:cs typeface="Times New Roman" pitchFamily="18" charset="0"/>
            </a:rPr>
            <a:t>198,3 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E3FF5766-27EF-423B-8FB2-FF195C9ED5CC}" type="parTrans" cxnId="{0999C0C9-1E55-4FB5-AB36-EEB7F37F25B7}">
      <dgm:prSet/>
      <dgm:spPr/>
      <dgm:t>
        <a:bodyPr/>
        <a:lstStyle/>
        <a:p>
          <a:endParaRPr lang="ru-RU"/>
        </a:p>
      </dgm:t>
    </dgm:pt>
    <dgm:pt modelId="{41FB70AA-CD1E-41DD-91EA-A84A8DCB785E}" type="sibTrans" cxnId="{0999C0C9-1E55-4FB5-AB36-EEB7F37F25B7}">
      <dgm:prSet/>
      <dgm:spPr/>
      <dgm:t>
        <a:bodyPr/>
        <a:lstStyle/>
        <a:p>
          <a:endParaRPr lang="ru-RU"/>
        </a:p>
      </dgm:t>
    </dgm:pt>
    <dgm:pt modelId="{05E82A6A-A0B2-4F39-A4B1-1DE7394AB028}">
      <dgm:prSet phldrT="[Текст]" custT="1"/>
      <dgm:spPr/>
      <dgm:t>
        <a:bodyPr/>
        <a:lstStyle/>
        <a:p>
          <a:r>
            <a:rPr lang="ru-RU" sz="1800" i="1" dirty="0" smtClean="0">
              <a:latin typeface="Times New Roman" pitchFamily="18" charset="0"/>
              <a:cs typeface="Times New Roman" pitchFamily="18" charset="0"/>
            </a:rPr>
            <a:t>Полномочия по составлению протоколов</a:t>
          </a:r>
          <a:endParaRPr lang="ru-RU" sz="1800" i="1" dirty="0">
            <a:latin typeface="Times New Roman" pitchFamily="18" charset="0"/>
            <a:cs typeface="Times New Roman" pitchFamily="18" charset="0"/>
          </a:endParaRPr>
        </a:p>
      </dgm:t>
    </dgm:pt>
    <dgm:pt modelId="{F0AC33C7-412E-4DA6-8C5F-38AC5A99449A}" type="parTrans" cxnId="{081CD411-3C68-4B1B-900C-5B2FC06584BF}">
      <dgm:prSet/>
      <dgm:spPr/>
      <dgm:t>
        <a:bodyPr/>
        <a:lstStyle/>
        <a:p>
          <a:endParaRPr lang="ru-RU"/>
        </a:p>
      </dgm:t>
    </dgm:pt>
    <dgm:pt modelId="{5DE4AE52-2D3D-49FF-89D6-7B6717AB2D08}" type="sibTrans" cxnId="{081CD411-3C68-4B1B-900C-5B2FC06584BF}">
      <dgm:prSet/>
      <dgm:spPr/>
      <dgm:t>
        <a:bodyPr/>
        <a:lstStyle/>
        <a:p>
          <a:endParaRPr lang="ru-RU"/>
        </a:p>
      </dgm:t>
    </dgm:pt>
    <dgm:pt modelId="{D9011980-2859-49A5-88D9-E67DB66CDA30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2019 год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0,2 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9936E267-AD9E-4403-88D7-37E0B7C63298}" type="parTrans" cxnId="{64A5B50D-2BB2-47C9-B3D2-2AB7ED34634B}">
      <dgm:prSet/>
      <dgm:spPr/>
      <dgm:t>
        <a:bodyPr/>
        <a:lstStyle/>
        <a:p>
          <a:endParaRPr lang="ru-RU"/>
        </a:p>
      </dgm:t>
    </dgm:pt>
    <dgm:pt modelId="{19F2ED4B-5751-4989-BF0D-43C6C3884056}" type="sibTrans" cxnId="{64A5B50D-2BB2-47C9-B3D2-2AB7ED34634B}">
      <dgm:prSet/>
      <dgm:spPr/>
      <dgm:t>
        <a:bodyPr/>
        <a:lstStyle/>
        <a:p>
          <a:endParaRPr lang="ru-RU"/>
        </a:p>
      </dgm:t>
    </dgm:pt>
    <dgm:pt modelId="{15B5D222-42A7-4596-B181-C3EF8A9995F1}">
      <dgm:prSet phldrT="[Текст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2020 год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0,2 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9432AC99-086B-435D-8068-6261F9E1BDAB}" type="parTrans" cxnId="{0B321A79-2E8B-40B5-AB84-CB7EE6B4F0A7}">
      <dgm:prSet/>
      <dgm:spPr/>
      <dgm:t>
        <a:bodyPr/>
        <a:lstStyle/>
        <a:p>
          <a:endParaRPr lang="ru-RU"/>
        </a:p>
      </dgm:t>
    </dgm:pt>
    <dgm:pt modelId="{DD795861-56F5-4DE6-9AEC-CA990634308E}" type="sibTrans" cxnId="{0B321A79-2E8B-40B5-AB84-CB7EE6B4F0A7}">
      <dgm:prSet/>
      <dgm:spPr/>
      <dgm:t>
        <a:bodyPr/>
        <a:lstStyle/>
        <a:p>
          <a:endParaRPr lang="ru-RU"/>
        </a:p>
      </dgm:t>
    </dgm:pt>
    <dgm:pt modelId="{62A1CD87-6E18-48AE-BCB1-337A86713536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2021 год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0,00 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C6D263CE-75CD-4C19-BADD-0DEA362202E1}" type="parTrans" cxnId="{B51121E3-3402-48ED-BD23-F24DD1C812E2}">
      <dgm:prSet/>
      <dgm:spPr/>
      <dgm:t>
        <a:bodyPr/>
        <a:lstStyle/>
        <a:p>
          <a:endParaRPr lang="ru-RU"/>
        </a:p>
      </dgm:t>
    </dgm:pt>
    <dgm:pt modelId="{73422446-145A-4AC3-846E-2BF544DDA56D}" type="sibTrans" cxnId="{B51121E3-3402-48ED-BD23-F24DD1C812E2}">
      <dgm:prSet/>
      <dgm:spPr/>
      <dgm:t>
        <a:bodyPr/>
        <a:lstStyle/>
        <a:p>
          <a:endParaRPr lang="ru-RU"/>
        </a:p>
      </dgm:t>
    </dgm:pt>
    <dgm:pt modelId="{082FED04-872B-4E47-B987-BD3EA8E968F2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2021 год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0,2 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AFA115B3-C73B-4E29-B608-7B3AEDB05244}" type="parTrans" cxnId="{37E8E173-5612-417D-A0E6-73E11ECA2778}">
      <dgm:prSet/>
      <dgm:spPr/>
      <dgm:t>
        <a:bodyPr/>
        <a:lstStyle/>
        <a:p>
          <a:endParaRPr lang="ru-RU"/>
        </a:p>
      </dgm:t>
    </dgm:pt>
    <dgm:pt modelId="{46F22D6F-01EB-4BF9-8F9E-7D0BB635BDBB}" type="sibTrans" cxnId="{37E8E173-5612-417D-A0E6-73E11ECA2778}">
      <dgm:prSet/>
      <dgm:spPr/>
      <dgm:t>
        <a:bodyPr/>
        <a:lstStyle/>
        <a:p>
          <a:endParaRPr lang="ru-RU"/>
        </a:p>
      </dgm:t>
    </dgm:pt>
    <dgm:pt modelId="{828B6515-B146-4D3F-A544-3D6A20CBE8DE}" type="pres">
      <dgm:prSet presAssocID="{BC4F0834-BA29-42A3-98C1-A5D25F63512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D40E76E-6AFC-41BF-BCCD-7102F08EA0AB}" type="pres">
      <dgm:prSet presAssocID="{3258D589-CFBA-4C09-BB84-05CDBC848494}" presName="root" presStyleCnt="0"/>
      <dgm:spPr/>
    </dgm:pt>
    <dgm:pt modelId="{CBB9934C-A700-45A1-87CA-2963EF181D73}" type="pres">
      <dgm:prSet presAssocID="{3258D589-CFBA-4C09-BB84-05CDBC848494}" presName="rootComposite" presStyleCnt="0"/>
      <dgm:spPr/>
    </dgm:pt>
    <dgm:pt modelId="{31C66DEF-B065-498A-9E4B-F00302B9257F}" type="pres">
      <dgm:prSet presAssocID="{3258D589-CFBA-4C09-BB84-05CDBC848494}" presName="rootText" presStyleLbl="node1" presStyleIdx="0" presStyleCnt="2" custScaleX="182782"/>
      <dgm:spPr/>
      <dgm:t>
        <a:bodyPr/>
        <a:lstStyle/>
        <a:p>
          <a:endParaRPr lang="ru-RU"/>
        </a:p>
      </dgm:t>
    </dgm:pt>
    <dgm:pt modelId="{72270CD4-958D-4CDB-8885-5783AB59E076}" type="pres">
      <dgm:prSet presAssocID="{3258D589-CFBA-4C09-BB84-05CDBC848494}" presName="rootConnector" presStyleLbl="node1" presStyleIdx="0" presStyleCnt="2"/>
      <dgm:spPr/>
      <dgm:t>
        <a:bodyPr/>
        <a:lstStyle/>
        <a:p>
          <a:endParaRPr lang="ru-RU"/>
        </a:p>
      </dgm:t>
    </dgm:pt>
    <dgm:pt modelId="{6F835E40-0613-428C-B86F-0052E377496E}" type="pres">
      <dgm:prSet presAssocID="{3258D589-CFBA-4C09-BB84-05CDBC848494}" presName="childShape" presStyleCnt="0"/>
      <dgm:spPr/>
    </dgm:pt>
    <dgm:pt modelId="{49109C75-90B5-4CF5-A89A-88AF01BBE9C7}" type="pres">
      <dgm:prSet presAssocID="{7CA0F464-0527-4B53-8548-5AF4E42792ED}" presName="Name13" presStyleLbl="parChTrans1D2" presStyleIdx="0" presStyleCnt="6"/>
      <dgm:spPr/>
      <dgm:t>
        <a:bodyPr/>
        <a:lstStyle/>
        <a:p>
          <a:endParaRPr lang="ru-RU"/>
        </a:p>
      </dgm:t>
    </dgm:pt>
    <dgm:pt modelId="{49388F58-92DA-4031-BE6E-72E629F36CB1}" type="pres">
      <dgm:prSet presAssocID="{5AD04BF4-6A24-41D2-9003-BCAC32B46FD8}" presName="childTex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2A62F2-3A77-4EF6-BEE3-6ED4756AD712}" type="pres">
      <dgm:prSet presAssocID="{E3FF5766-27EF-423B-8FB2-FF195C9ED5CC}" presName="Name13" presStyleLbl="parChTrans1D2" presStyleIdx="1" presStyleCnt="6"/>
      <dgm:spPr/>
      <dgm:t>
        <a:bodyPr/>
        <a:lstStyle/>
        <a:p>
          <a:endParaRPr lang="ru-RU"/>
        </a:p>
      </dgm:t>
    </dgm:pt>
    <dgm:pt modelId="{15ACD839-07C2-4811-8C10-52BE6F38A05F}" type="pres">
      <dgm:prSet presAssocID="{3D5D7B70-5625-4900-81E6-D0CDAF13DF32}" presName="childTex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F60D44-8049-4712-8B93-01205D2E7E81}" type="pres">
      <dgm:prSet presAssocID="{C6D263CE-75CD-4C19-BADD-0DEA362202E1}" presName="Name13" presStyleLbl="parChTrans1D2" presStyleIdx="2" presStyleCnt="6"/>
      <dgm:spPr/>
      <dgm:t>
        <a:bodyPr/>
        <a:lstStyle/>
        <a:p>
          <a:endParaRPr lang="ru-RU"/>
        </a:p>
      </dgm:t>
    </dgm:pt>
    <dgm:pt modelId="{E974104E-8EE4-4A02-83B5-2B802A4A1343}" type="pres">
      <dgm:prSet presAssocID="{62A1CD87-6E18-48AE-BCB1-337A86713536}" presName="childTex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FB2BE3-CFAF-42D2-90A9-076185649961}" type="pres">
      <dgm:prSet presAssocID="{05E82A6A-A0B2-4F39-A4B1-1DE7394AB028}" presName="root" presStyleCnt="0"/>
      <dgm:spPr/>
    </dgm:pt>
    <dgm:pt modelId="{883258F2-C001-4F89-B507-023B0430B72F}" type="pres">
      <dgm:prSet presAssocID="{05E82A6A-A0B2-4F39-A4B1-1DE7394AB028}" presName="rootComposite" presStyleCnt="0"/>
      <dgm:spPr/>
    </dgm:pt>
    <dgm:pt modelId="{8C6544BD-273C-42BB-BC56-A1CE4F5F7248}" type="pres">
      <dgm:prSet presAssocID="{05E82A6A-A0B2-4F39-A4B1-1DE7394AB028}" presName="rootText" presStyleLbl="node1" presStyleIdx="1" presStyleCnt="2" custScaleX="182075"/>
      <dgm:spPr/>
      <dgm:t>
        <a:bodyPr/>
        <a:lstStyle/>
        <a:p>
          <a:endParaRPr lang="ru-RU"/>
        </a:p>
      </dgm:t>
    </dgm:pt>
    <dgm:pt modelId="{F2CEF308-07A7-4014-AA6F-5B489BA3DD73}" type="pres">
      <dgm:prSet presAssocID="{05E82A6A-A0B2-4F39-A4B1-1DE7394AB028}" presName="rootConnector" presStyleLbl="node1" presStyleIdx="1" presStyleCnt="2"/>
      <dgm:spPr/>
      <dgm:t>
        <a:bodyPr/>
        <a:lstStyle/>
        <a:p>
          <a:endParaRPr lang="ru-RU"/>
        </a:p>
      </dgm:t>
    </dgm:pt>
    <dgm:pt modelId="{C718E813-9C1C-4DAF-A221-22EB3D22CB17}" type="pres">
      <dgm:prSet presAssocID="{05E82A6A-A0B2-4F39-A4B1-1DE7394AB028}" presName="childShape" presStyleCnt="0"/>
      <dgm:spPr/>
    </dgm:pt>
    <dgm:pt modelId="{832CFAFB-995E-4B62-AADB-2185C2CB3C07}" type="pres">
      <dgm:prSet presAssocID="{9936E267-AD9E-4403-88D7-37E0B7C63298}" presName="Name13" presStyleLbl="parChTrans1D2" presStyleIdx="3" presStyleCnt="6"/>
      <dgm:spPr/>
      <dgm:t>
        <a:bodyPr/>
        <a:lstStyle/>
        <a:p>
          <a:endParaRPr lang="ru-RU"/>
        </a:p>
      </dgm:t>
    </dgm:pt>
    <dgm:pt modelId="{40D076C3-36AC-4613-B5E7-6B1C5254CD4F}" type="pres">
      <dgm:prSet presAssocID="{D9011980-2859-49A5-88D9-E67DB66CDA30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1A3077-ED2B-4296-998A-7B184406D75E}" type="pres">
      <dgm:prSet presAssocID="{9432AC99-086B-435D-8068-6261F9E1BDAB}" presName="Name13" presStyleLbl="parChTrans1D2" presStyleIdx="4" presStyleCnt="6"/>
      <dgm:spPr/>
      <dgm:t>
        <a:bodyPr/>
        <a:lstStyle/>
        <a:p>
          <a:endParaRPr lang="ru-RU"/>
        </a:p>
      </dgm:t>
    </dgm:pt>
    <dgm:pt modelId="{49B65B3A-C9EF-4400-86FC-7C215E4E85CC}" type="pres">
      <dgm:prSet presAssocID="{15B5D222-42A7-4596-B181-C3EF8A9995F1}" presName="childText" presStyleLbl="bgAcc1" presStyleIdx="4" presStyleCnt="6" custLinFactNeighborX="-2152" custLinFactNeighborY="30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4552B5-87C4-4E7F-A314-7F9C5EE0B82E}" type="pres">
      <dgm:prSet presAssocID="{AFA115B3-C73B-4E29-B608-7B3AEDB05244}" presName="Name13" presStyleLbl="parChTrans1D2" presStyleIdx="5" presStyleCnt="6"/>
      <dgm:spPr/>
      <dgm:t>
        <a:bodyPr/>
        <a:lstStyle/>
        <a:p>
          <a:endParaRPr lang="ru-RU"/>
        </a:p>
      </dgm:t>
    </dgm:pt>
    <dgm:pt modelId="{B936E0C7-07A9-4BC7-A8BA-E7C189CC932F}" type="pres">
      <dgm:prSet presAssocID="{082FED04-872B-4E47-B987-BD3EA8E968F2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282694-2265-4F89-9103-90C744735ECC}" type="presOf" srcId="{5AD04BF4-6A24-41D2-9003-BCAC32B46FD8}" destId="{49388F58-92DA-4031-BE6E-72E629F36CB1}" srcOrd="0" destOrd="0" presId="urn:microsoft.com/office/officeart/2005/8/layout/hierarchy3"/>
    <dgm:cxn modelId="{0999C0C9-1E55-4FB5-AB36-EEB7F37F25B7}" srcId="{3258D589-CFBA-4C09-BB84-05CDBC848494}" destId="{3D5D7B70-5625-4900-81E6-D0CDAF13DF32}" srcOrd="1" destOrd="0" parTransId="{E3FF5766-27EF-423B-8FB2-FF195C9ED5CC}" sibTransId="{41FB70AA-CD1E-41DD-91EA-A84A8DCB785E}"/>
    <dgm:cxn modelId="{BAA42D28-B514-4B12-9C03-E664BD498362}" type="presOf" srcId="{082FED04-872B-4E47-B987-BD3EA8E968F2}" destId="{B936E0C7-07A9-4BC7-A8BA-E7C189CC932F}" srcOrd="0" destOrd="0" presId="urn:microsoft.com/office/officeart/2005/8/layout/hierarchy3"/>
    <dgm:cxn modelId="{D821DACA-15CB-4673-8C44-2140FA1AA70B}" srcId="{3258D589-CFBA-4C09-BB84-05CDBC848494}" destId="{5AD04BF4-6A24-41D2-9003-BCAC32B46FD8}" srcOrd="0" destOrd="0" parTransId="{7CA0F464-0527-4B53-8548-5AF4E42792ED}" sibTransId="{D708C4CE-6545-4313-930E-1FAEC8C1FE25}"/>
    <dgm:cxn modelId="{2D928F47-4269-450F-BDB7-9B8F854BE2D6}" type="presOf" srcId="{C6D263CE-75CD-4C19-BADD-0DEA362202E1}" destId="{46F60D44-8049-4712-8B93-01205D2E7E81}" srcOrd="0" destOrd="0" presId="urn:microsoft.com/office/officeart/2005/8/layout/hierarchy3"/>
    <dgm:cxn modelId="{4975B214-F3EC-4766-8B86-D1ACB65D40A9}" type="presOf" srcId="{BC4F0834-BA29-42A3-98C1-A5D25F635127}" destId="{828B6515-B146-4D3F-A544-3D6A20CBE8DE}" srcOrd="0" destOrd="0" presId="urn:microsoft.com/office/officeart/2005/8/layout/hierarchy3"/>
    <dgm:cxn modelId="{F82575D3-AA9E-4A9C-8A56-F3CFD0286469}" type="presOf" srcId="{15B5D222-42A7-4596-B181-C3EF8A9995F1}" destId="{49B65B3A-C9EF-4400-86FC-7C215E4E85CC}" srcOrd="0" destOrd="0" presId="urn:microsoft.com/office/officeart/2005/8/layout/hierarchy3"/>
    <dgm:cxn modelId="{BF2133AA-3B81-4987-9742-5D216C4AD3E6}" type="presOf" srcId="{D9011980-2859-49A5-88D9-E67DB66CDA30}" destId="{40D076C3-36AC-4613-B5E7-6B1C5254CD4F}" srcOrd="0" destOrd="0" presId="urn:microsoft.com/office/officeart/2005/8/layout/hierarchy3"/>
    <dgm:cxn modelId="{056645C9-C8F6-49F9-A3EC-CB987133B6CB}" type="presOf" srcId="{7CA0F464-0527-4B53-8548-5AF4E42792ED}" destId="{49109C75-90B5-4CF5-A89A-88AF01BBE9C7}" srcOrd="0" destOrd="0" presId="urn:microsoft.com/office/officeart/2005/8/layout/hierarchy3"/>
    <dgm:cxn modelId="{0161E607-4774-4372-BC0C-DF734125A2DB}" type="presOf" srcId="{05E82A6A-A0B2-4F39-A4B1-1DE7394AB028}" destId="{F2CEF308-07A7-4014-AA6F-5B489BA3DD73}" srcOrd="1" destOrd="0" presId="urn:microsoft.com/office/officeart/2005/8/layout/hierarchy3"/>
    <dgm:cxn modelId="{0B321A79-2E8B-40B5-AB84-CB7EE6B4F0A7}" srcId="{05E82A6A-A0B2-4F39-A4B1-1DE7394AB028}" destId="{15B5D222-42A7-4596-B181-C3EF8A9995F1}" srcOrd="1" destOrd="0" parTransId="{9432AC99-086B-435D-8068-6261F9E1BDAB}" sibTransId="{DD795861-56F5-4DE6-9AEC-CA990634308E}"/>
    <dgm:cxn modelId="{84BB07AC-525F-4E4A-8756-1BB51CD8B8C5}" type="presOf" srcId="{E3FF5766-27EF-423B-8FB2-FF195C9ED5CC}" destId="{742A62F2-3A77-4EF6-BEE3-6ED4756AD712}" srcOrd="0" destOrd="0" presId="urn:microsoft.com/office/officeart/2005/8/layout/hierarchy3"/>
    <dgm:cxn modelId="{DF119216-57F3-440D-B225-260201B71526}" type="presOf" srcId="{05E82A6A-A0B2-4F39-A4B1-1DE7394AB028}" destId="{8C6544BD-273C-42BB-BC56-A1CE4F5F7248}" srcOrd="0" destOrd="0" presId="urn:microsoft.com/office/officeart/2005/8/layout/hierarchy3"/>
    <dgm:cxn modelId="{D84528AD-27F1-48FA-96B6-9631B0D44B03}" type="presOf" srcId="{3258D589-CFBA-4C09-BB84-05CDBC848494}" destId="{31C66DEF-B065-498A-9E4B-F00302B9257F}" srcOrd="0" destOrd="0" presId="urn:microsoft.com/office/officeart/2005/8/layout/hierarchy3"/>
    <dgm:cxn modelId="{9B5B59C8-8BBB-4BD8-9A4A-15FC3C5764FE}" type="presOf" srcId="{62A1CD87-6E18-48AE-BCB1-337A86713536}" destId="{E974104E-8EE4-4A02-83B5-2B802A4A1343}" srcOrd="0" destOrd="0" presId="urn:microsoft.com/office/officeart/2005/8/layout/hierarchy3"/>
    <dgm:cxn modelId="{A68DAE06-2CE8-4DDA-8C33-489B8BEA38D5}" type="presOf" srcId="{9936E267-AD9E-4403-88D7-37E0B7C63298}" destId="{832CFAFB-995E-4B62-AADB-2185C2CB3C07}" srcOrd="0" destOrd="0" presId="urn:microsoft.com/office/officeart/2005/8/layout/hierarchy3"/>
    <dgm:cxn modelId="{C51BE837-7575-4F9D-8981-609C23273CA7}" type="presOf" srcId="{AFA115B3-C73B-4E29-B608-7B3AEDB05244}" destId="{E34552B5-87C4-4E7F-A314-7F9C5EE0B82E}" srcOrd="0" destOrd="0" presId="urn:microsoft.com/office/officeart/2005/8/layout/hierarchy3"/>
    <dgm:cxn modelId="{CDD3E109-9F99-4CEE-9AC0-FB1DAF175F62}" type="presOf" srcId="{9432AC99-086B-435D-8068-6261F9E1BDAB}" destId="{1C1A3077-ED2B-4296-998A-7B184406D75E}" srcOrd="0" destOrd="0" presId="urn:microsoft.com/office/officeart/2005/8/layout/hierarchy3"/>
    <dgm:cxn modelId="{64A5B50D-2BB2-47C9-B3D2-2AB7ED34634B}" srcId="{05E82A6A-A0B2-4F39-A4B1-1DE7394AB028}" destId="{D9011980-2859-49A5-88D9-E67DB66CDA30}" srcOrd="0" destOrd="0" parTransId="{9936E267-AD9E-4403-88D7-37E0B7C63298}" sibTransId="{19F2ED4B-5751-4989-BF0D-43C6C3884056}"/>
    <dgm:cxn modelId="{B51121E3-3402-48ED-BD23-F24DD1C812E2}" srcId="{3258D589-CFBA-4C09-BB84-05CDBC848494}" destId="{62A1CD87-6E18-48AE-BCB1-337A86713536}" srcOrd="2" destOrd="0" parTransId="{C6D263CE-75CD-4C19-BADD-0DEA362202E1}" sibTransId="{73422446-145A-4AC3-846E-2BF544DDA56D}"/>
    <dgm:cxn modelId="{37E8E173-5612-417D-A0E6-73E11ECA2778}" srcId="{05E82A6A-A0B2-4F39-A4B1-1DE7394AB028}" destId="{082FED04-872B-4E47-B987-BD3EA8E968F2}" srcOrd="2" destOrd="0" parTransId="{AFA115B3-C73B-4E29-B608-7B3AEDB05244}" sibTransId="{46F22D6F-01EB-4BF9-8F9E-7D0BB635BDBB}"/>
    <dgm:cxn modelId="{081CD411-3C68-4B1B-900C-5B2FC06584BF}" srcId="{BC4F0834-BA29-42A3-98C1-A5D25F635127}" destId="{05E82A6A-A0B2-4F39-A4B1-1DE7394AB028}" srcOrd="1" destOrd="0" parTransId="{F0AC33C7-412E-4DA6-8C5F-38AC5A99449A}" sibTransId="{5DE4AE52-2D3D-49FF-89D6-7B6717AB2D08}"/>
    <dgm:cxn modelId="{F2392848-A0B4-4A9A-8900-140EF6DD6BF1}" type="presOf" srcId="{3D5D7B70-5625-4900-81E6-D0CDAF13DF32}" destId="{15ACD839-07C2-4811-8C10-52BE6F38A05F}" srcOrd="0" destOrd="0" presId="urn:microsoft.com/office/officeart/2005/8/layout/hierarchy3"/>
    <dgm:cxn modelId="{41DD2F77-F99C-4E9D-9610-DDE496D2F9DF}" srcId="{BC4F0834-BA29-42A3-98C1-A5D25F635127}" destId="{3258D589-CFBA-4C09-BB84-05CDBC848494}" srcOrd="0" destOrd="0" parTransId="{B8F9F5F4-C5FE-4910-A9AF-27A87259BC4C}" sibTransId="{7AB00163-7DF4-4B86-B37B-2C7CCF3EC607}"/>
    <dgm:cxn modelId="{281FB3FB-5784-4A97-9990-183FB82FA04D}" type="presOf" srcId="{3258D589-CFBA-4C09-BB84-05CDBC848494}" destId="{72270CD4-958D-4CDB-8885-5783AB59E076}" srcOrd="1" destOrd="0" presId="urn:microsoft.com/office/officeart/2005/8/layout/hierarchy3"/>
    <dgm:cxn modelId="{620E0CC1-2FF7-4544-9C9A-6499D8742538}" type="presParOf" srcId="{828B6515-B146-4D3F-A544-3D6A20CBE8DE}" destId="{2D40E76E-6AFC-41BF-BCCD-7102F08EA0AB}" srcOrd="0" destOrd="0" presId="urn:microsoft.com/office/officeart/2005/8/layout/hierarchy3"/>
    <dgm:cxn modelId="{0C6F288C-00AE-44EC-A61F-6B392C9FF53A}" type="presParOf" srcId="{2D40E76E-6AFC-41BF-BCCD-7102F08EA0AB}" destId="{CBB9934C-A700-45A1-87CA-2963EF181D73}" srcOrd="0" destOrd="0" presId="urn:microsoft.com/office/officeart/2005/8/layout/hierarchy3"/>
    <dgm:cxn modelId="{2BA043BA-7009-431F-8D9A-4DE875F18486}" type="presParOf" srcId="{CBB9934C-A700-45A1-87CA-2963EF181D73}" destId="{31C66DEF-B065-498A-9E4B-F00302B9257F}" srcOrd="0" destOrd="0" presId="urn:microsoft.com/office/officeart/2005/8/layout/hierarchy3"/>
    <dgm:cxn modelId="{B0119CFF-99FF-4C31-8EA6-085C08B5B54B}" type="presParOf" srcId="{CBB9934C-A700-45A1-87CA-2963EF181D73}" destId="{72270CD4-958D-4CDB-8885-5783AB59E076}" srcOrd="1" destOrd="0" presId="urn:microsoft.com/office/officeart/2005/8/layout/hierarchy3"/>
    <dgm:cxn modelId="{EB16A8F3-66BF-408D-A0C0-A5840C2B7168}" type="presParOf" srcId="{2D40E76E-6AFC-41BF-BCCD-7102F08EA0AB}" destId="{6F835E40-0613-428C-B86F-0052E377496E}" srcOrd="1" destOrd="0" presId="urn:microsoft.com/office/officeart/2005/8/layout/hierarchy3"/>
    <dgm:cxn modelId="{46427825-9E64-42E2-9C45-944FF32F4087}" type="presParOf" srcId="{6F835E40-0613-428C-B86F-0052E377496E}" destId="{49109C75-90B5-4CF5-A89A-88AF01BBE9C7}" srcOrd="0" destOrd="0" presId="urn:microsoft.com/office/officeart/2005/8/layout/hierarchy3"/>
    <dgm:cxn modelId="{1FCD7D6C-12C3-4B29-928E-0469882AAEF8}" type="presParOf" srcId="{6F835E40-0613-428C-B86F-0052E377496E}" destId="{49388F58-92DA-4031-BE6E-72E629F36CB1}" srcOrd="1" destOrd="0" presId="urn:microsoft.com/office/officeart/2005/8/layout/hierarchy3"/>
    <dgm:cxn modelId="{45760220-5690-4CAC-852D-79E51DE0998B}" type="presParOf" srcId="{6F835E40-0613-428C-B86F-0052E377496E}" destId="{742A62F2-3A77-4EF6-BEE3-6ED4756AD712}" srcOrd="2" destOrd="0" presId="urn:microsoft.com/office/officeart/2005/8/layout/hierarchy3"/>
    <dgm:cxn modelId="{AEC65B92-F05B-4069-AA39-FDAFD3D1CA73}" type="presParOf" srcId="{6F835E40-0613-428C-B86F-0052E377496E}" destId="{15ACD839-07C2-4811-8C10-52BE6F38A05F}" srcOrd="3" destOrd="0" presId="urn:microsoft.com/office/officeart/2005/8/layout/hierarchy3"/>
    <dgm:cxn modelId="{8498B442-DB5D-46B6-9ABA-91AE0988A50F}" type="presParOf" srcId="{6F835E40-0613-428C-B86F-0052E377496E}" destId="{46F60D44-8049-4712-8B93-01205D2E7E81}" srcOrd="4" destOrd="0" presId="urn:microsoft.com/office/officeart/2005/8/layout/hierarchy3"/>
    <dgm:cxn modelId="{D575364E-5611-4FB0-920D-67ABC0DCD304}" type="presParOf" srcId="{6F835E40-0613-428C-B86F-0052E377496E}" destId="{E974104E-8EE4-4A02-83B5-2B802A4A1343}" srcOrd="5" destOrd="0" presId="urn:microsoft.com/office/officeart/2005/8/layout/hierarchy3"/>
    <dgm:cxn modelId="{A1E6693B-2545-4F46-8266-774966A9CC69}" type="presParOf" srcId="{828B6515-B146-4D3F-A544-3D6A20CBE8DE}" destId="{04FB2BE3-CFAF-42D2-90A9-076185649961}" srcOrd="1" destOrd="0" presId="urn:microsoft.com/office/officeart/2005/8/layout/hierarchy3"/>
    <dgm:cxn modelId="{22A5A076-C802-449F-837C-1BE641C08C0D}" type="presParOf" srcId="{04FB2BE3-CFAF-42D2-90A9-076185649961}" destId="{883258F2-C001-4F89-B507-023B0430B72F}" srcOrd="0" destOrd="0" presId="urn:microsoft.com/office/officeart/2005/8/layout/hierarchy3"/>
    <dgm:cxn modelId="{38BD5505-9A64-4C82-8B5D-CE0C3567F2EC}" type="presParOf" srcId="{883258F2-C001-4F89-B507-023B0430B72F}" destId="{8C6544BD-273C-42BB-BC56-A1CE4F5F7248}" srcOrd="0" destOrd="0" presId="urn:microsoft.com/office/officeart/2005/8/layout/hierarchy3"/>
    <dgm:cxn modelId="{553770F7-4187-4E9C-B7FF-162F8B5ED8B0}" type="presParOf" srcId="{883258F2-C001-4F89-B507-023B0430B72F}" destId="{F2CEF308-07A7-4014-AA6F-5B489BA3DD73}" srcOrd="1" destOrd="0" presId="urn:microsoft.com/office/officeart/2005/8/layout/hierarchy3"/>
    <dgm:cxn modelId="{96974C96-0072-48F7-8366-9B9EB35CE71E}" type="presParOf" srcId="{04FB2BE3-CFAF-42D2-90A9-076185649961}" destId="{C718E813-9C1C-4DAF-A221-22EB3D22CB17}" srcOrd="1" destOrd="0" presId="urn:microsoft.com/office/officeart/2005/8/layout/hierarchy3"/>
    <dgm:cxn modelId="{DD383054-3224-48BA-B444-8D5D7DB43001}" type="presParOf" srcId="{C718E813-9C1C-4DAF-A221-22EB3D22CB17}" destId="{832CFAFB-995E-4B62-AADB-2185C2CB3C07}" srcOrd="0" destOrd="0" presId="urn:microsoft.com/office/officeart/2005/8/layout/hierarchy3"/>
    <dgm:cxn modelId="{D975C62D-C2DF-4C6D-A9E0-2E5DF849FDEB}" type="presParOf" srcId="{C718E813-9C1C-4DAF-A221-22EB3D22CB17}" destId="{40D076C3-36AC-4613-B5E7-6B1C5254CD4F}" srcOrd="1" destOrd="0" presId="urn:microsoft.com/office/officeart/2005/8/layout/hierarchy3"/>
    <dgm:cxn modelId="{41E69119-D23F-4874-A4D0-3DE59DE2DEF2}" type="presParOf" srcId="{C718E813-9C1C-4DAF-A221-22EB3D22CB17}" destId="{1C1A3077-ED2B-4296-998A-7B184406D75E}" srcOrd="2" destOrd="0" presId="urn:microsoft.com/office/officeart/2005/8/layout/hierarchy3"/>
    <dgm:cxn modelId="{7C1E0677-77BA-4FE9-8D7F-319FAF19A334}" type="presParOf" srcId="{C718E813-9C1C-4DAF-A221-22EB3D22CB17}" destId="{49B65B3A-C9EF-4400-86FC-7C215E4E85CC}" srcOrd="3" destOrd="0" presId="urn:microsoft.com/office/officeart/2005/8/layout/hierarchy3"/>
    <dgm:cxn modelId="{890DD0F9-AA0C-48BF-A3DC-F36D3B4CF90E}" type="presParOf" srcId="{C718E813-9C1C-4DAF-A221-22EB3D22CB17}" destId="{E34552B5-87C4-4E7F-A314-7F9C5EE0B82E}" srcOrd="4" destOrd="0" presId="urn:microsoft.com/office/officeart/2005/8/layout/hierarchy3"/>
    <dgm:cxn modelId="{7D39DA07-E0C9-4FC4-9667-FBF80E46AEEF}" type="presParOf" srcId="{C718E813-9C1C-4DAF-A221-22EB3D22CB17}" destId="{B936E0C7-07A9-4BC7-A8BA-E7C189CC932F}" srcOrd="5" destOrd="0" presId="urn:microsoft.com/office/officeart/2005/8/layout/hierarchy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F85236-B7F0-4A25-98A9-8955F2406BB5}">
      <dsp:nvSpPr>
        <dsp:cNvPr id="0" name=""/>
        <dsp:cNvSpPr/>
      </dsp:nvSpPr>
      <dsp:spPr>
        <a:xfrm>
          <a:off x="0" y="1812786"/>
          <a:ext cx="878687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69632F-ACB6-4B28-962A-4F05DC66CF3C}">
      <dsp:nvSpPr>
        <dsp:cNvPr id="0" name=""/>
        <dsp:cNvSpPr/>
      </dsp:nvSpPr>
      <dsp:spPr>
        <a:xfrm>
          <a:off x="412313" y="113802"/>
          <a:ext cx="8366794" cy="1979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200" kern="1200" dirty="0" smtClean="0">
              <a:latin typeface="Times New Roman" pitchFamily="18" charset="0"/>
              <a:cs typeface="Times New Roman" pitchFamily="18" charset="0"/>
            </a:rPr>
            <a:t>Основные понятия</a:t>
          </a:r>
          <a:endParaRPr lang="ru-RU" sz="7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2313" y="113802"/>
        <a:ext cx="8366794" cy="1979424"/>
      </dsp:txXfrm>
    </dsp:sp>
    <dsp:sp modelId="{3380F63D-F430-4777-BBAA-24EDF927B194}">
      <dsp:nvSpPr>
        <dsp:cNvPr id="0" name=""/>
        <dsp:cNvSpPr/>
      </dsp:nvSpPr>
      <dsp:spPr>
        <a:xfrm>
          <a:off x="0" y="3769700"/>
          <a:ext cx="878687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815816-3463-4A84-AAD1-C7643291F95F}">
      <dsp:nvSpPr>
        <dsp:cNvPr id="0" name=""/>
        <dsp:cNvSpPr/>
      </dsp:nvSpPr>
      <dsp:spPr>
        <a:xfrm>
          <a:off x="418320" y="2394186"/>
          <a:ext cx="8366399" cy="1655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kern="1200" dirty="0" smtClean="0">
              <a:latin typeface="Gabriola" pitchFamily="82" charset="0"/>
            </a:rPr>
            <a:t>Бюджет </a:t>
          </a:r>
          <a:r>
            <a:rPr lang="ru-RU" sz="2800" kern="1200" dirty="0" err="1" smtClean="0">
              <a:latin typeface="Gabriola" pitchFamily="82" charset="0"/>
            </a:rPr>
            <a:t>Балко-Грузского</a:t>
          </a:r>
          <a:r>
            <a:rPr lang="ru-RU" sz="2800" kern="1200" dirty="0" smtClean="0">
              <a:latin typeface="Gabriola" pitchFamily="82" charset="0"/>
            </a:rPr>
            <a:t> сельского поселения </a:t>
          </a:r>
          <a:r>
            <a:rPr lang="ru-RU" sz="2800" kern="1200" dirty="0" err="1" smtClean="0">
              <a:latin typeface="Gabriola" pitchFamily="82" charset="0"/>
            </a:rPr>
            <a:t>Егорлыкского</a:t>
          </a:r>
          <a:r>
            <a:rPr lang="ru-RU" sz="2800" kern="1200" dirty="0" smtClean="0">
              <a:latin typeface="Gabriola" pitchFamily="82" charset="0"/>
            </a:rPr>
            <a:t> района составляется  на очередной финансовый год</a:t>
          </a:r>
          <a:endParaRPr lang="ru-RU" sz="2800" kern="1200" dirty="0">
            <a:latin typeface="Gabriola" pitchFamily="82" charset="0"/>
          </a:endParaRPr>
        </a:p>
      </dsp:txBody>
      <dsp:txXfrm>
        <a:off x="418320" y="2394186"/>
        <a:ext cx="8366399" cy="1655953"/>
      </dsp:txXfrm>
    </dsp:sp>
    <dsp:sp modelId="{F9D01F08-AECB-4F03-A831-7FE6187FF88D}">
      <dsp:nvSpPr>
        <dsp:cNvPr id="0" name=""/>
        <dsp:cNvSpPr/>
      </dsp:nvSpPr>
      <dsp:spPr>
        <a:xfrm>
          <a:off x="0" y="5622503"/>
          <a:ext cx="878687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8EE9D4-6317-47C3-9D3B-E450C85CB6C5}">
      <dsp:nvSpPr>
        <dsp:cNvPr id="0" name=""/>
        <dsp:cNvSpPr/>
      </dsp:nvSpPr>
      <dsp:spPr>
        <a:xfrm>
          <a:off x="418320" y="4351100"/>
          <a:ext cx="8366399" cy="155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Gabriola" pitchFamily="82" charset="0"/>
            </a:rPr>
            <a:t>Очередной финансовый год – </a:t>
          </a:r>
          <a:r>
            <a:rPr lang="ru-RU" sz="3600" kern="1200" dirty="0" err="1" smtClean="0">
              <a:latin typeface="Gabriola" pitchFamily="82" charset="0"/>
            </a:rPr>
            <a:t>год</a:t>
          </a:r>
          <a:r>
            <a:rPr lang="ru-RU" sz="3600" kern="1200" dirty="0" smtClean="0">
              <a:latin typeface="Gabriola" pitchFamily="82" charset="0"/>
            </a:rPr>
            <a:t> на который составляется проект бюджета</a:t>
          </a:r>
          <a:endParaRPr lang="ru-RU" sz="3600" kern="1200" dirty="0">
            <a:latin typeface="Gabriola" pitchFamily="82" charset="0"/>
          </a:endParaRPr>
        </a:p>
      </dsp:txBody>
      <dsp:txXfrm>
        <a:off x="418320" y="4351100"/>
        <a:ext cx="8366399" cy="155184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24FEED-34F8-4205-BA08-FBA022017E0C}">
      <dsp:nvSpPr>
        <dsp:cNvPr id="0" name=""/>
        <dsp:cNvSpPr/>
      </dsp:nvSpPr>
      <dsp:spPr>
        <a:xfrm>
          <a:off x="4250561" y="1813646"/>
          <a:ext cx="3329065" cy="395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486"/>
              </a:lnTo>
              <a:lnTo>
                <a:pt x="3329065" y="202486"/>
              </a:lnTo>
              <a:lnTo>
                <a:pt x="3329065" y="3950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EBFA2E-702B-4972-8CD8-BD7EB00D75B8}">
      <dsp:nvSpPr>
        <dsp:cNvPr id="0" name=""/>
        <dsp:cNvSpPr/>
      </dsp:nvSpPr>
      <dsp:spPr>
        <a:xfrm>
          <a:off x="4250561" y="1813646"/>
          <a:ext cx="1109688" cy="395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486"/>
              </a:lnTo>
              <a:lnTo>
                <a:pt x="1109688" y="202486"/>
              </a:lnTo>
              <a:lnTo>
                <a:pt x="1109688" y="3950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1377F7-CC10-41B1-B8AC-95DFE8EC0A6A}">
      <dsp:nvSpPr>
        <dsp:cNvPr id="0" name=""/>
        <dsp:cNvSpPr/>
      </dsp:nvSpPr>
      <dsp:spPr>
        <a:xfrm>
          <a:off x="3060241" y="1813646"/>
          <a:ext cx="1190319" cy="404972"/>
        </a:xfrm>
        <a:custGeom>
          <a:avLst/>
          <a:gdLst/>
          <a:ahLst/>
          <a:cxnLst/>
          <a:rect l="0" t="0" r="0" b="0"/>
          <a:pathLst>
            <a:path>
              <a:moveTo>
                <a:pt x="1190319" y="0"/>
              </a:moveTo>
              <a:lnTo>
                <a:pt x="1190319" y="212381"/>
              </a:lnTo>
              <a:lnTo>
                <a:pt x="0" y="212381"/>
              </a:lnTo>
              <a:lnTo>
                <a:pt x="0" y="4049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EA3DC9-39E5-40E2-8CC2-DB4E2AD535D0}">
      <dsp:nvSpPr>
        <dsp:cNvPr id="0" name=""/>
        <dsp:cNvSpPr/>
      </dsp:nvSpPr>
      <dsp:spPr>
        <a:xfrm>
          <a:off x="921495" y="1813646"/>
          <a:ext cx="3329065" cy="395076"/>
        </a:xfrm>
        <a:custGeom>
          <a:avLst/>
          <a:gdLst/>
          <a:ahLst/>
          <a:cxnLst/>
          <a:rect l="0" t="0" r="0" b="0"/>
          <a:pathLst>
            <a:path>
              <a:moveTo>
                <a:pt x="3329065" y="0"/>
              </a:moveTo>
              <a:lnTo>
                <a:pt x="3329065" y="202486"/>
              </a:lnTo>
              <a:lnTo>
                <a:pt x="0" y="202486"/>
              </a:lnTo>
              <a:lnTo>
                <a:pt x="0" y="3950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C78978-B3ED-4280-8AB3-10788B38EAF9}">
      <dsp:nvSpPr>
        <dsp:cNvPr id="0" name=""/>
        <dsp:cNvSpPr/>
      </dsp:nvSpPr>
      <dsp:spPr>
        <a:xfrm>
          <a:off x="1071569" y="262384"/>
          <a:ext cx="6357983" cy="1551262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FF0000"/>
              </a:solidFill>
              <a:latin typeface="Monotype Corsiva" pitchFamily="66" charset="0"/>
            </a:rPr>
            <a:t>Бюджет Балко-Грузского сельского поселения на 2019 год направлен на решение следующих ключевых задач: </a:t>
          </a:r>
          <a:endParaRPr lang="ru-RU" sz="28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1071569" y="262384"/>
        <a:ext cx="6357983" cy="1551262"/>
      </dsp:txXfrm>
    </dsp:sp>
    <dsp:sp modelId="{DA5C133F-EA30-44F4-9D4E-1E016A63F76C}">
      <dsp:nvSpPr>
        <dsp:cNvPr id="0" name=""/>
        <dsp:cNvSpPr/>
      </dsp:nvSpPr>
      <dsp:spPr>
        <a:xfrm>
          <a:off x="4397" y="2208722"/>
          <a:ext cx="1834195" cy="3581010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Monotype Corsiva" pitchFamily="66" charset="0"/>
            </a:rPr>
            <a:t>обеспечение устойчивости и сбалансированности бюджетной системы в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Monotype Corsiva" pitchFamily="66" charset="0"/>
            </a:rPr>
            <a:t>целях гарантированного исполнения действующих и принимаемых расходных обязательств</a:t>
          </a:r>
          <a:endParaRPr lang="ru-RU" sz="16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4397" y="2208722"/>
        <a:ext cx="1834195" cy="3581010"/>
      </dsp:txXfrm>
    </dsp:sp>
    <dsp:sp modelId="{508C7D52-7354-4A96-8319-BA387548F750}">
      <dsp:nvSpPr>
        <dsp:cNvPr id="0" name=""/>
        <dsp:cNvSpPr/>
      </dsp:nvSpPr>
      <dsp:spPr>
        <a:xfrm>
          <a:off x="2143143" y="2218618"/>
          <a:ext cx="1834195" cy="3542997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Monotype Corsiva" pitchFamily="66" charset="0"/>
            </a:rPr>
            <a:t>повышение эффективности бюджетной политики, в том числе за счет роста эффективности бюджетных расходов</a:t>
          </a:r>
          <a:endParaRPr lang="ru-RU" sz="16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2143143" y="2218618"/>
        <a:ext cx="1834195" cy="3542997"/>
      </dsp:txXfrm>
    </dsp:sp>
    <dsp:sp modelId="{4C7C1DDF-4A2B-41D7-A1BE-8F018B62D072}">
      <dsp:nvSpPr>
        <dsp:cNvPr id="0" name=""/>
        <dsp:cNvSpPr/>
      </dsp:nvSpPr>
      <dsp:spPr>
        <a:xfrm>
          <a:off x="4443151" y="2208722"/>
          <a:ext cx="1834195" cy="3581010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Monotype Corsiva" pitchFamily="66" charset="0"/>
            </a:rPr>
            <a:t>соответствие финансовых возможностей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Monotype Corsiva" pitchFamily="66" charset="0"/>
            </a:rPr>
            <a:t>Балко-Грузского сельского поселения  ключевым направлениям развития</a:t>
          </a:r>
          <a:endParaRPr lang="ru-RU" sz="16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4443151" y="2208722"/>
        <a:ext cx="1834195" cy="3581010"/>
      </dsp:txXfrm>
    </dsp:sp>
    <dsp:sp modelId="{8C29D6D4-3CD2-47F4-B3FC-41EAF7FFED32}">
      <dsp:nvSpPr>
        <dsp:cNvPr id="0" name=""/>
        <dsp:cNvSpPr/>
      </dsp:nvSpPr>
      <dsp:spPr>
        <a:xfrm>
          <a:off x="6662528" y="2208722"/>
          <a:ext cx="1834195" cy="3591227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Monotype Corsiva" pitchFamily="66" charset="0"/>
            </a:rPr>
            <a:t>повышение прозрачности и открытости бюджетного процесса</a:t>
          </a:r>
          <a:endParaRPr lang="ru-RU" sz="16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6662528" y="2208722"/>
        <a:ext cx="1834195" cy="359122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A916FF6-C53B-4A32-A3BF-24D12AB0097D}">
      <dsp:nvSpPr>
        <dsp:cNvPr id="0" name=""/>
        <dsp:cNvSpPr/>
      </dsp:nvSpPr>
      <dsp:spPr>
        <a:xfrm>
          <a:off x="1285917" y="214320"/>
          <a:ext cx="6000794" cy="18962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FF0000"/>
              </a:solidFill>
              <a:latin typeface="Monotype Corsiva" pitchFamily="66" charset="0"/>
            </a:rPr>
            <a:t>Доходы бюджета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FF0000"/>
              </a:solidFill>
              <a:latin typeface="Monotype Corsiva" pitchFamily="66" charset="0"/>
            </a:rPr>
            <a:t> – поступающие в бюджет доходных источников</a:t>
          </a:r>
          <a:endParaRPr lang="ru-RU" sz="2400" b="1" i="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1285917" y="214320"/>
        <a:ext cx="6000794" cy="1896266"/>
      </dsp:txXfrm>
    </dsp:sp>
    <dsp:sp modelId="{10231437-8D01-48FE-928D-254B0D48002A}">
      <dsp:nvSpPr>
        <dsp:cNvPr id="0" name=""/>
        <dsp:cNvSpPr/>
      </dsp:nvSpPr>
      <dsp:spPr>
        <a:xfrm rot="8590945">
          <a:off x="1094620" y="2352865"/>
          <a:ext cx="2138441" cy="7968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D4060A-0BEE-4C6D-8E0C-C9B1D87E3647}">
      <dsp:nvSpPr>
        <dsp:cNvPr id="0" name=""/>
        <dsp:cNvSpPr/>
      </dsp:nvSpPr>
      <dsp:spPr>
        <a:xfrm>
          <a:off x="10" y="1386075"/>
          <a:ext cx="2615736" cy="4011915"/>
        </a:xfrm>
        <a:prstGeom prst="verticalScroll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НАЛОГОВЫЕ ДОХОДЫ: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Поступления от уплаты местных налогов и сборов в соответствии с решениями местных органов самоуправления, дополнительные налоговые отчисления, предусмотренные Налоговым Кодексом Российской Федерации</a:t>
          </a:r>
          <a:endParaRPr lang="ru-RU" sz="1600" kern="1200" dirty="0">
            <a:latin typeface="Monotype Corsiva" pitchFamily="66" charset="0"/>
          </a:endParaRPr>
        </a:p>
      </dsp:txBody>
      <dsp:txXfrm>
        <a:off x="10" y="1386075"/>
        <a:ext cx="2615736" cy="4011915"/>
      </dsp:txXfrm>
    </dsp:sp>
    <dsp:sp modelId="{7F6E8B21-C688-4A72-872A-8AD330999602}">
      <dsp:nvSpPr>
        <dsp:cNvPr id="0" name=""/>
        <dsp:cNvSpPr/>
      </dsp:nvSpPr>
      <dsp:spPr>
        <a:xfrm rot="5686808">
          <a:off x="2916828" y="2826405"/>
          <a:ext cx="2273345" cy="7968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4222A2-9BFC-4B42-816D-80F440CCE9E1}">
      <dsp:nvSpPr>
        <dsp:cNvPr id="0" name=""/>
        <dsp:cNvSpPr/>
      </dsp:nvSpPr>
      <dsp:spPr>
        <a:xfrm>
          <a:off x="2428898" y="2657107"/>
          <a:ext cx="3155378" cy="3700874"/>
        </a:xfrm>
        <a:prstGeom prst="verticalScroll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НЕНАЛОГОВЫЕ ДОХОДЫ: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Платежи, которые включают в себя-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-доходы от использования имущества, находящегося в государственной и муниципальной собственности;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-доходы от продажи материальных и нематериальных активов;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-штрафы, санкции, возмещение ущерба</a:t>
          </a:r>
          <a:endParaRPr lang="ru-RU" sz="1600" kern="1200" dirty="0">
            <a:latin typeface="Monotype Corsiva" pitchFamily="66" charset="0"/>
          </a:endParaRPr>
        </a:p>
      </dsp:txBody>
      <dsp:txXfrm>
        <a:off x="2428898" y="2657107"/>
        <a:ext cx="3155378" cy="3700874"/>
      </dsp:txXfrm>
    </dsp:sp>
    <dsp:sp modelId="{920D25D3-F739-48D5-B466-B13D552F401B}">
      <dsp:nvSpPr>
        <dsp:cNvPr id="0" name=""/>
        <dsp:cNvSpPr/>
      </dsp:nvSpPr>
      <dsp:spPr>
        <a:xfrm rot="2600742">
          <a:off x="4993135" y="2664099"/>
          <a:ext cx="2612513" cy="7968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1964C4-7B44-4DD1-AC3C-45E9BFCCF5B0}">
      <dsp:nvSpPr>
        <dsp:cNvPr id="0" name=""/>
        <dsp:cNvSpPr/>
      </dsp:nvSpPr>
      <dsp:spPr>
        <a:xfrm>
          <a:off x="5786483" y="1560279"/>
          <a:ext cx="2925704" cy="4797698"/>
        </a:xfrm>
        <a:prstGeom prst="verticalScroll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БЕЗВОЗМЕЗДНЫЕ ПОСТУПЛЕНИЯ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-Дотации бюджетам поселений на выравнивание бюджетной обеспеченности;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-Субвенции бюджетам поселений на осуществление первичного воинского учета на территориях, где отсутствуют военные комиссариаты;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-Субвенции бюджетам поселений на выполнение передаваемых полномочий субъектов Российской Федерации;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-Прочие межбюджетные трансферты, передаваемые бюджетам поселений</a:t>
          </a:r>
          <a:endParaRPr lang="ru-RU" sz="1600" kern="1200" dirty="0">
            <a:latin typeface="Monotype Corsiva" pitchFamily="66" charset="0"/>
          </a:endParaRPr>
        </a:p>
      </dsp:txBody>
      <dsp:txXfrm>
        <a:off x="5786483" y="1560279"/>
        <a:ext cx="2925704" cy="479769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C66DEF-B065-498A-9E4B-F00302B9257F}">
      <dsp:nvSpPr>
        <dsp:cNvPr id="0" name=""/>
        <dsp:cNvSpPr/>
      </dsp:nvSpPr>
      <dsp:spPr>
        <a:xfrm>
          <a:off x="10345" y="285"/>
          <a:ext cx="3848694" cy="10528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>
              <a:latin typeface="Times New Roman" pitchFamily="18" charset="0"/>
              <a:cs typeface="Times New Roman" pitchFamily="18" charset="0"/>
            </a:rPr>
            <a:t>Первичный воинский учет на территории, где отсутствуют воинские комиссариаты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>
        <a:off x="10345" y="285"/>
        <a:ext cx="3848694" cy="1052810"/>
      </dsp:txXfrm>
    </dsp:sp>
    <dsp:sp modelId="{49109C75-90B5-4CF5-A89A-88AF01BBE9C7}">
      <dsp:nvSpPr>
        <dsp:cNvPr id="0" name=""/>
        <dsp:cNvSpPr/>
      </dsp:nvSpPr>
      <dsp:spPr>
        <a:xfrm>
          <a:off x="395215" y="1053095"/>
          <a:ext cx="384869" cy="7896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9607"/>
              </a:lnTo>
              <a:lnTo>
                <a:pt x="384869" y="7896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388F58-92DA-4031-BE6E-72E629F36CB1}">
      <dsp:nvSpPr>
        <dsp:cNvPr id="0" name=""/>
        <dsp:cNvSpPr/>
      </dsp:nvSpPr>
      <dsp:spPr>
        <a:xfrm>
          <a:off x="780084" y="1316298"/>
          <a:ext cx="1684496" cy="1052810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2019 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год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191,3 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руб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80084" y="1316298"/>
        <a:ext cx="1684496" cy="1052810"/>
      </dsp:txXfrm>
    </dsp:sp>
    <dsp:sp modelId="{742A62F2-3A77-4EF6-BEE3-6ED4756AD712}">
      <dsp:nvSpPr>
        <dsp:cNvPr id="0" name=""/>
        <dsp:cNvSpPr/>
      </dsp:nvSpPr>
      <dsp:spPr>
        <a:xfrm>
          <a:off x="395215" y="1053095"/>
          <a:ext cx="384869" cy="2105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5620"/>
              </a:lnTo>
              <a:lnTo>
                <a:pt x="384869" y="21056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ACD839-07C2-4811-8C10-52BE6F38A05F}">
      <dsp:nvSpPr>
        <dsp:cNvPr id="0" name=""/>
        <dsp:cNvSpPr/>
      </dsp:nvSpPr>
      <dsp:spPr>
        <a:xfrm>
          <a:off x="780084" y="2632310"/>
          <a:ext cx="1684496" cy="1052810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2020 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год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1198,3 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80084" y="2632310"/>
        <a:ext cx="1684496" cy="1052810"/>
      </dsp:txXfrm>
    </dsp:sp>
    <dsp:sp modelId="{46F60D44-8049-4712-8B93-01205D2E7E81}">
      <dsp:nvSpPr>
        <dsp:cNvPr id="0" name=""/>
        <dsp:cNvSpPr/>
      </dsp:nvSpPr>
      <dsp:spPr>
        <a:xfrm>
          <a:off x="395215" y="1053095"/>
          <a:ext cx="384869" cy="34216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1633"/>
              </a:lnTo>
              <a:lnTo>
                <a:pt x="384869" y="34216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74104E-8EE4-4A02-83B5-2B802A4A1343}">
      <dsp:nvSpPr>
        <dsp:cNvPr id="0" name=""/>
        <dsp:cNvSpPr/>
      </dsp:nvSpPr>
      <dsp:spPr>
        <a:xfrm>
          <a:off x="780084" y="3948323"/>
          <a:ext cx="1684496" cy="105281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2021 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год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0,00 тыс. руб.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80084" y="3948323"/>
        <a:ext cx="1684496" cy="1052810"/>
      </dsp:txXfrm>
    </dsp:sp>
    <dsp:sp modelId="{8C6544BD-273C-42BB-BC56-A1CE4F5F7248}">
      <dsp:nvSpPr>
        <dsp:cNvPr id="0" name=""/>
        <dsp:cNvSpPr/>
      </dsp:nvSpPr>
      <dsp:spPr>
        <a:xfrm>
          <a:off x="4385445" y="285"/>
          <a:ext cx="3833808" cy="10528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>
              <a:latin typeface="Times New Roman" pitchFamily="18" charset="0"/>
              <a:cs typeface="Times New Roman" pitchFamily="18" charset="0"/>
            </a:rPr>
            <a:t>Полномочия по составлению протоколов</a:t>
          </a:r>
          <a:endParaRPr lang="ru-RU" sz="180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385445" y="285"/>
        <a:ext cx="3833808" cy="1052810"/>
      </dsp:txXfrm>
    </dsp:sp>
    <dsp:sp modelId="{832CFAFB-995E-4B62-AADB-2185C2CB3C07}">
      <dsp:nvSpPr>
        <dsp:cNvPr id="0" name=""/>
        <dsp:cNvSpPr/>
      </dsp:nvSpPr>
      <dsp:spPr>
        <a:xfrm>
          <a:off x="4768826" y="1053095"/>
          <a:ext cx="383380" cy="7896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9607"/>
              </a:lnTo>
              <a:lnTo>
                <a:pt x="383380" y="7896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D076C3-36AC-4613-B5E7-6B1C5254CD4F}">
      <dsp:nvSpPr>
        <dsp:cNvPr id="0" name=""/>
        <dsp:cNvSpPr/>
      </dsp:nvSpPr>
      <dsp:spPr>
        <a:xfrm>
          <a:off x="5152207" y="1316298"/>
          <a:ext cx="1684496" cy="1052810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2019 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год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0,2 тыс. руб.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152207" y="1316298"/>
        <a:ext cx="1684496" cy="1052810"/>
      </dsp:txXfrm>
    </dsp:sp>
    <dsp:sp modelId="{1C1A3077-ED2B-4296-998A-7B184406D75E}">
      <dsp:nvSpPr>
        <dsp:cNvPr id="0" name=""/>
        <dsp:cNvSpPr/>
      </dsp:nvSpPr>
      <dsp:spPr>
        <a:xfrm>
          <a:off x="4768826" y="1053095"/>
          <a:ext cx="347130" cy="21376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7604"/>
              </a:lnTo>
              <a:lnTo>
                <a:pt x="347130" y="21376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B65B3A-C9EF-4400-86FC-7C215E4E85CC}">
      <dsp:nvSpPr>
        <dsp:cNvPr id="0" name=""/>
        <dsp:cNvSpPr/>
      </dsp:nvSpPr>
      <dsp:spPr>
        <a:xfrm>
          <a:off x="5115957" y="2664295"/>
          <a:ext cx="1684496" cy="1052810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2020 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год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0,2 тыс. руб.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115957" y="2664295"/>
        <a:ext cx="1684496" cy="1052810"/>
      </dsp:txXfrm>
    </dsp:sp>
    <dsp:sp modelId="{E34552B5-87C4-4E7F-A314-7F9C5EE0B82E}">
      <dsp:nvSpPr>
        <dsp:cNvPr id="0" name=""/>
        <dsp:cNvSpPr/>
      </dsp:nvSpPr>
      <dsp:spPr>
        <a:xfrm>
          <a:off x="4768826" y="1053095"/>
          <a:ext cx="383380" cy="34216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1633"/>
              </a:lnTo>
              <a:lnTo>
                <a:pt x="383380" y="34216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36E0C7-07A9-4BC7-A8BA-E7C189CC932F}">
      <dsp:nvSpPr>
        <dsp:cNvPr id="0" name=""/>
        <dsp:cNvSpPr/>
      </dsp:nvSpPr>
      <dsp:spPr>
        <a:xfrm>
          <a:off x="5152207" y="3948323"/>
          <a:ext cx="1684496" cy="105281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2021 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год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0,2 тыс. руб.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152207" y="3948323"/>
        <a:ext cx="1684496" cy="10528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0.38281</cdr:x>
      <cdr:y>0</cdr:y>
    </cdr:from>
    <cdr:to>
      <cdr:x>0.64962</cdr:x>
      <cdr:y>0.11808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00414" y="0"/>
          <a:ext cx="2439737" cy="7001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4800" dirty="0" smtClean="0">
              <a:latin typeface="Times New Roman" pitchFamily="18" charset="0"/>
              <a:cs typeface="Times New Roman" pitchFamily="18" charset="0"/>
            </a:rPr>
            <a:t>2019 год</a:t>
          </a:r>
          <a:endParaRPr lang="ru-RU" sz="4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EF03BB-BBAC-4B54-91F6-9CA6EA357F5B}" type="datetimeFigureOut">
              <a:rPr lang="ru-RU" smtClean="0"/>
              <a:pPr/>
              <a:t>09.01.2019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80B57-BD65-48DF-81A5-BBFC17A22E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44300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1552"/>
          </a:xfrm>
        </p:spPr>
        <p:txBody>
          <a:bodyPr>
            <a:noAutofit/>
          </a:bodyPr>
          <a:lstStyle/>
          <a:p>
            <a:r>
              <a:rPr lang="ru-RU" sz="4800" b="1" i="1" dirty="0" smtClean="0">
                <a:latin typeface="Gabriola" pitchFamily="82" charset="0"/>
                <a:ea typeface="Batang" pitchFamily="18" charset="-127"/>
              </a:rPr>
              <a:t>Бюджет Балко-Грузского</a:t>
            </a:r>
            <a:br>
              <a:rPr lang="ru-RU" sz="4800" b="1" i="1" dirty="0" smtClean="0">
                <a:latin typeface="Gabriola" pitchFamily="82" charset="0"/>
                <a:ea typeface="Batang" pitchFamily="18" charset="-127"/>
              </a:rPr>
            </a:br>
            <a:r>
              <a:rPr lang="ru-RU" sz="4800" b="1" i="1" dirty="0" smtClean="0">
                <a:latin typeface="Gabriola" pitchFamily="82" charset="0"/>
                <a:ea typeface="Batang" pitchFamily="18" charset="-127"/>
              </a:rPr>
              <a:t>сельского поселения </a:t>
            </a:r>
            <a:br>
              <a:rPr lang="ru-RU" sz="4800" b="1" i="1" dirty="0" smtClean="0">
                <a:latin typeface="Gabriola" pitchFamily="82" charset="0"/>
                <a:ea typeface="Batang" pitchFamily="18" charset="-127"/>
              </a:rPr>
            </a:br>
            <a:r>
              <a:rPr lang="ru-RU" sz="4800" b="1" i="1" dirty="0" smtClean="0">
                <a:latin typeface="Gabriola" pitchFamily="82" charset="0"/>
                <a:ea typeface="Batang" pitchFamily="18" charset="-127"/>
              </a:rPr>
              <a:t>Егорлыкского района</a:t>
            </a:r>
            <a:br>
              <a:rPr lang="ru-RU" sz="4800" b="1" i="1" dirty="0" smtClean="0">
                <a:latin typeface="Gabriola" pitchFamily="82" charset="0"/>
                <a:ea typeface="Batang" pitchFamily="18" charset="-127"/>
              </a:rPr>
            </a:br>
            <a:r>
              <a:rPr lang="ru-RU" sz="4800" b="1" i="1" dirty="0" smtClean="0">
                <a:latin typeface="Gabriola" pitchFamily="82" charset="0"/>
                <a:ea typeface="Batang" pitchFamily="18" charset="-127"/>
              </a:rPr>
              <a:t>на 2019 год</a:t>
            </a:r>
            <a:r>
              <a:rPr lang="en-US" sz="4800" b="1" i="1" dirty="0" smtClean="0">
                <a:latin typeface="Gabriola" pitchFamily="82" charset="0"/>
                <a:ea typeface="Batang" pitchFamily="18" charset="-127"/>
              </a:rPr>
              <a:t> </a:t>
            </a:r>
            <a:r>
              <a:rPr lang="ru-RU" sz="4800" b="1" i="1" dirty="0">
                <a:latin typeface="Gabriola" pitchFamily="82" charset="0"/>
                <a:ea typeface="Batang" pitchFamily="18" charset="-127"/>
              </a:rPr>
              <a:t>и на плановый период </a:t>
            </a:r>
            <a:r>
              <a:rPr lang="ru-RU" sz="4800" b="1" i="1" dirty="0" smtClean="0">
                <a:latin typeface="Gabriola" pitchFamily="82" charset="0"/>
                <a:ea typeface="Batang" pitchFamily="18" charset="-127"/>
              </a:rPr>
              <a:t>2020 </a:t>
            </a:r>
            <a:r>
              <a:rPr lang="ru-RU" sz="4800" b="1" i="1" dirty="0">
                <a:latin typeface="Gabriola" pitchFamily="82" charset="0"/>
                <a:ea typeface="Batang" pitchFamily="18" charset="-127"/>
              </a:rPr>
              <a:t>и </a:t>
            </a:r>
            <a:r>
              <a:rPr lang="ru-RU" sz="4800" b="1" i="1" dirty="0" smtClean="0">
                <a:latin typeface="Gabriola" pitchFamily="82" charset="0"/>
                <a:ea typeface="Batang" pitchFamily="18" charset="-127"/>
              </a:rPr>
              <a:t>2021 годов</a:t>
            </a:r>
            <a:r>
              <a:rPr lang="ru-RU" sz="4800" b="1" i="1" dirty="0">
                <a:latin typeface="Gabriola" pitchFamily="82" charset="0"/>
                <a:ea typeface="Batang" pitchFamily="18" charset="-127"/>
              </a:rPr>
              <a:t>!</a:t>
            </a:r>
          </a:p>
        </p:txBody>
      </p:sp>
      <p:pic>
        <p:nvPicPr>
          <p:cNvPr id="4" name="Picture 3" descr="http://0day-4you.ru/uploads/posts/2013-01/1359653181_0_764c2_fc67627a_XL.jp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643314"/>
            <a:ext cx="817724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5" y="928669"/>
          <a:ext cx="8461603" cy="5811111"/>
        </p:xfrm>
        <a:graphic>
          <a:graphicData uri="http://schemas.openxmlformats.org/drawingml/2006/table">
            <a:tbl>
              <a:tblPr/>
              <a:tblGrid>
                <a:gridCol w="2046091"/>
                <a:gridCol w="798888"/>
                <a:gridCol w="720080"/>
                <a:gridCol w="864096"/>
                <a:gridCol w="864096"/>
                <a:gridCol w="720080"/>
                <a:gridCol w="792088"/>
                <a:gridCol w="818074"/>
                <a:gridCol w="838110"/>
              </a:tblGrid>
              <a:tr h="361654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Налоги и сборы, установленные законодательством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ОБЪЁМ ДОХОДОВ, тыс.рублей,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УДЕЛЬНЫЙ ВЕС В ОБЩЕМ ОБЪЁМЕ НАЛОГОВЫХ ДОХОДОВ, 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16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08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16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Налоговые доходы – всего, в т.ч.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8906,1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9418,9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9529,8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9643,3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6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Налог на доходы физических лиц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453,4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4,8</a:t>
                      </a: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505,5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5,4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539,3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5,7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575,7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3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Единый сельскохозяйственный налог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3911,7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42,1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3727,9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39,6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3727,9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39,0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3727,9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38,7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6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Налог на имущество физических лиц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278,9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462,5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539,6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616,7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6,3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Земельный налог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4379,0</a:t>
                      </a: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49,1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4723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50,0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4723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49,6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4723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Государственная пошлина за совершение нотариальных действий (за исключением действий, совершаемых консульскими учреждениями Российской Федерации)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14285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 НАЛОГОВЫХ ДОХОДОВ БЮДЖЕТА</a:t>
            </a:r>
            <a:endParaRPr kumimoji="0" lang="ru-RU" sz="2800" b="0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5" y="571481"/>
          <a:ext cx="8317587" cy="5773009"/>
        </p:xfrm>
        <a:graphic>
          <a:graphicData uri="http://schemas.openxmlformats.org/drawingml/2006/table">
            <a:tbl>
              <a:tblPr/>
              <a:tblGrid>
                <a:gridCol w="3472091"/>
                <a:gridCol w="597024"/>
                <a:gridCol w="514045"/>
                <a:gridCol w="555534"/>
                <a:gridCol w="624976"/>
                <a:gridCol w="694418"/>
                <a:gridCol w="624976"/>
                <a:gridCol w="658459"/>
                <a:gridCol w="576064"/>
              </a:tblGrid>
              <a:tr h="340762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17365D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ОБЪЁМ ДОХОДОВ, тыс.рублей,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УДЕЛЬНЫЙ ВЕС В ОБЩЕМ ОБЪЁМЕ НЕНАЛОГОВЫХ ДОХОДОВ, 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 год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(отчет)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 год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2021год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03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70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Неналоговые доходы – всего, в т.ч.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279,3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288,8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288,8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288,8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81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Доходы, получаемые в виде арендной платы за земельные участки, государственная собственность на которые не разграничена,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851">
                <a:tc>
                  <a:txBody>
                    <a:bodyPr/>
                    <a:lstStyle/>
                    <a:p>
                      <a:pPr>
                        <a:spcBef>
                          <a:spcPts val="440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Доходы, получаемые в виде арендной платы, а также средства от продажи права на заключение договоров аренды за земли, находящиеся в собственности сельских поселений (за исключением земельных участков муниципальных бюджетных и автономных учреждений)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241,1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86,3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250,6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86,8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250,6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86,8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250,6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86,8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785">
                <a:tc>
                  <a:txBody>
                    <a:bodyPr/>
                    <a:lstStyle/>
                    <a:p>
                      <a:pPr>
                        <a:spcBef>
                          <a:spcPts val="23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от сдачи в аренду имущества, составляющего казну сельских поселений (за исключением земельных участков)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38,2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13,7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38,2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13,2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38,2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13,2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38,2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13,2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Прочие доходы от компенсации затрат  бюджетов поселений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Доходы от продажи земельных участков, до разграничения государственной собственности (за исклю-чением земельных участков бюджетных и автономных учреждений)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Доходы от продажи земельных участков, государственная собственность на которые разграничена (за исключением земельных участков бюджетных и автономных учреждений)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6196">
                <a:tc>
                  <a:txBody>
                    <a:bodyPr/>
                    <a:lstStyle/>
                    <a:p>
                      <a:pPr>
                        <a:spcBef>
                          <a:spcPts val="50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от реализации иного имущества, находящегося в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собственности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сельских поселений (за исключением имущества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муниципальных</a:t>
                      </a:r>
                      <a:r>
                        <a:rPr lang="ru-RU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бюджетных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автономных учреждений, а также имущества муниципальных унитарных предприятий, в том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числе казенных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), в части реализации основных средств по указанному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имуществу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1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Денежные взыскания (штрафы), установленные законами субъектов Российской Федерации за несоблюдение муници-пальных правовых актов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142852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 НЕНАЛОГОВЫХ ДОХОДОВ БЮДЖЕТА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РАСХОДЫ ПО РАЗДЕЛАМ 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БЮДЖЕТНОЙ КЛАССИФИКАЦИИ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79512" y="764704"/>
          <a:ext cx="8964488" cy="609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3" y="260648"/>
          <a:ext cx="8715438" cy="5669212"/>
        </p:xfrm>
        <a:graphic>
          <a:graphicData uri="http://schemas.openxmlformats.org/drawingml/2006/table">
            <a:tbl>
              <a:tblPr/>
              <a:tblGrid>
                <a:gridCol w="3731620"/>
                <a:gridCol w="1212107"/>
                <a:gridCol w="1235932"/>
                <a:gridCol w="1235932"/>
                <a:gridCol w="1299847"/>
              </a:tblGrid>
              <a:tr h="765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600" b="1" i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 год  (отчет)</a:t>
                      </a:r>
                      <a:endParaRPr lang="ru-RU" sz="1600" b="1" i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 год</a:t>
                      </a:r>
                      <a:endParaRPr lang="ru-RU" sz="1600" b="1" i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 год</a:t>
                      </a:r>
                      <a:endParaRPr lang="ru-RU" sz="1600" b="1" i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2021 год</a:t>
                      </a:r>
                      <a:endParaRPr lang="ru-RU" sz="1600" b="1" i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4590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 бюджета – всего, тыс.рублей</a:t>
                      </a:r>
                      <a:endParaRPr lang="ru-RU" sz="1600" b="1" i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12316,4</a:t>
                      </a:r>
                      <a:endParaRPr lang="ru-RU" sz="1600" b="1" i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10361,6</a:t>
                      </a:r>
                      <a:endParaRPr lang="ru-RU" sz="1600" b="1" i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10017,4</a:t>
                      </a:r>
                      <a:endParaRPr lang="ru-RU" sz="1600" b="1" i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9932,6</a:t>
                      </a:r>
                      <a:endParaRPr lang="ru-RU" sz="1600" b="1" i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406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ОБЩЕГОСУДАРСТВЕННЫЕ ВОПРОСЫ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5013,6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4868,2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4914,2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5473,2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5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НАЦИОНАЛЬНАЯ ОБОРОНА</a:t>
                      </a:r>
                      <a:endParaRPr lang="ru-RU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173,3</a:t>
                      </a:r>
                      <a:endParaRPr lang="ru-RU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191,3</a:t>
                      </a:r>
                      <a:endParaRPr lang="ru-RU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198,3</a:t>
                      </a:r>
                      <a:endParaRPr lang="ru-RU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НАЦИОНАЛЬНАЯ БЕЗОПАСНОСТЬ И ПРАВООХРАНИТЕЛЬНАЯ ДЕЯТЕЛЬНОСТЬ</a:t>
                      </a:r>
                      <a:endParaRPr lang="ru-RU" sz="1600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2,4</a:t>
                      </a:r>
                      <a:endParaRPr lang="ru-RU" sz="1600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101,6</a:t>
                      </a:r>
                      <a:endParaRPr lang="ru-RU" sz="1600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208,8</a:t>
                      </a:r>
                      <a:endParaRPr lang="ru-RU" sz="1600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220,1</a:t>
                      </a:r>
                      <a:endParaRPr lang="ru-RU" sz="1600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35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ПРОФЕССИОНАЛЬНАЯ ПОДГОТОВКА,</a:t>
                      </a:r>
                      <a:r>
                        <a:rPr lang="ru-RU" sz="1600" b="1" i="1" baseline="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ПЕРЕПОДГОТОВКА И ПОВЫШЕНИЕ КВАЛИФИКАЦИИ</a:t>
                      </a:r>
                      <a:endParaRPr lang="ru-RU" sz="1600" b="1" i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600" b="1" i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50,0</a:t>
                      </a:r>
                      <a:endParaRPr lang="ru-RU" sz="1600" b="1" i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600" b="1" i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600" b="1" i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6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ЖИЛИЩНО-КОММУНАЛЬНОЕ ХОЗЯЙСТВО</a:t>
                      </a:r>
                      <a:endParaRPr lang="ru-RU" sz="1600" b="1" i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1199,0</a:t>
                      </a:r>
                      <a:endParaRPr lang="ru-RU" sz="1600" b="1" i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1391,3</a:t>
                      </a:r>
                      <a:endParaRPr lang="ru-RU" sz="1600" b="1" i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1342,7</a:t>
                      </a:r>
                      <a:endParaRPr lang="ru-RU" sz="1600" b="1" i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1396,5</a:t>
                      </a:r>
                      <a:endParaRPr lang="ru-RU" sz="1600" b="1" i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КУЛЬТУРА, КИНЕМАТОГРАФИЯ </a:t>
                      </a:r>
                      <a:endParaRPr lang="ru-RU" sz="1600" b="1" i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5868,1</a:t>
                      </a:r>
                      <a:endParaRPr lang="ru-RU" sz="1600" b="1" i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3696,8</a:t>
                      </a:r>
                      <a:endParaRPr lang="ru-RU" sz="1600" b="1" i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3288,6</a:t>
                      </a:r>
                      <a:endParaRPr lang="ru-RU" sz="1600" b="1" i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2775,4</a:t>
                      </a:r>
                      <a:endParaRPr lang="ru-RU" sz="1600" b="1" i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06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ПЕНСИОННОЕ ОБЕСПЕЧЕНИЕ</a:t>
                      </a:r>
                      <a:endParaRPr lang="ru-RU" sz="1600" b="1" i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60,0</a:t>
                      </a:r>
                      <a:endParaRPr lang="ru-RU" sz="1600" b="1" i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62,4</a:t>
                      </a:r>
                      <a:endParaRPr lang="ru-RU" sz="1600" b="1" i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64,8</a:t>
                      </a:r>
                      <a:endParaRPr lang="ru-RU" sz="1600" b="1" i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67,4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i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3108" y="285728"/>
            <a:ext cx="7007624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Расходы бюджета, формируемые в рамках муниципальных 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программ и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расходы 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Балко-Грузского сельского поселения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на 2019 год.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85786" y="1428736"/>
            <a:ext cx="4500594" cy="4429156"/>
          </a:xfrm>
          <a:prstGeom prst="ellipse">
            <a:avLst/>
          </a:prstGeom>
          <a:solidFill>
            <a:schemeClr val="accent3">
              <a:lumMod val="75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9916,3 тыс. руб.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расходы бюджета формируемые в рамках муниципальных программ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929190" y="2714620"/>
            <a:ext cx="2928958" cy="271464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445,3 тыс. руб.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расходы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42844" y="785794"/>
          <a:ext cx="8858312" cy="5929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03648" y="142852"/>
            <a:ext cx="64780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Муниципальные программы бюджета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Балко-Грузского сельского поселения на 2019 год и плановый период 2020 и 2021 годов.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Шестиугольник 1"/>
          <p:cNvSpPr/>
          <p:nvPr/>
        </p:nvSpPr>
        <p:spPr>
          <a:xfrm>
            <a:off x="214282" y="214290"/>
            <a:ext cx="8572560" cy="1214446"/>
          </a:xfrm>
          <a:prstGeom prst="hexagon">
            <a:avLst/>
          </a:prstGeom>
          <a:gradFill>
            <a:gsLst>
              <a:gs pos="0">
                <a:srgbClr val="03D4A8"/>
              </a:gs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КУЛЬТУРА, КИНЕМАТОГРАФИЯ.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Основными направлениями расходов в области культуры является финансовое обеспечение выполнения муниципального задания.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928662" y="2214554"/>
            <a:ext cx="7072362" cy="3827463"/>
          </a:xfrm>
          <a:prstGeom prst="verticalScroll">
            <a:avLst>
              <a:gd name="adj" fmla="val 12500"/>
            </a:avLst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rgbClr val="92CDDC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egoe Script" pitchFamily="34" charset="0"/>
                <a:cs typeface="Times New Roman" pitchFamily="18" charset="0"/>
              </a:rPr>
              <a:t>МБУК БГСП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egoe Script" pitchFamily="34" charset="0"/>
                <a:cs typeface="Times New Roman" pitchFamily="18" charset="0"/>
              </a:rPr>
              <a:t> «Луначарский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Segoe Script" pitchFamily="34" charset="0"/>
                <a:cs typeface="Times New Roman" pitchFamily="18" charset="0"/>
              </a:rPr>
              <a:t> СДК»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solidFill>
                  <a:srgbClr val="7030A0"/>
                </a:solidFill>
                <a:latin typeface="Segoe Script" pitchFamily="34" charset="0"/>
                <a:cs typeface="Times New Roman" pitchFamily="18" charset="0"/>
              </a:rPr>
              <a:t>3696,8 тыс. руб.</a:t>
            </a:r>
            <a:endParaRPr kumimoji="0" lang="ru-RU" sz="3600" b="1" i="0" u="none" strike="noStrike" cap="none" normalizeH="0" dirty="0" smtClean="0">
              <a:ln>
                <a:noFill/>
              </a:ln>
              <a:solidFill>
                <a:srgbClr val="7030A0"/>
              </a:solidFill>
              <a:effectLst/>
              <a:latin typeface="Segoe Script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Script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5786" y="142852"/>
            <a:ext cx="7077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Иные </a:t>
            </a:r>
            <a:r>
              <a:rPr lang="ru-RU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межбюджетные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трансферты, предоставляемые из бюджета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Балко-Грузского сельского поселения бюджету Егорлыкского района.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3" y="857232"/>
          <a:ext cx="8786874" cy="5900025"/>
        </p:xfrm>
        <a:graphic>
          <a:graphicData uri="http://schemas.openxmlformats.org/drawingml/2006/table">
            <a:tbl>
              <a:tblPr/>
              <a:tblGrid>
                <a:gridCol w="5223068"/>
                <a:gridCol w="865702"/>
                <a:gridCol w="961891"/>
                <a:gridCol w="903109"/>
                <a:gridCol w="833104"/>
              </a:tblGrid>
              <a:tr h="6172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расходов, связанных с передачей полномочий ОМС поселения ОМС муниципального района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 год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 год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 год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2021 год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94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осуществление внешнего муниципального финансового контроля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24,7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26,7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26,7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26,7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организация ритуальных услуг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</a:tabLst>
                        <a:defRPr/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</a:tabLst>
                        <a:defRPr/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</a:tabLst>
                        <a:defRPr/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55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обеспечение малоимущих граждан, проживающих в поселении и нуждающихся в улучшении жилищных условий, жилыми помещениями в соответствии с жилищным законодательством, организация строительства и содержания муниципального жилищного фонда, создание условий для жилищного строительства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29,5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29,6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29,6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29,9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утверждение генеральных планов поселения, правил землепользования и застройки, утверждение подготовленной на основе генеральных планов поселения документации по планировке территории, выдача разрешений на строительство (за исключением случаев, предусмотренных Градостроительным кодексом Российской Федерации, иными федеральными законами), разрешений на ввод объектов в  эксплуатацию при осуществлении муниципального строительства, реконструкции объектов капитального строительства, расположенных на территории поселения, утверждение местных нормативов градостроительного проектирования поселений, резервирование земель и изъятие, в том числе путем выкупа, земельных участков в границах поселения для муниципальных нужд, осуществление земельного контроля за использованием земель поселения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</a:tabLst>
                        <a:defRPr/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</a:tabLst>
                        <a:defRPr/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</a:tabLst>
                        <a:defRPr/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</a:tabLst>
                        <a:defRPr/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3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организация и осуществление мероприятий по гражданской обороне, защите населения и территории поселения от чрезвычайных ситуаций природного и техногенного характера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</a:tabLst>
                        <a:defRPr/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</a:tabLst>
                        <a:defRPr/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создание, содержание и организация деятельности аварийно-спасательных служб и (или) аварийно-спасательных формирований на территории поселения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</a:tabLst>
                        <a:defRPr/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</a:tabLst>
                        <a:defRPr/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4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организация водоснабжения населения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</a:tabLst>
                        <a:defRPr/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</a:tabLst>
                        <a:defRPr/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i="1" dirty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ИТОГО:</a:t>
                      </a:r>
                      <a:endParaRPr lang="ru-RU" sz="1100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55,2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56,3</a:t>
                      </a:r>
                      <a:endParaRPr lang="ru-RU" sz="1100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56,3</a:t>
                      </a:r>
                      <a:endParaRPr lang="ru-RU" sz="1100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56,3</a:t>
                      </a:r>
                      <a:endParaRPr lang="ru-RU" sz="1100" b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2800" i="1" dirty="0" smtClean="0">
                <a:solidFill>
                  <a:srgbClr val="FF0000"/>
                </a:solidFill>
                <a:latin typeface="Garamond" pitchFamily="18" charset="0"/>
              </a:rPr>
              <a:t>Субвенции </a:t>
            </a:r>
            <a:r>
              <a:rPr lang="ru-RU" sz="2800" i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предоставленные</a:t>
            </a:r>
            <a:r>
              <a:rPr lang="ru-RU" sz="2800" i="1" dirty="0" smtClean="0">
                <a:solidFill>
                  <a:srgbClr val="FF0000"/>
                </a:solidFill>
                <a:latin typeface="Garamond" pitchFamily="18" charset="0"/>
              </a:rPr>
              <a:t> бюджету Балко-Грузского сельского поселения из областного бюджета.</a:t>
            </a:r>
            <a:endParaRPr lang="ru-RU" sz="2800" i="1" dirty="0">
              <a:solidFill>
                <a:srgbClr val="FF0000"/>
              </a:solidFill>
              <a:latin typeface="Garamond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124744"/>
          <a:ext cx="8229600" cy="500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Схема 11"/>
          <p:cNvGraphicFramePr/>
          <p:nvPr/>
        </p:nvGraphicFramePr>
        <p:xfrm>
          <a:off x="214282" y="214290"/>
          <a:ext cx="8786874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28596" y="214290"/>
          <a:ext cx="8501122" cy="607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357422" y="1571612"/>
            <a:ext cx="4286280" cy="3571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Составление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проекта бюджета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основывается на: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072198" y="214290"/>
            <a:ext cx="2857520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Прогнозе социально-экономического развития Балко-Грузского сельского поселения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43636" y="4643446"/>
            <a:ext cx="2714644" cy="2000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Муниципальных программах Балко-Грузского сельского поселения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282" y="214290"/>
            <a:ext cx="2714644" cy="2000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Бюджетном послании Президента Российской Федерации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4282" y="4714884"/>
            <a:ext cx="2857520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Основных направлениях бюджетной политики и основных направлений налоговой политики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1714480" y="2071678"/>
            <a:ext cx="642942" cy="171451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гнутая вправо стрелка 10"/>
          <p:cNvSpPr/>
          <p:nvPr/>
        </p:nvSpPr>
        <p:spPr>
          <a:xfrm>
            <a:off x="6643702" y="2000240"/>
            <a:ext cx="571504" cy="178595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Выгнутая вниз стрелка 13"/>
          <p:cNvSpPr/>
          <p:nvPr/>
        </p:nvSpPr>
        <p:spPr>
          <a:xfrm>
            <a:off x="2786050" y="5143512"/>
            <a:ext cx="1643074" cy="57150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Выгнутая вправо стрелка 24"/>
          <p:cNvSpPr/>
          <p:nvPr/>
        </p:nvSpPr>
        <p:spPr>
          <a:xfrm rot="5400000">
            <a:off x="5315476" y="4601107"/>
            <a:ext cx="574702" cy="165312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42844" y="1397000"/>
          <a:ext cx="8786874" cy="5103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1500166" y="214290"/>
            <a:ext cx="6643734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Monotype Corsiva" pitchFamily="66" charset="0"/>
              </a:rPr>
              <a:t>Основные характеристики бюджета тыс. рублей </a:t>
            </a:r>
          </a:p>
          <a:p>
            <a:pPr algn="ctr"/>
            <a:r>
              <a:rPr lang="ru-RU" sz="2400" dirty="0" smtClean="0">
                <a:latin typeface="Monotype Corsiva" pitchFamily="66" charset="0"/>
              </a:rPr>
              <a:t>на 2019 год и плановый период 2020 и 2021 годов.</a:t>
            </a:r>
            <a:endParaRPr lang="ru-RU" sz="24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42844" y="214290"/>
          <a:ext cx="8858312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1428737"/>
          <a:ext cx="8572560" cy="256032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643338"/>
                <a:gridCol w="1357322"/>
                <a:gridCol w="1143008"/>
                <a:gridCol w="1143008"/>
                <a:gridCol w="1285884"/>
              </a:tblGrid>
              <a:tr h="622624"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2018 год      (отчет)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</a:p>
                    <a:p>
                      <a:pPr algn="ctr"/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доходы (тыс. 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9032,2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9418,9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9529,8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9643,3</a:t>
                      </a: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Неналоговые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доходы (тыс.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275,7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289,1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289,1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289,1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(тыс.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3305,4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653,6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198,5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 ДОХОДОВ (тыс.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12613,3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10361,6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10017,4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9932,6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474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Объем доходов на одного жителя поселения (руб.)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4254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3542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3424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3395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24000" y="30128"/>
          <a:ext cx="6096000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1126478">
                <a:tc>
                  <a:txBody>
                    <a:bodyPr/>
                    <a:lstStyle/>
                    <a:p>
                      <a:pPr algn="ctr"/>
                      <a:r>
                        <a:rPr lang="ru-RU" sz="4000" b="0" dirty="0" smtClean="0">
                          <a:solidFill>
                            <a:schemeClr val="bg1"/>
                          </a:solidFill>
                          <a:latin typeface="Monotype Corsiva" pitchFamily="66" charset="0"/>
                        </a:rPr>
                        <a:t>Динамика поступления</a:t>
                      </a:r>
                      <a:r>
                        <a:rPr lang="ru-RU" sz="4000" b="0" baseline="0" dirty="0" smtClean="0">
                          <a:solidFill>
                            <a:schemeClr val="bg1"/>
                          </a:solidFill>
                          <a:latin typeface="Monotype Corsiva" pitchFamily="66" charset="0"/>
                        </a:rPr>
                        <a:t> доходов</a:t>
                      </a:r>
                      <a:endParaRPr lang="ru-RU" sz="4000" b="0" dirty="0">
                        <a:solidFill>
                          <a:schemeClr val="bg1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214313" y="4067175"/>
          <a:ext cx="8767762" cy="2393950"/>
        </p:xfrm>
        <a:graphic>
          <a:graphicData uri="http://schemas.openxmlformats.org/presentationml/2006/ole">
            <p:oleObj spid="_x0000_s15362" name="Диаграмма" r:id="rId3" imgW="9974567" imgH="2720417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0"/>
            <a:ext cx="52453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Monotype Corsiva" pitchFamily="66" charset="0"/>
              </a:rPr>
              <a:t>Структура доходов</a:t>
            </a:r>
          </a:p>
          <a:p>
            <a:pPr algn="ctr"/>
            <a:r>
              <a:rPr lang="ru-RU" sz="4000" dirty="0" smtClean="0">
                <a:latin typeface="Monotype Corsiva" pitchFamily="66" charset="0"/>
              </a:rPr>
              <a:t> на 2019г</a:t>
            </a:r>
            <a:endParaRPr lang="ru-RU" sz="4000" dirty="0">
              <a:latin typeface="Monotype Corsiva" pitchFamily="66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0" y="548680"/>
          <a:ext cx="9144000" cy="6309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2061</TotalTime>
  <Words>1304</Words>
  <Application>Microsoft Office PowerPoint</Application>
  <PresentationFormat>Экран (4:3)</PresentationFormat>
  <Paragraphs>395</Paragraphs>
  <Slides>19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Тема Office</vt:lpstr>
      <vt:lpstr>Диаграмма</vt:lpstr>
      <vt:lpstr>Бюджет Балко-Грузского сельского поселения  Егорлыкского района на 2019 год и на плановый период 2020 и 2021 годов!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Субвенции предоставленные бюджету Балко-Грузского сельского поселения из областного бюджета.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217</cp:revision>
  <dcterms:created xsi:type="dcterms:W3CDTF">2016-02-10T06:46:34Z</dcterms:created>
  <dcterms:modified xsi:type="dcterms:W3CDTF">2019-01-09T13:38:49Z</dcterms:modified>
</cp:coreProperties>
</file>