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70" r:id="rId12"/>
    <p:sldId id="271" r:id="rId13"/>
    <p:sldId id="272" r:id="rId14"/>
    <p:sldId id="273" r:id="rId15"/>
    <p:sldId id="282" r:id="rId16"/>
    <p:sldId id="275" r:id="rId17"/>
    <p:sldId id="278" r:id="rId18"/>
    <p:sldId id="280" r:id="rId19"/>
    <p:sldId id="28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89558" autoAdjust="0"/>
  </p:normalViewPr>
  <p:slideViewPr>
    <p:cSldViewPr>
      <p:cViewPr>
        <p:scale>
          <a:sx n="101" d="100"/>
          <a:sy n="101" d="100"/>
        </p:scale>
        <p:origin x="-133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906753414240389E-3"/>
                  <c:y val="-0.1194396212729490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/>
                      <a:t>1</a:t>
                    </a:r>
                    <a:r>
                      <a:rPr lang="ru-RU" dirty="0" smtClean="0"/>
                      <a:t>2316,4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789389719256262E-2"/>
                  <c:y val="0.126904597602508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106997994057016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  <c:pt idx="3">
                  <c:v>2018 г</c:v>
                </c:pt>
                <c:pt idx="4">
                  <c:v>2019 г</c:v>
                </c:pt>
                <c:pt idx="5">
                  <c:v>2020 г</c:v>
                </c:pt>
                <c:pt idx="6">
                  <c:v>2018 г</c:v>
                </c:pt>
                <c:pt idx="7">
                  <c:v>2019 г</c:v>
                </c:pt>
                <c:pt idx="8">
                  <c:v>2020 г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12316.4</c:v>
                </c:pt>
                <c:pt idx="1">
                  <c:v>12469.5</c:v>
                </c:pt>
                <c:pt idx="2">
                  <c:v>11956.3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8906753414240389E-3"/>
                  <c:y val="0.116951295829762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906753414240389E-3"/>
                  <c:y val="-0.114462970386576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453376707120194E-3"/>
                  <c:y val="9.9533017727457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  <c:pt idx="3">
                  <c:v>2018 г</c:v>
                </c:pt>
                <c:pt idx="4">
                  <c:v>2019 г</c:v>
                </c:pt>
                <c:pt idx="5">
                  <c:v>2020 г</c:v>
                </c:pt>
                <c:pt idx="6">
                  <c:v>2018 г</c:v>
                </c:pt>
                <c:pt idx="7">
                  <c:v>2019 г</c:v>
                </c:pt>
                <c:pt idx="8">
                  <c:v>2020 г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3">
                  <c:v>12316.4</c:v>
                </c:pt>
                <c:pt idx="4">
                  <c:v>12469.5</c:v>
                </c:pt>
                <c:pt idx="5">
                  <c:v>11956.3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Профицитов</c:v>
                </c:pt>
              </c:strCache>
            </c:strRef>
          </c:tx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Лист1!$A$2:$A$10</c:f>
              <c:strCache>
                <c:ptCount val="9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  <c:pt idx="3">
                  <c:v>2018 г</c:v>
                </c:pt>
                <c:pt idx="4">
                  <c:v>2019 г</c:v>
                </c:pt>
                <c:pt idx="5">
                  <c:v>2020 г</c:v>
                </c:pt>
                <c:pt idx="6">
                  <c:v>2018 г</c:v>
                </c:pt>
                <c:pt idx="7">
                  <c:v>2019 г</c:v>
                </c:pt>
                <c:pt idx="8">
                  <c:v>2020 г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137216"/>
        <c:axId val="162138752"/>
        <c:axId val="161324096"/>
      </c:bar3DChart>
      <c:catAx>
        <c:axId val="162137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62138752"/>
        <c:crosses val="autoZero"/>
        <c:auto val="1"/>
        <c:lblAlgn val="ctr"/>
        <c:lblOffset val="100"/>
        <c:noMultiLvlLbl val="0"/>
      </c:catAx>
      <c:valAx>
        <c:axId val="162138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2137216"/>
        <c:crosses val="autoZero"/>
        <c:crossBetween val="between"/>
      </c:valAx>
      <c:serAx>
        <c:axId val="161324096"/>
        <c:scaling>
          <c:orientation val="minMax"/>
        </c:scaling>
        <c:delete val="0"/>
        <c:axPos val="b"/>
        <c:majorTickMark val="out"/>
        <c:minorTickMark val="none"/>
        <c:tickLblPos val="nextTo"/>
        <c:crossAx val="162138752"/>
        <c:crosses val="autoZero"/>
      </c:serAx>
    </c:plotArea>
    <c:legend>
      <c:legendPos val="r"/>
      <c:layout/>
      <c:overlay val="0"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021872265966789"/>
          <c:y val="0.11218641628574866"/>
        </c:manualLayout>
      </c:layout>
      <c:overlay val="0"/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626"/>
          <c:h val="0.8662542861180451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2"/>
            <c:bubble3D val="0"/>
            <c:explosion val="8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420.7</c:v>
                </c:pt>
                <c:pt idx="1">
                  <c:v>3749.4</c:v>
                </c:pt>
                <c:pt idx="2">
                  <c:v>357</c:v>
                </c:pt>
                <c:pt idx="3">
                  <c:v>4379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79682600627119893"/>
        </c:manualLayout>
      </c:layout>
      <c:overlay val="0"/>
      <c:txPr>
        <a:bodyPr/>
        <a:lstStyle/>
        <a:p>
          <a:pPr>
            <a:defRPr sz="10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Не налоговые </a:t>
            </a:r>
            <a:r>
              <a:rPr lang="ru-RU" dirty="0" smtClean="0"/>
              <a:t>доходы </a:t>
            </a:r>
          </a:p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на 2018 г.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093722659667555E-2"/>
          <c:y val="0"/>
          <c:w val="0.6688132108486442"/>
          <c:h val="0.935980314960629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налоговые доходы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
Доход</c:v>
                </c:pt>
                <c:pt idx="1">
                  <c:v>Доходы от сдачи в аренду имущества, составляющего казну сельских поселений      (за исключением земельных участков)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241.1</c:v>
                </c:pt>
                <c:pt idx="1">
                  <c:v>38.200000000000003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693225065616945"/>
          <c:y val="0.2287939632545932"/>
          <c:w val="0.33056774934383326"/>
          <c:h val="0.76288116068824763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ПОСТУПЛЕНИЯ </a:t>
            </a:r>
          </a:p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 2018 г.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493438320209984E-2"/>
          <c:y val="0.15438947214931484"/>
          <c:w val="0.59924300087489069"/>
          <c:h val="0.841582239720034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Дотация на выравнивание бюджетной обеспеченности</c:v>
                </c:pt>
                <c:pt idx="1">
                  <c:v>Субвенции Бюджетам субъектов РФ и муниципальных образований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397.5</c:v>
                </c:pt>
                <c:pt idx="1">
                  <c:v>173.5</c:v>
                </c:pt>
                <c:pt idx="2">
                  <c:v>2560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146544181977417E-4"/>
          <c:y val="1.3236402763887326E-2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Пажарная Безопасность</c:v>
                </c:pt>
                <c:pt idx="1">
                  <c:v>Развитие культуры</c:v>
                </c:pt>
                <c:pt idx="2">
                  <c:v>Благоустройство территории</c:v>
                </c:pt>
                <c:pt idx="3">
                  <c:v>Противодействие коррупции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2.4</c:v>
                </c:pt>
                <c:pt idx="1">
                  <c:v>5856.6</c:v>
                </c:pt>
                <c:pt idx="2">
                  <c:v>1141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4410892388451577"/>
          <c:y val="7.1351569232948803E-2"/>
          <c:w val="0.24755774278215259"/>
          <c:h val="0.857296861534104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"Развитие культуры"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5856.6</c:v>
                </c:pt>
                <c:pt idx="1">
                  <c:v>5907</c:v>
                </c:pt>
                <c:pt idx="2">
                  <c:v>5462.6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"Благоустройство территории Балко-Грузского сельского поселения»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1141</c:v>
                </c:pt>
                <c:pt idx="1">
                  <c:v>1206.4000000000001</c:v>
                </c:pt>
                <c:pt idx="2">
                  <c:v>1159.9000000000001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"Муниципальная политика"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2848</c:v>
                </c:pt>
                <c:pt idx="1">
                  <c:v>2848</c:v>
                </c:pt>
                <c:pt idx="2">
                  <c:v>2934.1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«Обеспечение общественного порядка и противодействие преступности»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30</c:v>
                </c:pt>
                <c:pt idx="1">
                  <c:v>80</c:v>
                </c:pt>
                <c:pt idx="2">
                  <c:v>230.7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 «Социальная поддержка граждан»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60</c:v>
                </c:pt>
                <c:pt idx="1">
                  <c:v>60</c:v>
                </c:pt>
                <c:pt idx="2">
                  <c:v>60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"Пожарная безопасность"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2.4</c:v>
                </c:pt>
                <c:pt idx="1">
                  <c:v>51.4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"Управление муниципальными финансами и создание условий для эффективного управления муниципальными фмнансами"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173.7</c:v>
                </c:pt>
                <c:pt idx="1">
                  <c:v>125</c:v>
                </c:pt>
                <c:pt idx="2">
                  <c:v>125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"Обеспечение качественными жилищно-коммунальными услугами население"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86.5</c:v>
                </c:pt>
                <c:pt idx="1">
                  <c:v>266.10000000000002</c:v>
                </c:pt>
                <c:pt idx="2">
                  <c:v>227.1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Обеспечение деятельности Администрации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Лист1!$J$2:$J$4</c:f>
              <c:numCache>
                <c:formatCode>General</c:formatCode>
                <c:ptCount val="3"/>
                <c:pt idx="0">
                  <c:v>1537.6</c:v>
                </c:pt>
                <c:pt idx="1">
                  <c:v>1669.2</c:v>
                </c:pt>
                <c:pt idx="2">
                  <c:v>1562.4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3967744"/>
        <c:axId val="273977728"/>
        <c:axId val="0"/>
      </c:bar3DChart>
      <c:catAx>
        <c:axId val="273967744"/>
        <c:scaling>
          <c:orientation val="minMax"/>
        </c:scaling>
        <c:delete val="0"/>
        <c:axPos val="b"/>
        <c:majorTickMark val="out"/>
        <c:minorTickMark val="none"/>
        <c:tickLblPos val="nextTo"/>
        <c:crossAx val="273977728"/>
        <c:crosses val="autoZero"/>
        <c:auto val="1"/>
        <c:lblAlgn val="ctr"/>
        <c:lblOffset val="100"/>
        <c:noMultiLvlLbl val="0"/>
      </c:catAx>
      <c:valAx>
        <c:axId val="273977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396774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1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000"/>
            </a:pPr>
            <a:endParaRPr lang="ru-RU"/>
          </a:p>
        </c:txPr>
      </c:legendEntry>
      <c:layout>
        <c:manualLayout>
          <c:xMode val="edge"/>
          <c:yMode val="edge"/>
          <c:x val="0.63799130127726367"/>
          <c:y val="9.5719196391377548E-2"/>
          <c:w val="0.33698824335832855"/>
          <c:h val="0.76546618737892858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7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Gabriola" pitchFamily="82" charset="0"/>
            </a:rPr>
            <a:t>Проект бюджета Балко-Грузского сельского поселения Егорлыкского района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Gabriola" pitchFamily="82" charset="0"/>
            </a:rPr>
            <a:t>составляется на  долгосрочный период- на трёхлетний период– на очередной финансовый год  и  на плановый период  - первый год планового периода и второй год планового периода </a:t>
          </a:r>
          <a:endParaRPr lang="ru-RU" sz="1600" dirty="0">
            <a:latin typeface="Gabriola" pitchFamily="82" charset="0"/>
          </a:endParaRPr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3600" dirty="0" smtClean="0">
              <a:latin typeface="Gabriola" pitchFamily="82" charset="0"/>
            </a:rPr>
            <a:t>Очередной финансовый год – </a:t>
          </a:r>
          <a:r>
            <a:rPr lang="ru-RU" sz="3600" dirty="0" err="1" smtClean="0">
              <a:latin typeface="Gabriola" pitchFamily="82" charset="0"/>
            </a:rPr>
            <a:t>год</a:t>
          </a:r>
          <a:r>
            <a:rPr lang="ru-RU" sz="3600" dirty="0" smtClean="0">
              <a:latin typeface="Gabriola" pitchFamily="82" charset="0"/>
            </a:rPr>
            <a:t>, </a:t>
          </a:r>
          <a:r>
            <a:rPr lang="ru-RU" sz="3600" dirty="0" err="1" smtClean="0">
              <a:latin typeface="Gabriola" pitchFamily="82" charset="0"/>
            </a:rPr>
            <a:t>год</a:t>
          </a:r>
          <a:r>
            <a:rPr lang="ru-RU" sz="3600" smtClean="0">
              <a:latin typeface="Gabriola" pitchFamily="82" charset="0"/>
            </a:rPr>
            <a:t> на </a:t>
          </a:r>
          <a:r>
            <a:rPr lang="ru-RU" sz="3600" dirty="0" smtClean="0">
              <a:latin typeface="Gabriola" pitchFamily="82" charset="0"/>
            </a:rPr>
            <a:t>который составляется проект бюджета</a:t>
          </a:r>
          <a:endParaRPr lang="ru-RU" sz="3600" dirty="0">
            <a:latin typeface="Gabriola" pitchFamily="82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Проект бюджета Балко-Грузского сельского поселения на 2018 и на  плановый период 2019 и 2020 годов направлен на решение следующих ключевых задач: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69149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4F0834-BA29-42A3-98C1-A5D25F63512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58D589-CFBA-4C09-BB84-05CDBC848494}">
      <dgm:prSet phldrT="[Текст]" custT="1"/>
      <dgm:spPr/>
      <dgm:t>
        <a:bodyPr/>
        <a:lstStyle/>
        <a:p>
          <a:r>
            <a:rPr lang="ru-RU" sz="1800" i="1" dirty="0" smtClean="0">
              <a:latin typeface="Times New Roman" pitchFamily="18" charset="0"/>
              <a:cs typeface="Times New Roman" pitchFamily="18" charset="0"/>
            </a:rPr>
            <a:t>Первичный воинский учет на территории, где отсутствуют воинские комиссариаты</a:t>
          </a:r>
        </a:p>
        <a:p>
          <a:endParaRPr lang="ru-RU" sz="1000" dirty="0"/>
        </a:p>
      </dgm:t>
    </dgm:pt>
    <dgm:pt modelId="{B8F9F5F4-C5FE-4910-A9AF-27A87259BC4C}" type="parTrans" cxnId="{41DD2F77-F99C-4E9D-9610-DDE496D2F9DF}">
      <dgm:prSet/>
      <dgm:spPr/>
      <dgm:t>
        <a:bodyPr/>
        <a:lstStyle/>
        <a:p>
          <a:endParaRPr lang="ru-RU"/>
        </a:p>
      </dgm:t>
    </dgm:pt>
    <dgm:pt modelId="{7AB00163-7DF4-4B86-B37B-2C7CCF3EC607}" type="sibTrans" cxnId="{41DD2F77-F99C-4E9D-9610-DDE496D2F9DF}">
      <dgm:prSet/>
      <dgm:spPr/>
      <dgm:t>
        <a:bodyPr/>
        <a:lstStyle/>
        <a:p>
          <a:endParaRPr lang="ru-RU"/>
        </a:p>
      </dgm:t>
    </dgm:pt>
    <dgm:pt modelId="{5AD04BF4-6A24-41D2-9003-BCAC32B46FD8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2018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173,3 тыс.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руб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CA0F464-0527-4B53-8548-5AF4E42792ED}" type="parTrans" cxnId="{D821DACA-15CB-4673-8C44-2140FA1AA70B}">
      <dgm:prSet/>
      <dgm:spPr/>
      <dgm:t>
        <a:bodyPr/>
        <a:lstStyle/>
        <a:p>
          <a:endParaRPr lang="ru-RU"/>
        </a:p>
      </dgm:t>
    </dgm:pt>
    <dgm:pt modelId="{D708C4CE-6545-4313-930E-1FAEC8C1FE25}" type="sibTrans" cxnId="{D821DACA-15CB-4673-8C44-2140FA1AA70B}">
      <dgm:prSet/>
      <dgm:spPr/>
      <dgm:t>
        <a:bodyPr/>
        <a:lstStyle/>
        <a:p>
          <a:endParaRPr lang="ru-RU"/>
        </a:p>
      </dgm:t>
    </dgm:pt>
    <dgm:pt modelId="{3D5D7B70-5625-4900-81E6-D0CDAF13DF32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2019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173,3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3FF5766-27EF-423B-8FB2-FF195C9ED5CC}" type="parTrans" cxnId="{0999C0C9-1E55-4FB5-AB36-EEB7F37F25B7}">
      <dgm:prSet/>
      <dgm:spPr/>
      <dgm:t>
        <a:bodyPr/>
        <a:lstStyle/>
        <a:p>
          <a:endParaRPr lang="ru-RU"/>
        </a:p>
      </dgm:t>
    </dgm:pt>
    <dgm:pt modelId="{41FB70AA-CD1E-41DD-91EA-A84A8DCB785E}" type="sibTrans" cxnId="{0999C0C9-1E55-4FB5-AB36-EEB7F37F25B7}">
      <dgm:prSet/>
      <dgm:spPr/>
      <dgm:t>
        <a:bodyPr/>
        <a:lstStyle/>
        <a:p>
          <a:endParaRPr lang="ru-RU"/>
        </a:p>
      </dgm:t>
    </dgm:pt>
    <dgm:pt modelId="{05E82A6A-A0B2-4F39-A4B1-1DE7394AB028}">
      <dgm:prSet phldrT="[Текст]" custT="1"/>
      <dgm:spPr/>
      <dgm:t>
        <a:bodyPr/>
        <a:lstStyle/>
        <a:p>
          <a:r>
            <a:rPr lang="ru-RU" sz="1800" i="1" dirty="0" smtClean="0">
              <a:latin typeface="Times New Roman" pitchFamily="18" charset="0"/>
              <a:cs typeface="Times New Roman" pitchFamily="18" charset="0"/>
            </a:rPr>
            <a:t>Полномочия по составлению протоколов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F0AC33C7-412E-4DA6-8C5F-38AC5A99449A}" type="parTrans" cxnId="{081CD411-3C68-4B1B-900C-5B2FC06584BF}">
      <dgm:prSet/>
      <dgm:spPr/>
      <dgm:t>
        <a:bodyPr/>
        <a:lstStyle/>
        <a:p>
          <a:endParaRPr lang="ru-RU"/>
        </a:p>
      </dgm:t>
    </dgm:pt>
    <dgm:pt modelId="{5DE4AE52-2D3D-49FF-89D6-7B6717AB2D08}" type="sibTrans" cxnId="{081CD411-3C68-4B1B-900C-5B2FC06584BF}">
      <dgm:prSet/>
      <dgm:spPr/>
      <dgm:t>
        <a:bodyPr/>
        <a:lstStyle/>
        <a:p>
          <a:endParaRPr lang="ru-RU"/>
        </a:p>
      </dgm:t>
    </dgm:pt>
    <dgm:pt modelId="{D9011980-2859-49A5-88D9-E67DB66CDA30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2018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936E267-AD9E-4403-88D7-37E0B7C63298}" type="parTrans" cxnId="{64A5B50D-2BB2-47C9-B3D2-2AB7ED34634B}">
      <dgm:prSet/>
      <dgm:spPr/>
      <dgm:t>
        <a:bodyPr/>
        <a:lstStyle/>
        <a:p>
          <a:endParaRPr lang="ru-RU"/>
        </a:p>
      </dgm:t>
    </dgm:pt>
    <dgm:pt modelId="{19F2ED4B-5751-4989-BF0D-43C6C3884056}" type="sibTrans" cxnId="{64A5B50D-2BB2-47C9-B3D2-2AB7ED34634B}">
      <dgm:prSet/>
      <dgm:spPr/>
      <dgm:t>
        <a:bodyPr/>
        <a:lstStyle/>
        <a:p>
          <a:endParaRPr lang="ru-RU"/>
        </a:p>
      </dgm:t>
    </dgm:pt>
    <dgm:pt modelId="{15B5D222-42A7-4596-B181-C3EF8A9995F1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2019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432AC99-086B-435D-8068-6261F9E1BDAB}" type="parTrans" cxnId="{0B321A79-2E8B-40B5-AB84-CB7EE6B4F0A7}">
      <dgm:prSet/>
      <dgm:spPr/>
      <dgm:t>
        <a:bodyPr/>
        <a:lstStyle/>
        <a:p>
          <a:endParaRPr lang="ru-RU"/>
        </a:p>
      </dgm:t>
    </dgm:pt>
    <dgm:pt modelId="{DD795861-56F5-4DE6-9AEC-CA990634308E}" type="sibTrans" cxnId="{0B321A79-2E8B-40B5-AB84-CB7EE6B4F0A7}">
      <dgm:prSet/>
      <dgm:spPr/>
      <dgm:t>
        <a:bodyPr/>
        <a:lstStyle/>
        <a:p>
          <a:endParaRPr lang="ru-RU"/>
        </a:p>
      </dgm:t>
    </dgm:pt>
    <dgm:pt modelId="{62A1CD87-6E18-48AE-BCB1-337A8671353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2020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0,00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6D263CE-75CD-4C19-BADD-0DEA362202E1}" type="parTrans" cxnId="{B51121E3-3402-48ED-BD23-F24DD1C812E2}">
      <dgm:prSet/>
      <dgm:spPr/>
      <dgm:t>
        <a:bodyPr/>
        <a:lstStyle/>
        <a:p>
          <a:endParaRPr lang="ru-RU"/>
        </a:p>
      </dgm:t>
    </dgm:pt>
    <dgm:pt modelId="{73422446-145A-4AC3-846E-2BF544DDA56D}" type="sibTrans" cxnId="{B51121E3-3402-48ED-BD23-F24DD1C812E2}">
      <dgm:prSet/>
      <dgm:spPr/>
      <dgm:t>
        <a:bodyPr/>
        <a:lstStyle/>
        <a:p>
          <a:endParaRPr lang="ru-RU"/>
        </a:p>
      </dgm:t>
    </dgm:pt>
    <dgm:pt modelId="{082FED04-872B-4E47-B987-BD3EA8E968F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2020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FA115B3-C73B-4E29-B608-7B3AEDB05244}" type="parTrans" cxnId="{37E8E173-5612-417D-A0E6-73E11ECA2778}">
      <dgm:prSet/>
      <dgm:spPr/>
      <dgm:t>
        <a:bodyPr/>
        <a:lstStyle/>
        <a:p>
          <a:endParaRPr lang="ru-RU"/>
        </a:p>
      </dgm:t>
    </dgm:pt>
    <dgm:pt modelId="{46F22D6F-01EB-4BF9-8F9E-7D0BB635BDBB}" type="sibTrans" cxnId="{37E8E173-5612-417D-A0E6-73E11ECA2778}">
      <dgm:prSet/>
      <dgm:spPr/>
      <dgm:t>
        <a:bodyPr/>
        <a:lstStyle/>
        <a:p>
          <a:endParaRPr lang="ru-RU"/>
        </a:p>
      </dgm:t>
    </dgm:pt>
    <dgm:pt modelId="{828B6515-B146-4D3F-A544-3D6A20CBE8DE}" type="pres">
      <dgm:prSet presAssocID="{BC4F0834-BA29-42A3-98C1-A5D25F6351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D40E76E-6AFC-41BF-BCCD-7102F08EA0AB}" type="pres">
      <dgm:prSet presAssocID="{3258D589-CFBA-4C09-BB84-05CDBC848494}" presName="root" presStyleCnt="0"/>
      <dgm:spPr/>
    </dgm:pt>
    <dgm:pt modelId="{CBB9934C-A700-45A1-87CA-2963EF181D73}" type="pres">
      <dgm:prSet presAssocID="{3258D589-CFBA-4C09-BB84-05CDBC848494}" presName="rootComposite" presStyleCnt="0"/>
      <dgm:spPr/>
    </dgm:pt>
    <dgm:pt modelId="{31C66DEF-B065-498A-9E4B-F00302B9257F}" type="pres">
      <dgm:prSet presAssocID="{3258D589-CFBA-4C09-BB84-05CDBC848494}" presName="rootText" presStyleLbl="node1" presStyleIdx="0" presStyleCnt="2" custScaleX="182782"/>
      <dgm:spPr/>
      <dgm:t>
        <a:bodyPr/>
        <a:lstStyle/>
        <a:p>
          <a:endParaRPr lang="ru-RU"/>
        </a:p>
      </dgm:t>
    </dgm:pt>
    <dgm:pt modelId="{72270CD4-958D-4CDB-8885-5783AB59E076}" type="pres">
      <dgm:prSet presAssocID="{3258D589-CFBA-4C09-BB84-05CDBC848494}" presName="rootConnector" presStyleLbl="node1" presStyleIdx="0" presStyleCnt="2"/>
      <dgm:spPr/>
      <dgm:t>
        <a:bodyPr/>
        <a:lstStyle/>
        <a:p>
          <a:endParaRPr lang="ru-RU"/>
        </a:p>
      </dgm:t>
    </dgm:pt>
    <dgm:pt modelId="{6F835E40-0613-428C-B86F-0052E377496E}" type="pres">
      <dgm:prSet presAssocID="{3258D589-CFBA-4C09-BB84-05CDBC848494}" presName="childShape" presStyleCnt="0"/>
      <dgm:spPr/>
    </dgm:pt>
    <dgm:pt modelId="{49109C75-90B5-4CF5-A89A-88AF01BBE9C7}" type="pres">
      <dgm:prSet presAssocID="{7CA0F464-0527-4B53-8548-5AF4E42792ED}" presName="Name13" presStyleLbl="parChTrans1D2" presStyleIdx="0" presStyleCnt="6"/>
      <dgm:spPr/>
      <dgm:t>
        <a:bodyPr/>
        <a:lstStyle/>
        <a:p>
          <a:endParaRPr lang="ru-RU"/>
        </a:p>
      </dgm:t>
    </dgm:pt>
    <dgm:pt modelId="{49388F58-92DA-4031-BE6E-72E629F36CB1}" type="pres">
      <dgm:prSet presAssocID="{5AD04BF4-6A24-41D2-9003-BCAC32B46FD8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A62F2-3A77-4EF6-BEE3-6ED4756AD712}" type="pres">
      <dgm:prSet presAssocID="{E3FF5766-27EF-423B-8FB2-FF195C9ED5CC}" presName="Name13" presStyleLbl="parChTrans1D2" presStyleIdx="1" presStyleCnt="6"/>
      <dgm:spPr/>
      <dgm:t>
        <a:bodyPr/>
        <a:lstStyle/>
        <a:p>
          <a:endParaRPr lang="ru-RU"/>
        </a:p>
      </dgm:t>
    </dgm:pt>
    <dgm:pt modelId="{15ACD839-07C2-4811-8C10-52BE6F38A05F}" type="pres">
      <dgm:prSet presAssocID="{3D5D7B70-5625-4900-81E6-D0CDAF13DF32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60D44-8049-4712-8B93-01205D2E7E81}" type="pres">
      <dgm:prSet presAssocID="{C6D263CE-75CD-4C19-BADD-0DEA362202E1}" presName="Name13" presStyleLbl="parChTrans1D2" presStyleIdx="2" presStyleCnt="6"/>
      <dgm:spPr/>
      <dgm:t>
        <a:bodyPr/>
        <a:lstStyle/>
        <a:p>
          <a:endParaRPr lang="ru-RU"/>
        </a:p>
      </dgm:t>
    </dgm:pt>
    <dgm:pt modelId="{E974104E-8EE4-4A02-83B5-2B802A4A1343}" type="pres">
      <dgm:prSet presAssocID="{62A1CD87-6E18-48AE-BCB1-337A86713536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B2BE3-CFAF-42D2-90A9-076185649961}" type="pres">
      <dgm:prSet presAssocID="{05E82A6A-A0B2-4F39-A4B1-1DE7394AB028}" presName="root" presStyleCnt="0"/>
      <dgm:spPr/>
    </dgm:pt>
    <dgm:pt modelId="{883258F2-C001-4F89-B507-023B0430B72F}" type="pres">
      <dgm:prSet presAssocID="{05E82A6A-A0B2-4F39-A4B1-1DE7394AB028}" presName="rootComposite" presStyleCnt="0"/>
      <dgm:spPr/>
    </dgm:pt>
    <dgm:pt modelId="{8C6544BD-273C-42BB-BC56-A1CE4F5F7248}" type="pres">
      <dgm:prSet presAssocID="{05E82A6A-A0B2-4F39-A4B1-1DE7394AB028}" presName="rootText" presStyleLbl="node1" presStyleIdx="1" presStyleCnt="2" custScaleX="182075"/>
      <dgm:spPr/>
      <dgm:t>
        <a:bodyPr/>
        <a:lstStyle/>
        <a:p>
          <a:endParaRPr lang="ru-RU"/>
        </a:p>
      </dgm:t>
    </dgm:pt>
    <dgm:pt modelId="{F2CEF308-07A7-4014-AA6F-5B489BA3DD73}" type="pres">
      <dgm:prSet presAssocID="{05E82A6A-A0B2-4F39-A4B1-1DE7394AB028}" presName="rootConnector" presStyleLbl="node1" presStyleIdx="1" presStyleCnt="2"/>
      <dgm:spPr/>
      <dgm:t>
        <a:bodyPr/>
        <a:lstStyle/>
        <a:p>
          <a:endParaRPr lang="ru-RU"/>
        </a:p>
      </dgm:t>
    </dgm:pt>
    <dgm:pt modelId="{C718E813-9C1C-4DAF-A221-22EB3D22CB17}" type="pres">
      <dgm:prSet presAssocID="{05E82A6A-A0B2-4F39-A4B1-1DE7394AB028}" presName="childShape" presStyleCnt="0"/>
      <dgm:spPr/>
    </dgm:pt>
    <dgm:pt modelId="{832CFAFB-995E-4B62-AADB-2185C2CB3C07}" type="pres">
      <dgm:prSet presAssocID="{9936E267-AD9E-4403-88D7-37E0B7C63298}" presName="Name13" presStyleLbl="parChTrans1D2" presStyleIdx="3" presStyleCnt="6"/>
      <dgm:spPr/>
      <dgm:t>
        <a:bodyPr/>
        <a:lstStyle/>
        <a:p>
          <a:endParaRPr lang="ru-RU"/>
        </a:p>
      </dgm:t>
    </dgm:pt>
    <dgm:pt modelId="{40D076C3-36AC-4613-B5E7-6B1C5254CD4F}" type="pres">
      <dgm:prSet presAssocID="{D9011980-2859-49A5-88D9-E67DB66CDA30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A3077-ED2B-4296-998A-7B184406D75E}" type="pres">
      <dgm:prSet presAssocID="{9432AC99-086B-435D-8068-6261F9E1BDAB}" presName="Name13" presStyleLbl="parChTrans1D2" presStyleIdx="4" presStyleCnt="6"/>
      <dgm:spPr/>
      <dgm:t>
        <a:bodyPr/>
        <a:lstStyle/>
        <a:p>
          <a:endParaRPr lang="ru-RU"/>
        </a:p>
      </dgm:t>
    </dgm:pt>
    <dgm:pt modelId="{49B65B3A-C9EF-4400-86FC-7C215E4E85CC}" type="pres">
      <dgm:prSet presAssocID="{15B5D222-42A7-4596-B181-C3EF8A9995F1}" presName="childText" presStyleLbl="bgAcc1" presStyleIdx="4" presStyleCnt="6" custLinFactNeighborX="-2152" custLinFactNeighborY="3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552B5-87C4-4E7F-A314-7F9C5EE0B82E}" type="pres">
      <dgm:prSet presAssocID="{AFA115B3-C73B-4E29-B608-7B3AEDB05244}" presName="Name13" presStyleLbl="parChTrans1D2" presStyleIdx="5" presStyleCnt="6"/>
      <dgm:spPr/>
      <dgm:t>
        <a:bodyPr/>
        <a:lstStyle/>
        <a:p>
          <a:endParaRPr lang="ru-RU"/>
        </a:p>
      </dgm:t>
    </dgm:pt>
    <dgm:pt modelId="{B936E0C7-07A9-4BC7-A8BA-E7C189CC932F}" type="pres">
      <dgm:prSet presAssocID="{082FED04-872B-4E47-B987-BD3EA8E968F2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6645C9-C8F6-49F9-A3EC-CB987133B6CB}" type="presOf" srcId="{7CA0F464-0527-4B53-8548-5AF4E42792ED}" destId="{49109C75-90B5-4CF5-A89A-88AF01BBE9C7}" srcOrd="0" destOrd="0" presId="urn:microsoft.com/office/officeart/2005/8/layout/hierarchy3"/>
    <dgm:cxn modelId="{A68DAE06-2CE8-4DDA-8C33-489B8BEA38D5}" type="presOf" srcId="{9936E267-AD9E-4403-88D7-37E0B7C63298}" destId="{832CFAFB-995E-4B62-AADB-2185C2CB3C07}" srcOrd="0" destOrd="0" presId="urn:microsoft.com/office/officeart/2005/8/layout/hierarchy3"/>
    <dgm:cxn modelId="{D84528AD-27F1-48FA-96B6-9631B0D44B03}" type="presOf" srcId="{3258D589-CFBA-4C09-BB84-05CDBC848494}" destId="{31C66DEF-B065-498A-9E4B-F00302B9257F}" srcOrd="0" destOrd="0" presId="urn:microsoft.com/office/officeart/2005/8/layout/hierarchy3"/>
    <dgm:cxn modelId="{81282694-2265-4F89-9103-90C744735ECC}" type="presOf" srcId="{5AD04BF4-6A24-41D2-9003-BCAC32B46FD8}" destId="{49388F58-92DA-4031-BE6E-72E629F36CB1}" srcOrd="0" destOrd="0" presId="urn:microsoft.com/office/officeart/2005/8/layout/hierarchy3"/>
    <dgm:cxn modelId="{9B5B59C8-8BBB-4BD8-9A4A-15FC3C5764FE}" type="presOf" srcId="{62A1CD87-6E18-48AE-BCB1-337A86713536}" destId="{E974104E-8EE4-4A02-83B5-2B802A4A1343}" srcOrd="0" destOrd="0" presId="urn:microsoft.com/office/officeart/2005/8/layout/hierarchy3"/>
    <dgm:cxn modelId="{0161E607-4774-4372-BC0C-DF734125A2DB}" type="presOf" srcId="{05E82A6A-A0B2-4F39-A4B1-1DE7394AB028}" destId="{F2CEF308-07A7-4014-AA6F-5B489BA3DD73}" srcOrd="1" destOrd="0" presId="urn:microsoft.com/office/officeart/2005/8/layout/hierarchy3"/>
    <dgm:cxn modelId="{F2392848-A0B4-4A9A-8900-140EF6DD6BF1}" type="presOf" srcId="{3D5D7B70-5625-4900-81E6-D0CDAF13DF32}" destId="{15ACD839-07C2-4811-8C10-52BE6F38A05F}" srcOrd="0" destOrd="0" presId="urn:microsoft.com/office/officeart/2005/8/layout/hierarchy3"/>
    <dgm:cxn modelId="{C51BE837-7575-4F9D-8981-609C23273CA7}" type="presOf" srcId="{AFA115B3-C73B-4E29-B608-7B3AEDB05244}" destId="{E34552B5-87C4-4E7F-A314-7F9C5EE0B82E}" srcOrd="0" destOrd="0" presId="urn:microsoft.com/office/officeart/2005/8/layout/hierarchy3"/>
    <dgm:cxn modelId="{081CD411-3C68-4B1B-900C-5B2FC06584BF}" srcId="{BC4F0834-BA29-42A3-98C1-A5D25F635127}" destId="{05E82A6A-A0B2-4F39-A4B1-1DE7394AB028}" srcOrd="1" destOrd="0" parTransId="{F0AC33C7-412E-4DA6-8C5F-38AC5A99449A}" sibTransId="{5DE4AE52-2D3D-49FF-89D6-7B6717AB2D08}"/>
    <dgm:cxn modelId="{84BB07AC-525F-4E4A-8756-1BB51CD8B8C5}" type="presOf" srcId="{E3FF5766-27EF-423B-8FB2-FF195C9ED5CC}" destId="{742A62F2-3A77-4EF6-BEE3-6ED4756AD712}" srcOrd="0" destOrd="0" presId="urn:microsoft.com/office/officeart/2005/8/layout/hierarchy3"/>
    <dgm:cxn modelId="{64A5B50D-2BB2-47C9-B3D2-2AB7ED34634B}" srcId="{05E82A6A-A0B2-4F39-A4B1-1DE7394AB028}" destId="{D9011980-2859-49A5-88D9-E67DB66CDA30}" srcOrd="0" destOrd="0" parTransId="{9936E267-AD9E-4403-88D7-37E0B7C63298}" sibTransId="{19F2ED4B-5751-4989-BF0D-43C6C3884056}"/>
    <dgm:cxn modelId="{2D928F47-4269-450F-BDB7-9B8F854BE2D6}" type="presOf" srcId="{C6D263CE-75CD-4C19-BADD-0DEA362202E1}" destId="{46F60D44-8049-4712-8B93-01205D2E7E81}" srcOrd="0" destOrd="0" presId="urn:microsoft.com/office/officeart/2005/8/layout/hierarchy3"/>
    <dgm:cxn modelId="{0B321A79-2E8B-40B5-AB84-CB7EE6B4F0A7}" srcId="{05E82A6A-A0B2-4F39-A4B1-1DE7394AB028}" destId="{15B5D222-42A7-4596-B181-C3EF8A9995F1}" srcOrd="1" destOrd="0" parTransId="{9432AC99-086B-435D-8068-6261F9E1BDAB}" sibTransId="{DD795861-56F5-4DE6-9AEC-CA990634308E}"/>
    <dgm:cxn modelId="{41DD2F77-F99C-4E9D-9610-DDE496D2F9DF}" srcId="{BC4F0834-BA29-42A3-98C1-A5D25F635127}" destId="{3258D589-CFBA-4C09-BB84-05CDBC848494}" srcOrd="0" destOrd="0" parTransId="{B8F9F5F4-C5FE-4910-A9AF-27A87259BC4C}" sibTransId="{7AB00163-7DF4-4B86-B37B-2C7CCF3EC607}"/>
    <dgm:cxn modelId="{37E8E173-5612-417D-A0E6-73E11ECA2778}" srcId="{05E82A6A-A0B2-4F39-A4B1-1DE7394AB028}" destId="{082FED04-872B-4E47-B987-BD3EA8E968F2}" srcOrd="2" destOrd="0" parTransId="{AFA115B3-C73B-4E29-B608-7B3AEDB05244}" sibTransId="{46F22D6F-01EB-4BF9-8F9E-7D0BB635BDBB}"/>
    <dgm:cxn modelId="{DF119216-57F3-440D-B225-260201B71526}" type="presOf" srcId="{05E82A6A-A0B2-4F39-A4B1-1DE7394AB028}" destId="{8C6544BD-273C-42BB-BC56-A1CE4F5F7248}" srcOrd="0" destOrd="0" presId="urn:microsoft.com/office/officeart/2005/8/layout/hierarchy3"/>
    <dgm:cxn modelId="{4975B214-F3EC-4766-8B86-D1ACB65D40A9}" type="presOf" srcId="{BC4F0834-BA29-42A3-98C1-A5D25F635127}" destId="{828B6515-B146-4D3F-A544-3D6A20CBE8DE}" srcOrd="0" destOrd="0" presId="urn:microsoft.com/office/officeart/2005/8/layout/hierarchy3"/>
    <dgm:cxn modelId="{BAA42D28-B514-4B12-9C03-E664BD498362}" type="presOf" srcId="{082FED04-872B-4E47-B987-BD3EA8E968F2}" destId="{B936E0C7-07A9-4BC7-A8BA-E7C189CC932F}" srcOrd="0" destOrd="0" presId="urn:microsoft.com/office/officeart/2005/8/layout/hierarchy3"/>
    <dgm:cxn modelId="{BF2133AA-3B81-4987-9742-5D216C4AD3E6}" type="presOf" srcId="{D9011980-2859-49A5-88D9-E67DB66CDA30}" destId="{40D076C3-36AC-4613-B5E7-6B1C5254CD4F}" srcOrd="0" destOrd="0" presId="urn:microsoft.com/office/officeart/2005/8/layout/hierarchy3"/>
    <dgm:cxn modelId="{D821DACA-15CB-4673-8C44-2140FA1AA70B}" srcId="{3258D589-CFBA-4C09-BB84-05CDBC848494}" destId="{5AD04BF4-6A24-41D2-9003-BCAC32B46FD8}" srcOrd="0" destOrd="0" parTransId="{7CA0F464-0527-4B53-8548-5AF4E42792ED}" sibTransId="{D708C4CE-6545-4313-930E-1FAEC8C1FE25}"/>
    <dgm:cxn modelId="{B51121E3-3402-48ED-BD23-F24DD1C812E2}" srcId="{3258D589-CFBA-4C09-BB84-05CDBC848494}" destId="{62A1CD87-6E18-48AE-BCB1-337A86713536}" srcOrd="2" destOrd="0" parTransId="{C6D263CE-75CD-4C19-BADD-0DEA362202E1}" sibTransId="{73422446-145A-4AC3-846E-2BF544DDA56D}"/>
    <dgm:cxn modelId="{CDD3E109-9F99-4CEE-9AC0-FB1DAF175F62}" type="presOf" srcId="{9432AC99-086B-435D-8068-6261F9E1BDAB}" destId="{1C1A3077-ED2B-4296-998A-7B184406D75E}" srcOrd="0" destOrd="0" presId="urn:microsoft.com/office/officeart/2005/8/layout/hierarchy3"/>
    <dgm:cxn modelId="{0999C0C9-1E55-4FB5-AB36-EEB7F37F25B7}" srcId="{3258D589-CFBA-4C09-BB84-05CDBC848494}" destId="{3D5D7B70-5625-4900-81E6-D0CDAF13DF32}" srcOrd="1" destOrd="0" parTransId="{E3FF5766-27EF-423B-8FB2-FF195C9ED5CC}" sibTransId="{41FB70AA-CD1E-41DD-91EA-A84A8DCB785E}"/>
    <dgm:cxn modelId="{281FB3FB-5784-4A97-9990-183FB82FA04D}" type="presOf" srcId="{3258D589-CFBA-4C09-BB84-05CDBC848494}" destId="{72270CD4-958D-4CDB-8885-5783AB59E076}" srcOrd="1" destOrd="0" presId="urn:microsoft.com/office/officeart/2005/8/layout/hierarchy3"/>
    <dgm:cxn modelId="{F82575D3-AA9E-4A9C-8A56-F3CFD0286469}" type="presOf" srcId="{15B5D222-42A7-4596-B181-C3EF8A9995F1}" destId="{49B65B3A-C9EF-4400-86FC-7C215E4E85CC}" srcOrd="0" destOrd="0" presId="urn:microsoft.com/office/officeart/2005/8/layout/hierarchy3"/>
    <dgm:cxn modelId="{620E0CC1-2FF7-4544-9C9A-6499D8742538}" type="presParOf" srcId="{828B6515-B146-4D3F-A544-3D6A20CBE8DE}" destId="{2D40E76E-6AFC-41BF-BCCD-7102F08EA0AB}" srcOrd="0" destOrd="0" presId="urn:microsoft.com/office/officeart/2005/8/layout/hierarchy3"/>
    <dgm:cxn modelId="{0C6F288C-00AE-44EC-A61F-6B392C9FF53A}" type="presParOf" srcId="{2D40E76E-6AFC-41BF-BCCD-7102F08EA0AB}" destId="{CBB9934C-A700-45A1-87CA-2963EF181D73}" srcOrd="0" destOrd="0" presId="urn:microsoft.com/office/officeart/2005/8/layout/hierarchy3"/>
    <dgm:cxn modelId="{2BA043BA-7009-431F-8D9A-4DE875F18486}" type="presParOf" srcId="{CBB9934C-A700-45A1-87CA-2963EF181D73}" destId="{31C66DEF-B065-498A-9E4B-F00302B9257F}" srcOrd="0" destOrd="0" presId="urn:microsoft.com/office/officeart/2005/8/layout/hierarchy3"/>
    <dgm:cxn modelId="{B0119CFF-99FF-4C31-8EA6-085C08B5B54B}" type="presParOf" srcId="{CBB9934C-A700-45A1-87CA-2963EF181D73}" destId="{72270CD4-958D-4CDB-8885-5783AB59E076}" srcOrd="1" destOrd="0" presId="urn:microsoft.com/office/officeart/2005/8/layout/hierarchy3"/>
    <dgm:cxn modelId="{EB16A8F3-66BF-408D-A0C0-A5840C2B7168}" type="presParOf" srcId="{2D40E76E-6AFC-41BF-BCCD-7102F08EA0AB}" destId="{6F835E40-0613-428C-B86F-0052E377496E}" srcOrd="1" destOrd="0" presId="urn:microsoft.com/office/officeart/2005/8/layout/hierarchy3"/>
    <dgm:cxn modelId="{46427825-9E64-42E2-9C45-944FF32F4087}" type="presParOf" srcId="{6F835E40-0613-428C-B86F-0052E377496E}" destId="{49109C75-90B5-4CF5-A89A-88AF01BBE9C7}" srcOrd="0" destOrd="0" presId="urn:microsoft.com/office/officeart/2005/8/layout/hierarchy3"/>
    <dgm:cxn modelId="{1FCD7D6C-12C3-4B29-928E-0469882AAEF8}" type="presParOf" srcId="{6F835E40-0613-428C-B86F-0052E377496E}" destId="{49388F58-92DA-4031-BE6E-72E629F36CB1}" srcOrd="1" destOrd="0" presId="urn:microsoft.com/office/officeart/2005/8/layout/hierarchy3"/>
    <dgm:cxn modelId="{45760220-5690-4CAC-852D-79E51DE0998B}" type="presParOf" srcId="{6F835E40-0613-428C-B86F-0052E377496E}" destId="{742A62F2-3A77-4EF6-BEE3-6ED4756AD712}" srcOrd="2" destOrd="0" presId="urn:microsoft.com/office/officeart/2005/8/layout/hierarchy3"/>
    <dgm:cxn modelId="{AEC65B92-F05B-4069-AA39-FDAFD3D1CA73}" type="presParOf" srcId="{6F835E40-0613-428C-B86F-0052E377496E}" destId="{15ACD839-07C2-4811-8C10-52BE6F38A05F}" srcOrd="3" destOrd="0" presId="urn:microsoft.com/office/officeart/2005/8/layout/hierarchy3"/>
    <dgm:cxn modelId="{8498B442-DB5D-46B6-9ABA-91AE0988A50F}" type="presParOf" srcId="{6F835E40-0613-428C-B86F-0052E377496E}" destId="{46F60D44-8049-4712-8B93-01205D2E7E81}" srcOrd="4" destOrd="0" presId="urn:microsoft.com/office/officeart/2005/8/layout/hierarchy3"/>
    <dgm:cxn modelId="{D575364E-5611-4FB0-920D-67ABC0DCD304}" type="presParOf" srcId="{6F835E40-0613-428C-B86F-0052E377496E}" destId="{E974104E-8EE4-4A02-83B5-2B802A4A1343}" srcOrd="5" destOrd="0" presId="urn:microsoft.com/office/officeart/2005/8/layout/hierarchy3"/>
    <dgm:cxn modelId="{A1E6693B-2545-4F46-8266-774966A9CC69}" type="presParOf" srcId="{828B6515-B146-4D3F-A544-3D6A20CBE8DE}" destId="{04FB2BE3-CFAF-42D2-90A9-076185649961}" srcOrd="1" destOrd="0" presId="urn:microsoft.com/office/officeart/2005/8/layout/hierarchy3"/>
    <dgm:cxn modelId="{22A5A076-C802-449F-837C-1BE641C08C0D}" type="presParOf" srcId="{04FB2BE3-CFAF-42D2-90A9-076185649961}" destId="{883258F2-C001-4F89-B507-023B0430B72F}" srcOrd="0" destOrd="0" presId="urn:microsoft.com/office/officeart/2005/8/layout/hierarchy3"/>
    <dgm:cxn modelId="{38BD5505-9A64-4C82-8B5D-CE0C3567F2EC}" type="presParOf" srcId="{883258F2-C001-4F89-B507-023B0430B72F}" destId="{8C6544BD-273C-42BB-BC56-A1CE4F5F7248}" srcOrd="0" destOrd="0" presId="urn:microsoft.com/office/officeart/2005/8/layout/hierarchy3"/>
    <dgm:cxn modelId="{553770F7-4187-4E9C-B7FF-162F8B5ED8B0}" type="presParOf" srcId="{883258F2-C001-4F89-B507-023B0430B72F}" destId="{F2CEF308-07A7-4014-AA6F-5B489BA3DD73}" srcOrd="1" destOrd="0" presId="urn:microsoft.com/office/officeart/2005/8/layout/hierarchy3"/>
    <dgm:cxn modelId="{96974C96-0072-48F7-8366-9B9EB35CE71E}" type="presParOf" srcId="{04FB2BE3-CFAF-42D2-90A9-076185649961}" destId="{C718E813-9C1C-4DAF-A221-22EB3D22CB17}" srcOrd="1" destOrd="0" presId="urn:microsoft.com/office/officeart/2005/8/layout/hierarchy3"/>
    <dgm:cxn modelId="{DD383054-3224-48BA-B444-8D5D7DB43001}" type="presParOf" srcId="{C718E813-9C1C-4DAF-A221-22EB3D22CB17}" destId="{832CFAFB-995E-4B62-AADB-2185C2CB3C07}" srcOrd="0" destOrd="0" presId="urn:microsoft.com/office/officeart/2005/8/layout/hierarchy3"/>
    <dgm:cxn modelId="{D975C62D-C2DF-4C6D-A9E0-2E5DF849FDEB}" type="presParOf" srcId="{C718E813-9C1C-4DAF-A221-22EB3D22CB17}" destId="{40D076C3-36AC-4613-B5E7-6B1C5254CD4F}" srcOrd="1" destOrd="0" presId="urn:microsoft.com/office/officeart/2005/8/layout/hierarchy3"/>
    <dgm:cxn modelId="{41E69119-D23F-4874-A4D0-3DE59DE2DEF2}" type="presParOf" srcId="{C718E813-9C1C-4DAF-A221-22EB3D22CB17}" destId="{1C1A3077-ED2B-4296-998A-7B184406D75E}" srcOrd="2" destOrd="0" presId="urn:microsoft.com/office/officeart/2005/8/layout/hierarchy3"/>
    <dgm:cxn modelId="{7C1E0677-77BA-4FE9-8D7F-319FAF19A334}" type="presParOf" srcId="{C718E813-9C1C-4DAF-A221-22EB3D22CB17}" destId="{49B65B3A-C9EF-4400-86FC-7C215E4E85CC}" srcOrd="3" destOrd="0" presId="urn:microsoft.com/office/officeart/2005/8/layout/hierarchy3"/>
    <dgm:cxn modelId="{890DD0F9-AA0C-48BF-A3DC-F36D3B4CF90E}" type="presParOf" srcId="{C718E813-9C1C-4DAF-A221-22EB3D22CB17}" destId="{E34552B5-87C4-4E7F-A314-7F9C5EE0B82E}" srcOrd="4" destOrd="0" presId="urn:microsoft.com/office/officeart/2005/8/layout/hierarchy3"/>
    <dgm:cxn modelId="{7D39DA07-E0C9-4FC4-9667-FBF80E46AEEF}" type="presParOf" srcId="{C718E813-9C1C-4DAF-A221-22EB3D22CB17}" destId="{B936E0C7-07A9-4BC7-A8BA-E7C189CC932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F85236-B7F0-4A25-98A9-8955F2406BB5}">
      <dsp:nvSpPr>
        <dsp:cNvPr id="0" name=""/>
        <dsp:cNvSpPr/>
      </dsp:nvSpPr>
      <dsp:spPr>
        <a:xfrm>
          <a:off x="0" y="1812786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9632F-ACB6-4B28-962A-4F05DC66CF3C}">
      <dsp:nvSpPr>
        <dsp:cNvPr id="0" name=""/>
        <dsp:cNvSpPr/>
      </dsp:nvSpPr>
      <dsp:spPr>
        <a:xfrm>
          <a:off x="412313" y="113802"/>
          <a:ext cx="8366794" cy="1979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kern="1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8941" y="210430"/>
        <a:ext cx="8173538" cy="1786168"/>
      </dsp:txXfrm>
    </dsp:sp>
    <dsp:sp modelId="{3380F63D-F430-4777-BBAA-24EDF927B194}">
      <dsp:nvSpPr>
        <dsp:cNvPr id="0" name=""/>
        <dsp:cNvSpPr/>
      </dsp:nvSpPr>
      <dsp:spPr>
        <a:xfrm>
          <a:off x="0" y="3769700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15816-3463-4A84-AAD1-C7643291F95F}">
      <dsp:nvSpPr>
        <dsp:cNvPr id="0" name=""/>
        <dsp:cNvSpPr/>
      </dsp:nvSpPr>
      <dsp:spPr>
        <a:xfrm>
          <a:off x="418320" y="2394186"/>
          <a:ext cx="8366399" cy="1655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latin typeface="Gabriola" pitchFamily="82" charset="0"/>
            </a:rPr>
            <a:t>Проект бюджета Балко-Грузского сельского поселения Егорлыкского района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latin typeface="Gabriola" pitchFamily="82" charset="0"/>
            </a:rPr>
            <a:t>составляется на  долгосрочный период- на трёхлетний период– на очередной финансовый год  и  на плановый период  - первый год планового периода и второй год планового периода </a:t>
          </a:r>
          <a:endParaRPr lang="ru-RU" sz="1600" kern="1200" dirty="0">
            <a:latin typeface="Gabriola" pitchFamily="82" charset="0"/>
          </a:endParaRPr>
        </a:p>
      </dsp:txBody>
      <dsp:txXfrm>
        <a:off x="499157" y="2475023"/>
        <a:ext cx="8204725" cy="1494279"/>
      </dsp:txXfrm>
    </dsp:sp>
    <dsp:sp modelId="{F9D01F08-AECB-4F03-A831-7FE6187FF88D}">
      <dsp:nvSpPr>
        <dsp:cNvPr id="0" name=""/>
        <dsp:cNvSpPr/>
      </dsp:nvSpPr>
      <dsp:spPr>
        <a:xfrm>
          <a:off x="0" y="5622503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EE9D4-6317-47C3-9D3B-E450C85CB6C5}">
      <dsp:nvSpPr>
        <dsp:cNvPr id="0" name=""/>
        <dsp:cNvSpPr/>
      </dsp:nvSpPr>
      <dsp:spPr>
        <a:xfrm>
          <a:off x="418320" y="4351100"/>
          <a:ext cx="8366399" cy="155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Gabriola" pitchFamily="82" charset="0"/>
            </a:rPr>
            <a:t>Очередной финансовый год – </a:t>
          </a:r>
          <a:r>
            <a:rPr lang="ru-RU" sz="3600" kern="1200" dirty="0" err="1" smtClean="0">
              <a:latin typeface="Gabriola" pitchFamily="82" charset="0"/>
            </a:rPr>
            <a:t>год</a:t>
          </a:r>
          <a:r>
            <a:rPr lang="ru-RU" sz="3600" kern="1200" dirty="0" smtClean="0">
              <a:latin typeface="Gabriola" pitchFamily="82" charset="0"/>
            </a:rPr>
            <a:t>, </a:t>
          </a:r>
          <a:r>
            <a:rPr lang="ru-RU" sz="3600" kern="1200" dirty="0" err="1" smtClean="0">
              <a:latin typeface="Gabriola" pitchFamily="82" charset="0"/>
            </a:rPr>
            <a:t>год</a:t>
          </a:r>
          <a:r>
            <a:rPr lang="ru-RU" sz="3600" kern="1200" smtClean="0">
              <a:latin typeface="Gabriola" pitchFamily="82" charset="0"/>
            </a:rPr>
            <a:t> на </a:t>
          </a:r>
          <a:r>
            <a:rPr lang="ru-RU" sz="3600" kern="1200" dirty="0" smtClean="0">
              <a:latin typeface="Gabriola" pitchFamily="82" charset="0"/>
            </a:rPr>
            <a:t>который составляется проект бюджета</a:t>
          </a:r>
          <a:endParaRPr lang="ru-RU" sz="3600" kern="1200" dirty="0">
            <a:latin typeface="Gabriola" pitchFamily="82" charset="0"/>
          </a:endParaRPr>
        </a:p>
      </dsp:txBody>
      <dsp:txXfrm>
        <a:off x="494075" y="4426855"/>
        <a:ext cx="8214889" cy="14003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4FEED-34F8-4205-BA08-FBA022017E0C}">
      <dsp:nvSpPr>
        <dsp:cNvPr id="0" name=""/>
        <dsp:cNvSpPr/>
      </dsp:nvSpPr>
      <dsp:spPr>
        <a:xfrm>
          <a:off x="4250561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3329065" y="202486"/>
              </a:lnTo>
              <a:lnTo>
                <a:pt x="3329065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BFA2E-702B-4972-8CD8-BD7EB00D75B8}">
      <dsp:nvSpPr>
        <dsp:cNvPr id="0" name=""/>
        <dsp:cNvSpPr/>
      </dsp:nvSpPr>
      <dsp:spPr>
        <a:xfrm>
          <a:off x="4250561" y="1813646"/>
          <a:ext cx="1109688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1109688" y="202486"/>
              </a:lnTo>
              <a:lnTo>
                <a:pt x="1109688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377F7-CC10-41B1-B8AC-95DFE8EC0A6A}">
      <dsp:nvSpPr>
        <dsp:cNvPr id="0" name=""/>
        <dsp:cNvSpPr/>
      </dsp:nvSpPr>
      <dsp:spPr>
        <a:xfrm>
          <a:off x="3060241" y="1813646"/>
          <a:ext cx="1190319" cy="404972"/>
        </a:xfrm>
        <a:custGeom>
          <a:avLst/>
          <a:gdLst/>
          <a:ahLst/>
          <a:cxnLst/>
          <a:rect l="0" t="0" r="0" b="0"/>
          <a:pathLst>
            <a:path>
              <a:moveTo>
                <a:pt x="1190319" y="0"/>
              </a:moveTo>
              <a:lnTo>
                <a:pt x="1190319" y="212381"/>
              </a:lnTo>
              <a:lnTo>
                <a:pt x="0" y="212381"/>
              </a:lnTo>
              <a:lnTo>
                <a:pt x="0" y="404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A3DC9-39E5-40E2-8CC2-DB4E2AD535D0}">
      <dsp:nvSpPr>
        <dsp:cNvPr id="0" name=""/>
        <dsp:cNvSpPr/>
      </dsp:nvSpPr>
      <dsp:spPr>
        <a:xfrm>
          <a:off x="921495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3329065" y="0"/>
              </a:moveTo>
              <a:lnTo>
                <a:pt x="3329065" y="202486"/>
              </a:lnTo>
              <a:lnTo>
                <a:pt x="0" y="202486"/>
              </a:lnTo>
              <a:lnTo>
                <a:pt x="0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8978-B3ED-4280-8AB3-10788B38EAF9}">
      <dsp:nvSpPr>
        <dsp:cNvPr id="0" name=""/>
        <dsp:cNvSpPr/>
      </dsp:nvSpPr>
      <dsp:spPr>
        <a:xfrm>
          <a:off x="1071569" y="262384"/>
          <a:ext cx="6357983" cy="1551262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Проект бюджета Балко-Грузского сельского поселения на 2018 и на  плановый период 2019 и 2020 годов направлен на решение следующих ключевых задач: </a:t>
          </a:r>
          <a:endParaRPr lang="ru-RU" sz="2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071569" y="262384"/>
        <a:ext cx="6357983" cy="1551262"/>
      </dsp:txXfrm>
    </dsp:sp>
    <dsp:sp modelId="{DA5C133F-EA30-44F4-9D4E-1E016A63F76C}">
      <dsp:nvSpPr>
        <dsp:cNvPr id="0" name=""/>
        <dsp:cNvSpPr/>
      </dsp:nvSpPr>
      <dsp:spPr>
        <a:xfrm>
          <a:off x="4397" y="2208722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97" y="2208722"/>
        <a:ext cx="1834195" cy="3581010"/>
      </dsp:txXfrm>
    </dsp:sp>
    <dsp:sp modelId="{508C7D52-7354-4A96-8319-BA387548F750}">
      <dsp:nvSpPr>
        <dsp:cNvPr id="0" name=""/>
        <dsp:cNvSpPr/>
      </dsp:nvSpPr>
      <dsp:spPr>
        <a:xfrm>
          <a:off x="2143143" y="2218618"/>
          <a:ext cx="1834195" cy="354299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43143" y="2218618"/>
        <a:ext cx="1834195" cy="3542997"/>
      </dsp:txXfrm>
    </dsp:sp>
    <dsp:sp modelId="{4C7C1DDF-4A2B-41D7-A1BE-8F018B62D072}">
      <dsp:nvSpPr>
        <dsp:cNvPr id="0" name=""/>
        <dsp:cNvSpPr/>
      </dsp:nvSpPr>
      <dsp:spPr>
        <a:xfrm>
          <a:off x="4443151" y="2208722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443151" y="2208722"/>
        <a:ext cx="1834195" cy="3581010"/>
      </dsp:txXfrm>
    </dsp:sp>
    <dsp:sp modelId="{8C29D6D4-3CD2-47F4-B3FC-41EAF7FFED32}">
      <dsp:nvSpPr>
        <dsp:cNvPr id="0" name=""/>
        <dsp:cNvSpPr/>
      </dsp:nvSpPr>
      <dsp:spPr>
        <a:xfrm>
          <a:off x="6662528" y="2208722"/>
          <a:ext cx="1834195" cy="359122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6662528" y="2208722"/>
        <a:ext cx="1834195" cy="35912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16FF6-C53B-4A32-A3BF-24D12AB0097D}">
      <dsp:nvSpPr>
        <dsp:cNvPr id="0" name=""/>
        <dsp:cNvSpPr/>
      </dsp:nvSpPr>
      <dsp:spPr>
        <a:xfrm>
          <a:off x="1285917" y="214320"/>
          <a:ext cx="6000794" cy="1896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64713" y="492022"/>
        <a:ext cx="4243202" cy="1340862"/>
      </dsp:txXfrm>
    </dsp:sp>
    <dsp:sp modelId="{10231437-8D01-48FE-928D-254B0D48002A}">
      <dsp:nvSpPr>
        <dsp:cNvPr id="0" name=""/>
        <dsp:cNvSpPr/>
      </dsp:nvSpPr>
      <dsp:spPr>
        <a:xfrm rot="8590945">
          <a:off x="1094620" y="2352865"/>
          <a:ext cx="2138441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4060A-0BEE-4C6D-8E0C-C9B1D87E3647}">
      <dsp:nvSpPr>
        <dsp:cNvPr id="0" name=""/>
        <dsp:cNvSpPr/>
      </dsp:nvSpPr>
      <dsp:spPr>
        <a:xfrm>
          <a:off x="10" y="1386075"/>
          <a:ext cx="2615736" cy="4011915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kern="1200" dirty="0">
            <a:latin typeface="Monotype Corsiva" pitchFamily="66" charset="0"/>
          </a:endParaRPr>
        </a:p>
      </dsp:txBody>
      <dsp:txXfrm>
        <a:off x="326977" y="1713042"/>
        <a:ext cx="1961802" cy="3521465"/>
      </dsp:txXfrm>
    </dsp:sp>
    <dsp:sp modelId="{7F6E8B21-C688-4A72-872A-8AD330999602}">
      <dsp:nvSpPr>
        <dsp:cNvPr id="0" name=""/>
        <dsp:cNvSpPr/>
      </dsp:nvSpPr>
      <dsp:spPr>
        <a:xfrm rot="5686808">
          <a:off x="2916828" y="2826405"/>
          <a:ext cx="2273345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22A2-9BFC-4B42-816D-80F440CCE9E1}">
      <dsp:nvSpPr>
        <dsp:cNvPr id="0" name=""/>
        <dsp:cNvSpPr/>
      </dsp:nvSpPr>
      <dsp:spPr>
        <a:xfrm>
          <a:off x="2428898" y="2657107"/>
          <a:ext cx="3155378" cy="3700874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НЕНАЛОГОВЫЕ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Платежи, которые включают в себя-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kern="1200" dirty="0">
            <a:latin typeface="Monotype Corsiva" pitchFamily="66" charset="0"/>
          </a:endParaRPr>
        </a:p>
      </dsp:txBody>
      <dsp:txXfrm>
        <a:off x="2823320" y="3051529"/>
        <a:ext cx="2366534" cy="3109241"/>
      </dsp:txXfrm>
    </dsp:sp>
    <dsp:sp modelId="{920D25D3-F739-48D5-B466-B13D552F401B}">
      <dsp:nvSpPr>
        <dsp:cNvPr id="0" name=""/>
        <dsp:cNvSpPr/>
      </dsp:nvSpPr>
      <dsp:spPr>
        <a:xfrm rot="2600742">
          <a:off x="4993135" y="2664099"/>
          <a:ext cx="2612513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964C4-7B44-4DD1-AC3C-45E9BFCCF5B0}">
      <dsp:nvSpPr>
        <dsp:cNvPr id="0" name=""/>
        <dsp:cNvSpPr/>
      </dsp:nvSpPr>
      <dsp:spPr>
        <a:xfrm>
          <a:off x="5786483" y="1560279"/>
          <a:ext cx="2925704" cy="4797698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БЕЗВОЗМЕЗДНЫЕ ПОСТУПЛЕНИЯ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kern="1200" dirty="0">
            <a:latin typeface="Monotype Corsiva" pitchFamily="66" charset="0"/>
          </a:endParaRPr>
        </a:p>
      </dsp:txBody>
      <dsp:txXfrm>
        <a:off x="6152196" y="1925992"/>
        <a:ext cx="2194278" cy="42491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0.01205</cdr:y>
    </cdr:from>
    <cdr:to>
      <cdr:x>0.60156</cdr:x>
      <cdr:y>0.07229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30" y="71438"/>
          <a:ext cx="200026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2018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993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Проект </a:t>
            </a: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бюджета </a:t>
            </a: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Балко-Грузского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сельского поселения 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Егорлыкского района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на 2018 и на плановый период 2019 и 2020 годов</a:t>
            </a:r>
            <a:endParaRPr lang="ru-RU" sz="4800" b="1" i="1" dirty="0">
              <a:latin typeface="Gabriola" pitchFamily="82" charset="0"/>
              <a:ea typeface="Batang" pitchFamily="18" charset="-127"/>
            </a:endParaRP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64331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28669"/>
          <a:ext cx="8786874" cy="5811111"/>
        </p:xfrm>
        <a:graphic>
          <a:graphicData uri="http://schemas.openxmlformats.org/drawingml/2006/table">
            <a:tbl>
              <a:tblPr/>
              <a:tblGrid>
                <a:gridCol w="2046091"/>
                <a:gridCol w="798888"/>
                <a:gridCol w="720080"/>
                <a:gridCol w="720080"/>
                <a:gridCol w="576064"/>
                <a:gridCol w="864096"/>
                <a:gridCol w="720080"/>
                <a:gridCol w="1178114"/>
                <a:gridCol w="1163381"/>
              </a:tblGrid>
              <a:tr h="36165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8369,4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8906,1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9139,7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9206,8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425,5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420,7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442,3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465,7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2908,2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34,7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3749,4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3832,5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41,9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3876,2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372,3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357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485,9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485,9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4663,4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55,7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4379,0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49,1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4379,0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4379,0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571481"/>
          <a:ext cx="9001155" cy="6348736"/>
        </p:xfrm>
        <a:graphic>
          <a:graphicData uri="http://schemas.openxmlformats.org/drawingml/2006/table">
            <a:tbl>
              <a:tblPr/>
              <a:tblGrid>
                <a:gridCol w="3571900"/>
                <a:gridCol w="500066"/>
                <a:gridCol w="642942"/>
                <a:gridCol w="571504"/>
                <a:gridCol w="642942"/>
                <a:gridCol w="714380"/>
                <a:gridCol w="642942"/>
                <a:gridCol w="928694"/>
                <a:gridCol w="785785"/>
              </a:tblGrid>
              <a:tr h="34076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2017год                  (отчёт)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0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– всего, в т.ч.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167,8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279,3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279,3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279,3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529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165,6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241,1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241,1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241,1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85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Прочие доходы от компенсации затрат  бюджетов поселений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до разграничения государственной собственности (за исклю-чением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196">
                <a:tc>
                  <a:txBody>
                    <a:bodyPr/>
                    <a:lstStyle/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иного имущества, находящегося в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собственности сельских поселений (за исключением имущества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муниципальных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автономных учреждений, а также имущества муниципальных унитарных предприятий, в том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 казенных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в части реализации основных средств по указанному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имуществу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1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муници-пальных правовых актов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Средства самообложения граждан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3" y="260648"/>
          <a:ext cx="8715438" cy="6264694"/>
        </p:xfrm>
        <a:graphic>
          <a:graphicData uri="http://schemas.openxmlformats.org/drawingml/2006/table">
            <a:tbl>
              <a:tblPr/>
              <a:tblGrid>
                <a:gridCol w="3731620"/>
                <a:gridCol w="1212107"/>
                <a:gridCol w="1235932"/>
                <a:gridCol w="1235932"/>
                <a:gridCol w="1299847"/>
              </a:tblGrid>
              <a:tr h="730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(факт)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765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8310,7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12316,4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12469,5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11956,3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2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4439,1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5013,6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4772,3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4869,3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ПРОФЕССИОНАЛЬНАЯ ПОДГОТОВКА,</a:t>
                      </a:r>
                      <a:r>
                        <a:rPr lang="ru-RU" sz="1600" b="1" i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ПЕРЕПОДГОТОВКА И ПОВЫШЕНИЕ КВАЛИФИКАЦИИ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947,4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1199,0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1444,0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1358,5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2598,8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5868,1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5968,5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5666,1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136,7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3108" y="285728"/>
            <a:ext cx="700762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программ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расходы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2018 год.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428736"/>
            <a:ext cx="4500594" cy="44291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11735,8 тыс. руб.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расходы бюджета формируемые в рамках муниципальных программ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929190" y="2714620"/>
            <a:ext cx="2928958" cy="271464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580,6 тыс. руб.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785794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142852"/>
            <a:ext cx="5667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Муниципальные программы бюджета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 на 2018 год.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>
            <a:off x="214282" y="214290"/>
            <a:ext cx="8572560" cy="1214446"/>
          </a:xfrm>
          <a:prstGeom prst="hexagon">
            <a:avLst/>
          </a:prstGeom>
          <a:gradFill>
            <a:gsLst>
              <a:gs pos="0">
                <a:srgbClr val="03D4A8"/>
              </a:gs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КУЛЬТУРА, КИНЕМАТОГРАФИЯ.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Основными направлениями расходов в области культуры является финансовое обеспечение выполнения муниципального задания.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928662" y="2214554"/>
            <a:ext cx="7072362" cy="3827463"/>
          </a:xfrm>
          <a:prstGeom prst="verticalScroll">
            <a:avLst>
              <a:gd name="adj" fmla="val 12500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МБУК БГСП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«Луначарский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СДК»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7030A0"/>
                </a:solidFill>
                <a:latin typeface="Segoe Script" pitchFamily="34" charset="0"/>
                <a:cs typeface="Times New Roman" pitchFamily="18" charset="0"/>
              </a:rPr>
              <a:t>5856,6 тыс. руб.</a:t>
            </a:r>
            <a:endParaRPr kumimoji="0" lang="ru-RU" sz="3600" b="1" i="0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latin typeface="Segoe Script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Script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42852"/>
            <a:ext cx="707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межбюджетные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трансферты, предоставляемые из бюджета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Балко-Грузского сельского поселения бюджету Егорлыкского района.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857232"/>
          <a:ext cx="8786874" cy="5857917"/>
        </p:xfrm>
        <a:graphic>
          <a:graphicData uri="http://schemas.openxmlformats.org/drawingml/2006/table">
            <a:tbl>
              <a:tblPr/>
              <a:tblGrid>
                <a:gridCol w="5223068"/>
                <a:gridCol w="865702"/>
                <a:gridCol w="961891"/>
                <a:gridCol w="903109"/>
                <a:gridCol w="833104"/>
              </a:tblGrid>
              <a:tr h="580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расходов, связанных с передачей полномочий ОМС поселения ОМС муниципального района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год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(отчет)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внешнего муниципального финансового контроля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ритуальных услуг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обеспечение малоимущих граждан, проживающих в поселении и нуждающихся в улучшении жилищных условий, жилыми помещениями в соответствии с жилищным законодательством, организация строительства и содержания муниципального жилищного фонда, создание условий для жилищного строительства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утверждение генеральных планов поселения, правил землепользования и застройки, утверждение подготовленной на основе генеральных планов поселения документации по планировке территории, выдача разрешений на строительство (за исключением случаев, предусмотренных Градостроительным кодексом Российской Федерации, иными федеральными законами), разрешений на ввод объектов в  эксплуатацию при осуществлении муниципального строительства, реконструкции объектов капитального строительства, расположенных на территории поселения, утверждение местных нормативов градостроительного проектирования поселений, резервирование земель и изъятие, в том числе путем выкупа, земельных участков в границах поселения для муниципальных нужд, осуществление земельного контроля за использованием земель поселения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и осуществление мероприятий по гражданской обороне, защите населения и территории поселения от чрезвычайных ситуаций природного и техногенного характера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создание, содержание и организация деятельности аварийно-спасательных служб и (или) аварийно-спасательных формирований на территории поселения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водоснабжения населения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57,5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55,2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55,2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55,2</a:t>
                      </a:r>
                      <a:endParaRPr lang="ru-RU" sz="11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</a:rPr>
              <a:t>Субвенции </a:t>
            </a:r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предоставленные</a:t>
            </a:r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</a:rPr>
              <a:t> бюджету Балко-Грузского сельского поселения из областного бюджета.</a:t>
            </a:r>
            <a:endParaRPr lang="ru-RU" sz="2800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14290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422" y="1571612"/>
            <a:ext cx="4286280" cy="3571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Составление проекта бюджета основывается на: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72198" y="214290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Прогнозе социально-экономического развития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43636" y="4643446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Муниципальных программах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214290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Бюджетном послании Президента Российской Федерации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4714884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Основных направлениях бюджетной политики и основных направлений налоговой политики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714480" y="2071678"/>
            <a:ext cx="642942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643702" y="2000240"/>
            <a:ext cx="571504" cy="17859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2786050" y="5143512"/>
            <a:ext cx="1643074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 rot="5400000">
            <a:off x="5315476" y="4601107"/>
            <a:ext cx="574702" cy="16531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на 2018год.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737"/>
          <a:ext cx="8572560" cy="25603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643338"/>
                <a:gridCol w="1357322"/>
                <a:gridCol w="1143008"/>
                <a:gridCol w="1143008"/>
                <a:gridCol w="1285884"/>
              </a:tblGrid>
              <a:tr h="622624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algn="ctr"/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8369,4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8906,1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9139,7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9206,8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279,3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279,3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279,3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173,5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3131,0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3050,5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2470,2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8710,7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12316,4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12469,5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11956,3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7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2939,9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3019,1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3098,2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3121,0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30128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26478">
                <a:tc>
                  <a:txBody>
                    <a:bodyPr/>
                    <a:lstStyle/>
                    <a:p>
                      <a:pPr algn="ctr"/>
                      <a:r>
                        <a:rPr lang="ru-RU" sz="4000" b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="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b="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14313" y="4067175"/>
          <a:ext cx="8767762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Диаграмма" r:id="rId3" imgW="9974567" imgH="2720417" progId="MSGraph.Chart.8">
                  <p:embed/>
                </p:oleObj>
              </mc:Choice>
              <mc:Fallback>
                <p:oleObj name="Диаграмма" r:id="rId3" imgW="9974567" imgH="2720417" progId="MSGraph.Char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4067175"/>
                        <a:ext cx="8767762" cy="239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Monotype Corsiva" pitchFamily="66" charset="0"/>
              </a:rPr>
              <a:t>Структура доходов</a:t>
            </a:r>
          </a:p>
          <a:p>
            <a:pPr algn="ctr"/>
            <a:r>
              <a:rPr lang="ru-RU" sz="4000" dirty="0" smtClean="0">
                <a:latin typeface="Monotype Corsiva" pitchFamily="66" charset="0"/>
              </a:rPr>
              <a:t> на 2018г</a:t>
            </a:r>
            <a:endParaRPr lang="ru-RU" sz="40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1560</TotalTime>
  <Words>1280</Words>
  <Application>Microsoft Office PowerPoint</Application>
  <PresentationFormat>Экран (4:3)</PresentationFormat>
  <Paragraphs>388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Диаграмма</vt:lpstr>
      <vt:lpstr>Проект бюджета Балко-Грузского сельского поселения  Егорлыкского района на 2018 и на плановый период 2019 и 2020 годов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Субвенции предоставленные бюджету Балко-Грузского сельского поселения из областного бюджета.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alex</cp:lastModifiedBy>
  <cp:revision>166</cp:revision>
  <dcterms:created xsi:type="dcterms:W3CDTF">2016-02-10T06:46:34Z</dcterms:created>
  <dcterms:modified xsi:type="dcterms:W3CDTF">2018-02-22T08:09:45Z</dcterms:modified>
</cp:coreProperties>
</file>