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63" r:id="rId4"/>
    <p:sldId id="262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6" r:id="rId14"/>
    <p:sldId id="280" r:id="rId15"/>
    <p:sldId id="281" r:id="rId16"/>
    <p:sldId id="274" r:id="rId17"/>
    <p:sldId id="275" r:id="rId18"/>
    <p:sldId id="282" r:id="rId19"/>
    <p:sldId id="283" r:id="rId20"/>
    <p:sldId id="279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78B8"/>
    <a:srgbClr val="CC3399"/>
    <a:srgbClr val="D60093"/>
    <a:srgbClr val="FF33CC"/>
    <a:srgbClr val="AB85AB"/>
    <a:srgbClr val="D0CECE"/>
    <a:srgbClr val="599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074" autoAdjust="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налоговых доходов</a:t>
            </a:r>
            <a:endParaRPr lang="ru-RU" sz="28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0942206862350592E-2"/>
          <c:y val="9.5860988674535519E-2"/>
          <c:w val="0.93578886315881593"/>
          <c:h val="0.85779364176780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Налог на доходы ФЛ</c:v>
                </c:pt>
                <c:pt idx="1">
                  <c:v>Налоги на совокупный доход</c:v>
                </c:pt>
                <c:pt idx="2">
                  <c:v>Налог на имущество ФЛ</c:v>
                </c:pt>
                <c:pt idx="3">
                  <c:v>Земельный налог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838</c:v>
                </c:pt>
                <c:pt idx="1">
                  <c:v>15869</c:v>
                </c:pt>
                <c:pt idx="2">
                  <c:v>5942.5</c:v>
                </c:pt>
                <c:pt idx="3">
                  <c:v>5532.1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Налог на доходы ФЛ</c:v>
                </c:pt>
                <c:pt idx="1">
                  <c:v>Налоги на совокупный доход</c:v>
                </c:pt>
                <c:pt idx="2">
                  <c:v>Налог на имущество ФЛ</c:v>
                </c:pt>
                <c:pt idx="3">
                  <c:v>Земельный налог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Налог на доходы ФЛ</c:v>
                </c:pt>
                <c:pt idx="1">
                  <c:v>Налоги на совокупный доход</c:v>
                </c:pt>
                <c:pt idx="2">
                  <c:v>Налог на имущество ФЛ</c:v>
                </c:pt>
                <c:pt idx="3">
                  <c:v>Земельный налог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421104"/>
        <c:axId val="190424632"/>
      </c:barChart>
      <c:catAx>
        <c:axId val="19042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424632"/>
        <c:crosses val="autoZero"/>
        <c:auto val="1"/>
        <c:lblAlgn val="ctr"/>
        <c:lblOffset val="100"/>
        <c:noMultiLvlLbl val="0"/>
      </c:catAx>
      <c:valAx>
        <c:axId val="190424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42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неналоговых доходов</a:t>
            </a:r>
            <a:endParaRPr lang="ru-RU" sz="3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Доходы, получаемые в виде арендной платы</c:v>
                </c:pt>
                <c:pt idx="1">
                  <c:v>Доходы от сдачи в аренду имущества</c:v>
                </c:pt>
                <c:pt idx="2">
                  <c:v>Доходы от реализации имущества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48.4</c:v>
                </c:pt>
                <c:pt idx="1">
                  <c:v>516.29999999999995</c:v>
                </c:pt>
                <c:pt idx="2">
                  <c:v>260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Доходы, получаемые в виде арендной платы</c:v>
                </c:pt>
                <c:pt idx="1">
                  <c:v>Доходы от сдачи в аренду имущества</c:v>
                </c:pt>
                <c:pt idx="2">
                  <c:v>Доходы от реализации имущества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Доходы, получаемые в виде арендной платы</c:v>
                </c:pt>
                <c:pt idx="1">
                  <c:v>Доходы от сдачи в аренду имущества</c:v>
                </c:pt>
                <c:pt idx="2">
                  <c:v>Доходы от реализации имущества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428160"/>
        <c:axId val="190425416"/>
      </c:barChart>
      <c:catAx>
        <c:axId val="19042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425416"/>
        <c:crosses val="autoZero"/>
        <c:auto val="1"/>
        <c:lblAlgn val="ctr"/>
        <c:lblOffset val="100"/>
        <c:noMultiLvlLbl val="0"/>
      </c:catAx>
      <c:valAx>
        <c:axId val="190425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428160"/>
        <c:crosses val="autoZero"/>
        <c:crossBetween val="between"/>
      </c:valAx>
      <c:spPr>
        <a:noFill/>
        <a:ln>
          <a:solidFill>
            <a:srgbClr val="D60093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безвозмездных поступлений</a:t>
            </a:r>
            <a:endParaRPr lang="ru-RU" sz="32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857639126104117"/>
          <c:y val="4.33340760407258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816903314867365E-2"/>
          <c:y val="0.12647067153145697"/>
          <c:w val="0.93859914105908249"/>
          <c:h val="0.775341477637398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Дотации бюджетам бюджетной системы Российской Федерации</c:v>
                </c:pt>
                <c:pt idx="1">
                  <c:v>Субвенции бюджетам субъектов Российской Федерации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1376.2</c:v>
                </c:pt>
                <c:pt idx="1">
                  <c:v>413.8</c:v>
                </c:pt>
                <c:pt idx="2">
                  <c:v>5321.7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Дотации бюджетам бюджетной системы Российской Федерации</c:v>
                </c:pt>
                <c:pt idx="1">
                  <c:v>Субвенции бюджетам субъектов Российской Федерации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Дотации бюджетам бюджетной системы Российской Федерации</c:v>
                </c:pt>
                <c:pt idx="1">
                  <c:v>Субвенции бюджетам субъектов Российской Федерации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425024"/>
        <c:axId val="190427768"/>
      </c:barChart>
      <c:catAx>
        <c:axId val="19042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427768"/>
        <c:crosses val="autoZero"/>
        <c:auto val="1"/>
        <c:lblAlgn val="ctr"/>
        <c:lblOffset val="100"/>
        <c:noMultiLvlLbl val="0"/>
      </c:catAx>
      <c:valAx>
        <c:axId val="190427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42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по расходам</a:t>
            </a:r>
            <a:endParaRPr lang="ru-RU" sz="24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B85AB"/>
            </a:solidFill>
            <a:ln>
              <a:solidFill>
                <a:srgbClr val="CC3399"/>
              </a:solidFill>
            </a:ln>
            <a:effectLst/>
            <a:sp3d>
              <a:contourClr>
                <a:srgbClr val="CC3399"/>
              </a:contourClr>
            </a:sp3d>
          </c:spPr>
          <c:invertIfNegative val="0"/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Жилищное хозяйство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8980</c:v>
                </c:pt>
                <c:pt idx="1">
                  <c:v>413.6</c:v>
                </c:pt>
                <c:pt idx="2">
                  <c:v>5738.8</c:v>
                </c:pt>
                <c:pt idx="3">
                  <c:v>3</c:v>
                </c:pt>
                <c:pt idx="4">
                  <c:v>1745.7</c:v>
                </c:pt>
                <c:pt idx="5">
                  <c:v>61.1</c:v>
                </c:pt>
                <c:pt idx="6">
                  <c:v>40.5</c:v>
                </c:pt>
                <c:pt idx="7">
                  <c:v>6595</c:v>
                </c:pt>
                <c:pt idx="8">
                  <c:v>213.8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Жилищное хозяйство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Жилищное хозяйство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932432"/>
        <c:axId val="188927728"/>
        <c:axId val="192335504"/>
      </c:bar3DChart>
      <c:catAx>
        <c:axId val="18893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927728"/>
        <c:crosses val="autoZero"/>
        <c:auto val="1"/>
        <c:lblAlgn val="ctr"/>
        <c:lblOffset val="100"/>
        <c:noMultiLvlLbl val="0"/>
      </c:catAx>
      <c:valAx>
        <c:axId val="18892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932432"/>
        <c:crosses val="autoZero"/>
        <c:crossBetween val="between"/>
      </c:valAx>
      <c:serAx>
        <c:axId val="192335504"/>
        <c:scaling>
          <c:orientation val="minMax"/>
        </c:scaling>
        <c:delete val="1"/>
        <c:axPos val="b"/>
        <c:majorTickMark val="none"/>
        <c:minorTickMark val="none"/>
        <c:tickLblPos val="nextTo"/>
        <c:crossAx val="18892772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0.08825</cdr:x>
      <cdr:y>0.82131</cdr:y>
    </cdr:from>
    <cdr:to>
      <cdr:x>0.15676</cdr:x>
      <cdr:y>0.88277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28580" y="5335505"/>
          <a:ext cx="798490" cy="399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0.10151</cdr:x>
      <cdr:y>0.84708</cdr:y>
    </cdr:from>
    <cdr:to>
      <cdr:x>0.18549</cdr:x>
      <cdr:y>0.90656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83127" y="5502930"/>
          <a:ext cx="978794" cy="3863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838,0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0.32914</cdr:x>
      <cdr:y>0.12546</cdr:y>
    </cdr:from>
    <cdr:to>
      <cdr:x>0.4087</cdr:x>
      <cdr:y>0.1889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36174" y="815020"/>
          <a:ext cx="927280" cy="412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15869,0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0.5645</cdr:x>
      <cdr:y>0.59927</cdr:y>
    </cdr:from>
    <cdr:to>
      <cdr:x>0.63743</cdr:x>
      <cdr:y>0.66668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579375" y="3893071"/>
          <a:ext cx="850005" cy="4378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5942,5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0.79434</cdr:x>
      <cdr:y>0.61711</cdr:y>
    </cdr:from>
    <cdr:to>
      <cdr:x>0.86616</cdr:x>
      <cdr:y>0.6865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258180" y="4008982"/>
          <a:ext cx="837127" cy="450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5532,1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0.88729</cdr:x>
      <cdr:y>0.03625</cdr:y>
    </cdr:from>
    <cdr:to>
      <cdr:x>1</cdr:x>
      <cdr:y>0.09969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0341545" y="235471"/>
          <a:ext cx="1313645" cy="412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(Тыс. руб.)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0.31132</cdr:x>
      <cdr:y>0.14957</cdr:y>
    </cdr:from>
    <cdr:to>
      <cdr:x>0.3775</cdr:x>
      <cdr:y>0.20367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71233" y="890192"/>
          <a:ext cx="695459" cy="321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516,3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0.54787</cdr:x>
      <cdr:y>0.47687</cdr:y>
    </cdr:from>
    <cdr:to>
      <cdr:x>0.62386</cdr:x>
      <cdr:y>0.53908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56855" y="2838121"/>
          <a:ext cx="798490" cy="3702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260,0</a:t>
          </a:r>
          <a:endParaRPr lang="ru-RU" sz="16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0.07421</cdr:x>
      <cdr:y>0.63306</cdr:y>
    </cdr:from>
    <cdr:to>
      <cdr:x>0.16137</cdr:x>
      <cdr:y>0.70338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1371" y="3710667"/>
          <a:ext cx="953036" cy="412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1376,2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0.31331</cdr:x>
      <cdr:y>0.7649</cdr:y>
    </cdr:from>
    <cdr:to>
      <cdr:x>0.39812</cdr:x>
      <cdr:y>0.81983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25781" y="4483399"/>
          <a:ext cx="927279" cy="321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413,8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0.54417</cdr:x>
      <cdr:y>0.14308</cdr:y>
    </cdr:from>
    <cdr:to>
      <cdr:x>0.62898</cdr:x>
      <cdr:y>0.209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50041" y="838678"/>
          <a:ext cx="927279" cy="3863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5321,7</a:t>
          </a:r>
          <a:endParaRPr lang="ru-RU" sz="16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0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1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7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1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92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9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31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3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6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9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B1C27-298A-4049-BA5D-B9BE280E8306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65328-E38B-4972-9052-859BA72B1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43" y="0"/>
            <a:ext cx="4517528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871" y="87215"/>
            <a:ext cx="6676129" cy="9632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15871" y="1308381"/>
            <a:ext cx="66656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К проекту решения Собрания </a:t>
            </a:r>
          </a:p>
          <a:p>
            <a:pPr algn="ctr"/>
            <a:r>
              <a:rPr lang="ru-RU" sz="3200" b="1" dirty="0" err="1">
                <a:solidFill>
                  <a:srgbClr val="7030A0"/>
                </a:solidFill>
              </a:rPr>
              <a:t>Балко</a:t>
            </a:r>
            <a:r>
              <a:rPr lang="ru-RU" sz="3200" b="1" dirty="0">
                <a:solidFill>
                  <a:srgbClr val="7030A0"/>
                </a:solidFill>
              </a:rPr>
              <a:t>-Грузского сельского поселения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</a:rPr>
              <a:t>«Об отчете об исполнении бюджета </a:t>
            </a:r>
            <a:r>
              <a:rPr lang="ru-RU" sz="3200" b="1" dirty="0" err="1">
                <a:solidFill>
                  <a:srgbClr val="7030A0"/>
                </a:solidFill>
              </a:rPr>
              <a:t>Балко</a:t>
            </a:r>
            <a:r>
              <a:rPr lang="ru-RU" sz="3200" b="1" dirty="0">
                <a:solidFill>
                  <a:srgbClr val="7030A0"/>
                </a:solidFill>
              </a:rPr>
              <a:t> – Грузского сельского поселения </a:t>
            </a:r>
            <a:r>
              <a:rPr lang="ru-RU" sz="3200" b="1" dirty="0" err="1">
                <a:solidFill>
                  <a:srgbClr val="7030A0"/>
                </a:solidFill>
              </a:rPr>
              <a:t>Егорлыкского</a:t>
            </a:r>
            <a:r>
              <a:rPr lang="ru-RU" sz="3200" b="1" dirty="0">
                <a:solidFill>
                  <a:srgbClr val="7030A0"/>
                </a:solidFill>
              </a:rPr>
              <a:t> района за 2025 год »</a:t>
            </a:r>
          </a:p>
        </p:txBody>
      </p:sp>
    </p:spTree>
    <p:extLst>
      <p:ext uri="{BB962C8B-B14F-4D97-AF65-F5344CB8AC3E}">
        <p14:creationId xmlns:p14="http://schemas.microsoft.com/office/powerpoint/2010/main" val="266902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034" y="0"/>
            <a:ext cx="368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</a:t>
            </a:r>
            <a:endParaRPr lang="ru-RU" sz="3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551749"/>
              </p:ext>
            </p:extLst>
          </p:nvPr>
        </p:nvGraphicFramePr>
        <p:xfrm>
          <a:off x="668740" y="719666"/>
          <a:ext cx="10754436" cy="592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7218"/>
                <a:gridCol w="5377218"/>
              </a:tblGrid>
              <a:tr h="1481699">
                <a:tc>
                  <a:txBody>
                    <a:bodyPr/>
                    <a:lstStyle/>
                    <a:p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Налог на доходы ФЛ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838,0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481699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Налоги на совокупный доход</a:t>
                      </a:r>
                      <a:endParaRPr lang="ru-R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15869,0</a:t>
                      </a:r>
                      <a:endParaRPr lang="ru-RU" sz="3200" dirty="0"/>
                    </a:p>
                  </a:txBody>
                  <a:tcPr>
                    <a:noFill/>
                  </a:tcPr>
                </a:tc>
              </a:tr>
              <a:tr h="1481699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налог на имущество ФЛ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5942,5</a:t>
                      </a:r>
                      <a:endParaRPr lang="ru-RU" sz="3200" dirty="0"/>
                    </a:p>
                  </a:txBody>
                  <a:tcPr>
                    <a:noFill/>
                  </a:tcPr>
                </a:tc>
              </a:tr>
              <a:tr h="1481699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земельный налог </a:t>
                      </a:r>
                    </a:p>
                    <a:p>
                      <a:endParaRPr lang="ru-R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5532,1</a:t>
                      </a:r>
                      <a:endParaRPr lang="ru-RU" sz="32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85697" y="368490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(тыс. </a:t>
            </a:r>
            <a:r>
              <a:rPr lang="ru-RU" dirty="0" err="1" smtClean="0"/>
              <a:t>руб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954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75987429"/>
              </p:ext>
            </p:extLst>
          </p:nvPr>
        </p:nvGraphicFramePr>
        <p:xfrm>
          <a:off x="259307" y="163774"/>
          <a:ext cx="11655190" cy="649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988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685946"/>
              </p:ext>
            </p:extLst>
          </p:nvPr>
        </p:nvGraphicFramePr>
        <p:xfrm>
          <a:off x="566669" y="919296"/>
          <a:ext cx="11423561" cy="5540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0266"/>
                <a:gridCol w="2343295"/>
              </a:tblGrid>
              <a:tr h="1998996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Доходы, получаемые в виде арендной платы, а так же средства от продажи права на заключение договоров аренды на земли, находящиеся в собственности сельских поселений (за исключением земельных участков муниципальных бюджетных и автономных учреждений)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48,4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42534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Доходы от сдачи в аренду имущества, составляющего казну сельских поселений (за исключением земельных участков)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516,3</a:t>
                      </a:r>
                      <a:endParaRPr lang="ru-RU" sz="2400" dirty="0"/>
                    </a:p>
                  </a:txBody>
                  <a:tcPr>
                    <a:noFill/>
                  </a:tcPr>
                </a:tc>
              </a:tr>
              <a:tr h="162418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Доходы</a:t>
                      </a:r>
                      <a:r>
                        <a:rPr lang="ru-RU" sz="2400" baseline="0" dirty="0" smtClean="0"/>
                        <a:t> от реализации имущества, находящегося в государственной 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260,0</a:t>
                      </a:r>
                      <a:endParaRPr lang="ru-RU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74394" y="171251"/>
            <a:ext cx="4443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  <a:endParaRPr lang="ru-RU" sz="32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71279" y="553792"/>
            <a:ext cx="11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ru-RU" dirty="0" smtClean="0"/>
              <a:t>Тыс.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23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94715453"/>
              </p:ext>
            </p:extLst>
          </p:nvPr>
        </p:nvGraphicFramePr>
        <p:xfrm>
          <a:off x="334851" y="309093"/>
          <a:ext cx="11539470" cy="6323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5313" y="5151549"/>
            <a:ext cx="875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48,4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8043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404114"/>
              </p:ext>
            </p:extLst>
          </p:nvPr>
        </p:nvGraphicFramePr>
        <p:xfrm>
          <a:off x="693313" y="1376487"/>
          <a:ext cx="11000704" cy="5230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3707"/>
                <a:gridCol w="4146997"/>
              </a:tblGrid>
              <a:tr h="1743458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Дотации бюджетам бюджетной системы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</a:rPr>
                        <a:t> Российской Федерации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1376,2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74345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Субвенции бюджетам субъектов Российской Федерации</a:t>
                      </a:r>
                      <a:endParaRPr lang="ru-RU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413,8</a:t>
                      </a:r>
                      <a:endParaRPr lang="ru-RU" sz="2400" dirty="0"/>
                    </a:p>
                  </a:txBody>
                  <a:tcPr>
                    <a:noFill/>
                  </a:tcPr>
                </a:tc>
              </a:tr>
              <a:tr h="174345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Иные межбюджетные трансферты</a:t>
                      </a:r>
                      <a:endParaRPr lang="ru-RU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5321,7</a:t>
                      </a:r>
                      <a:endParaRPr lang="ru-RU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49436" y="914400"/>
            <a:ext cx="124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(Тыс. руб.)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20473" y="343790"/>
            <a:ext cx="698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 поступления</a:t>
            </a:r>
            <a:endParaRPr lang="ru-RU" sz="36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619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94605553"/>
              </p:ext>
            </p:extLst>
          </p:nvPr>
        </p:nvGraphicFramePr>
        <p:xfrm>
          <a:off x="502275" y="719666"/>
          <a:ext cx="10934163" cy="586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190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6587"/>
              </p:ext>
            </p:extLst>
          </p:nvPr>
        </p:nvGraphicFramePr>
        <p:xfrm>
          <a:off x="178158" y="709681"/>
          <a:ext cx="11835684" cy="6042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4348"/>
                <a:gridCol w="3931336"/>
              </a:tblGrid>
              <a:tr h="57040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D60093"/>
                          </a:solidFill>
                        </a:rPr>
                        <a:t>Наименование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D60093"/>
                          </a:solidFill>
                        </a:rPr>
                        <a:t>2025</a:t>
                      </a:r>
                      <a:endParaRPr lang="ru-RU" sz="2400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66160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Расходы бюджета – всего: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23730,4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570405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Общегосударственные вопросы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8980,0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570405">
                <a:tc>
                  <a:txBody>
                    <a:bodyPr/>
                    <a:lstStyle/>
                    <a:p>
                      <a:r>
                        <a:rPr lang="ru-RU" dirty="0" smtClean="0"/>
                        <a:t>Национальная оборона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413,6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570405">
                <a:tc>
                  <a:txBody>
                    <a:bodyPr/>
                    <a:lstStyle/>
                    <a:p>
                      <a:r>
                        <a:rPr lang="ru-RU" dirty="0" smtClean="0"/>
                        <a:t>Национальная безопасность и правоохранительная деятельность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5738,8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494494">
                <a:tc>
                  <a:txBody>
                    <a:bodyPr/>
                    <a:lstStyle/>
                    <a:p>
                      <a:r>
                        <a:rPr lang="ru-RU" dirty="0" smtClean="0"/>
                        <a:t>Национальная экономика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3,0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388580">
                <a:tc>
                  <a:txBody>
                    <a:bodyPr/>
                    <a:lstStyle/>
                    <a:p>
                      <a:r>
                        <a:rPr lang="ru-RU" dirty="0" smtClean="0"/>
                        <a:t>Жилищно-коммунальное хозяйство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1745,7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388580">
                <a:tc>
                  <a:txBody>
                    <a:bodyPr/>
                    <a:lstStyle/>
                    <a:p>
                      <a:r>
                        <a:rPr lang="ru-RU" dirty="0" smtClean="0"/>
                        <a:t>Жилищное хозяйство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61,1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403778"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Образование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40,5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326010">
                <a:tc>
                  <a:txBody>
                    <a:bodyPr/>
                    <a:lstStyle/>
                    <a:p>
                      <a:r>
                        <a:rPr lang="ru-RU" dirty="0" smtClean="0"/>
                        <a:t>Культура,</a:t>
                      </a:r>
                      <a:r>
                        <a:rPr lang="ru-RU" baseline="0" dirty="0" smtClean="0"/>
                        <a:t> кинематография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6595,0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  <a:tr h="388580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Социальная политика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213,8</a:t>
                      </a:r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61376" y="50204"/>
            <a:ext cx="9736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ПО РАЗДЕЛАМ </a:t>
            </a:r>
            <a:r>
              <a:rPr lang="ru-RU" sz="28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БЮДЖЕТНОЙ </a:t>
            </a:r>
            <a:r>
              <a:rPr lang="ru-RU" sz="28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179432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89544380"/>
              </p:ext>
            </p:extLst>
          </p:nvPr>
        </p:nvGraphicFramePr>
        <p:xfrm>
          <a:off x="592428" y="270456"/>
          <a:ext cx="11114468" cy="6375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8960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095" y="167425"/>
            <a:ext cx="10045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D60093"/>
                </a:solidFill>
              </a:rPr>
              <a:t>Осуществление</a:t>
            </a:r>
          </a:p>
          <a:p>
            <a:pPr algn="ctr"/>
            <a:r>
              <a:rPr lang="ru-RU" sz="6000" b="1" dirty="0" smtClean="0">
                <a:solidFill>
                  <a:srgbClr val="D60093"/>
                </a:solidFill>
              </a:rPr>
              <a:t> первичного воинского учета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871987" y="2267507"/>
            <a:ext cx="5769735" cy="4300719"/>
          </a:xfrm>
          <a:prstGeom prst="ellipse">
            <a:avLst/>
          </a:prstGeom>
          <a:noFill/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301544" y="2897746"/>
            <a:ext cx="28977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B378B8"/>
                </a:solidFill>
              </a:rPr>
              <a:t>2025 год</a:t>
            </a:r>
          </a:p>
          <a:p>
            <a:pPr algn="ctr"/>
            <a:r>
              <a:rPr lang="ru-RU" sz="5400" b="1" dirty="0" smtClean="0"/>
              <a:t>413,6 тыс. руб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734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6524" y="244699"/>
            <a:ext cx="9324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Культура, кинематография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2691685" y="1738648"/>
            <a:ext cx="6284890" cy="4726546"/>
          </a:xfrm>
          <a:prstGeom prst="ellipse">
            <a:avLst/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4423" y="2966573"/>
            <a:ext cx="30394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B378B8"/>
                </a:solidFill>
              </a:rPr>
              <a:t>2025 год</a:t>
            </a:r>
          </a:p>
          <a:p>
            <a:pPr algn="ctr"/>
            <a:r>
              <a:rPr lang="ru-RU" sz="5400" b="1" dirty="0" smtClean="0"/>
              <a:t>6595,0</a:t>
            </a:r>
          </a:p>
          <a:p>
            <a:pPr algn="ctr"/>
            <a:r>
              <a:rPr lang="ru-RU" sz="5400" b="1" dirty="0" smtClean="0"/>
              <a:t> тыс. </a:t>
            </a:r>
            <a:r>
              <a:rPr lang="ru-RU" sz="5400" b="1" dirty="0" err="1" smtClean="0"/>
              <a:t>руб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675672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3" y="111744"/>
            <a:ext cx="9656901" cy="999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0216" y="1307131"/>
            <a:ext cx="96465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Bahnschrift Light" panose="020B0502040204020203" pitchFamily="34" charset="0"/>
              </a:rPr>
              <a:t>Администрация </a:t>
            </a:r>
            <a:r>
              <a:rPr lang="ru-RU" sz="2000" b="1" dirty="0" err="1">
                <a:solidFill>
                  <a:srgbClr val="7030A0"/>
                </a:solidFill>
                <a:latin typeface="Bahnschrift Light" panose="020B0502040204020203" pitchFamily="34" charset="0"/>
              </a:rPr>
              <a:t>Балко</a:t>
            </a:r>
            <a:r>
              <a:rPr lang="ru-RU" sz="2000" b="1" dirty="0">
                <a:solidFill>
                  <a:srgbClr val="7030A0"/>
                </a:solidFill>
                <a:latin typeface="Bahnschrift Light" panose="020B0502040204020203" pitchFamily="34" charset="0"/>
              </a:rPr>
              <a:t>-Грузского  сельского поселения </a:t>
            </a:r>
            <a:r>
              <a:rPr lang="ru-RU" sz="2000" b="1" dirty="0" err="1">
                <a:solidFill>
                  <a:srgbClr val="7030A0"/>
                </a:solidFill>
                <a:latin typeface="Bahnschrift Light" panose="020B0502040204020203" pitchFamily="34" charset="0"/>
              </a:rPr>
              <a:t>Егорлыкского</a:t>
            </a:r>
            <a:r>
              <a:rPr lang="ru-RU" sz="2000" b="1" dirty="0">
                <a:solidFill>
                  <a:srgbClr val="7030A0"/>
                </a:solidFill>
                <a:latin typeface="Bahnschrift Light" panose="020B0502040204020203" pitchFamily="34" charset="0"/>
              </a:rPr>
              <a:t> район составляет  аналитический документ «Бюджет для граждан», который содержит основные положения проекта решения о бюджете и отчета о его исполнении в доступной и понятной форме.</a:t>
            </a:r>
          </a:p>
          <a:p>
            <a:r>
              <a:rPr lang="ru-RU" sz="2000" b="1" dirty="0">
                <a:solidFill>
                  <a:srgbClr val="7030A0"/>
                </a:solidFill>
                <a:latin typeface="Bahnschrift Light" panose="020B0502040204020203" pitchFamily="34" charset="0"/>
              </a:rPr>
              <a:t>	По своей сути бюджет для граждан - это упрощенная версия бюджетного документа, которая использует доступные форматы, чтобы облегчить для граждан понимание бюджета, объяснить им планы и действия Администрации сельского поселения во время бюджетного года и показать формы их возможного взаимодействия с каждым гражданином по вопросам расходования общественных финансов. </a:t>
            </a:r>
          </a:p>
          <a:p>
            <a:r>
              <a:rPr lang="ru-RU" sz="2000" b="1" dirty="0">
                <a:solidFill>
                  <a:srgbClr val="7030A0"/>
                </a:solidFill>
                <a:latin typeface="Bahnschrift Light" panose="020B0502040204020203" pitchFamily="34" charset="0"/>
              </a:rPr>
              <a:t>	Информацию о бюджетном процессе и аналитический материал доступен на сайте </a:t>
            </a:r>
          </a:p>
          <a:p>
            <a:r>
              <a:rPr lang="ru-RU" sz="2000" b="1" dirty="0">
                <a:solidFill>
                  <a:srgbClr val="7030A0"/>
                </a:solidFill>
                <a:latin typeface="Bahnschrift Light" panose="020B0502040204020203" pitchFamily="34" charset="0"/>
              </a:rPr>
              <a:t>	Очень надеемся, что «Бюджет для граждан» станет доступным источником для повышения финансовой грамотности наших жителей  и активизации общественного контроля за муниципальными расходам</a:t>
            </a:r>
          </a:p>
        </p:txBody>
      </p:sp>
    </p:spTree>
    <p:extLst>
      <p:ext uri="{BB962C8B-B14F-4D97-AF65-F5344CB8AC3E}">
        <p14:creationId xmlns:p14="http://schemas.microsoft.com/office/powerpoint/2010/main" val="3754850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2428" y="302358"/>
            <a:ext cx="1065082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/>
              <a:t>Бюджет </a:t>
            </a:r>
            <a:r>
              <a:rPr lang="ru-RU" sz="2800" b="1" dirty="0" err="1"/>
              <a:t>Балко</a:t>
            </a:r>
            <a:r>
              <a:rPr lang="ru-RU" sz="2800" b="1" dirty="0"/>
              <a:t>-Грузского сельского поселения исполнен с профицитом в сумме 6 855,5 тыс. рублей (т.е. с превышением доходов над расходами).</a:t>
            </a:r>
          </a:p>
          <a:p>
            <a:r>
              <a:rPr lang="ru-RU" sz="2800" b="1" dirty="0"/>
              <a:t>Муниципальный долг </a:t>
            </a:r>
            <a:r>
              <a:rPr lang="ru-RU" sz="2800" b="1" dirty="0" err="1"/>
              <a:t>Балко</a:t>
            </a:r>
            <a:r>
              <a:rPr lang="ru-RU" sz="2800" b="1" dirty="0"/>
              <a:t>-Грузского сельского поселения по состоянию на 1 января 2026 года составил 0,0 тыс. рублей. </a:t>
            </a:r>
          </a:p>
          <a:p>
            <a:r>
              <a:rPr lang="ru-RU" sz="2800" b="1" dirty="0"/>
              <a:t>В </a:t>
            </a:r>
            <a:r>
              <a:rPr lang="ru-RU" sz="2800" b="1" dirty="0" err="1"/>
              <a:t>Балко</a:t>
            </a:r>
            <a:r>
              <a:rPr lang="ru-RU" sz="2800" b="1" dirty="0"/>
              <a:t>-Грузском сельском поселении в 2025 году  расходы по резервному фонду Администрации </a:t>
            </a:r>
            <a:r>
              <a:rPr lang="ru-RU" sz="2800" b="1" dirty="0" err="1"/>
              <a:t>Балко</a:t>
            </a:r>
            <a:r>
              <a:rPr lang="ru-RU" sz="2800" b="1" dirty="0"/>
              <a:t>-Грузского сельского поселения не производились. </a:t>
            </a:r>
          </a:p>
          <a:p>
            <a:r>
              <a:rPr lang="ru-RU" sz="2800" b="1" dirty="0"/>
              <a:t>Муниципальные гарантии </a:t>
            </a:r>
            <a:r>
              <a:rPr lang="ru-RU" sz="2800" b="1" dirty="0" err="1"/>
              <a:t>Балко</a:t>
            </a:r>
            <a:r>
              <a:rPr lang="ru-RU" sz="2800" b="1" dirty="0"/>
              <a:t>-Грузского сельского поселения в 2025 году не предоставлялись.</a:t>
            </a:r>
          </a:p>
          <a:p>
            <a:r>
              <a:rPr lang="ru-RU" sz="2800" b="1" dirty="0"/>
              <a:t>Муниципальные заимствования  </a:t>
            </a:r>
            <a:r>
              <a:rPr lang="ru-RU" sz="2800" b="1" dirty="0" err="1"/>
              <a:t>Балко</a:t>
            </a:r>
            <a:r>
              <a:rPr lang="ru-RU" sz="2800" b="1" dirty="0"/>
              <a:t>-Грузского сельского поселения в 2025 году не осуществлялись. </a:t>
            </a:r>
          </a:p>
          <a:p>
            <a:r>
              <a:rPr lang="ru-RU" sz="2800" b="1" dirty="0"/>
              <a:t>Реструктуризация задолженности по налогам и сборам в </a:t>
            </a:r>
            <a:r>
              <a:rPr lang="ru-RU" sz="2800" b="1" dirty="0" err="1"/>
              <a:t>Балко</a:t>
            </a:r>
            <a:r>
              <a:rPr lang="ru-RU" sz="2800" b="1" dirty="0"/>
              <a:t>-Грузском сельском поселении в 2025 году не осуществлялась.</a:t>
            </a:r>
          </a:p>
        </p:txBody>
      </p:sp>
    </p:spTree>
    <p:extLst>
      <p:ext uri="{BB962C8B-B14F-4D97-AF65-F5344CB8AC3E}">
        <p14:creationId xmlns:p14="http://schemas.microsoft.com/office/powerpoint/2010/main" val="232010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65172" y="1374446"/>
            <a:ext cx="89508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60093"/>
                </a:solidFill>
              </a:rPr>
              <a:t>Презентация подготовлена сектором экономики и финансов администрацией </a:t>
            </a:r>
            <a:r>
              <a:rPr lang="ru-RU" sz="2400" b="1" dirty="0" err="1">
                <a:solidFill>
                  <a:srgbClr val="D60093"/>
                </a:solidFill>
              </a:rPr>
              <a:t>Балко</a:t>
            </a:r>
            <a:r>
              <a:rPr lang="ru-RU" sz="2400" b="1" dirty="0">
                <a:solidFill>
                  <a:srgbClr val="D60093"/>
                </a:solidFill>
              </a:rPr>
              <a:t>-Грузского сельского поселения  </a:t>
            </a:r>
            <a:r>
              <a:rPr lang="ru-RU" sz="2400" b="1" dirty="0" err="1">
                <a:solidFill>
                  <a:srgbClr val="D60093"/>
                </a:solidFill>
              </a:rPr>
              <a:t>Егорлыкского</a:t>
            </a:r>
            <a:r>
              <a:rPr lang="ru-RU" sz="2400" b="1" dirty="0">
                <a:solidFill>
                  <a:srgbClr val="D60093"/>
                </a:solidFill>
              </a:rPr>
              <a:t> муниципального района Ростовской области </a:t>
            </a:r>
          </a:p>
          <a:p>
            <a:r>
              <a:rPr lang="ru-RU" sz="2400" b="1" dirty="0">
                <a:solidFill>
                  <a:srgbClr val="D60093"/>
                </a:solidFill>
              </a:rPr>
              <a:t>Мы надеемся, что представленная информация оказалась </a:t>
            </a:r>
          </a:p>
          <a:p>
            <a:r>
              <a:rPr lang="ru-RU" sz="2400" b="1" dirty="0">
                <a:solidFill>
                  <a:srgbClr val="D60093"/>
                </a:solidFill>
              </a:rPr>
              <a:t>для Вас полезной и интересной.</a:t>
            </a:r>
          </a:p>
          <a:p>
            <a:r>
              <a:rPr lang="ru-RU" sz="2400" b="1" dirty="0">
                <a:solidFill>
                  <a:srgbClr val="D60093"/>
                </a:solidFill>
              </a:rPr>
              <a:t>Свои вопросы и предложения Вы можете направить в сектор экономики и финансов администрации </a:t>
            </a:r>
            <a:r>
              <a:rPr lang="ru-RU" sz="2400" b="1" dirty="0" err="1">
                <a:solidFill>
                  <a:srgbClr val="D60093"/>
                </a:solidFill>
              </a:rPr>
              <a:t>Балко</a:t>
            </a:r>
            <a:r>
              <a:rPr lang="ru-RU" sz="2400" b="1" dirty="0">
                <a:solidFill>
                  <a:srgbClr val="D60093"/>
                </a:solidFill>
              </a:rPr>
              <a:t>-Грузского сельского поселения  </a:t>
            </a:r>
            <a:r>
              <a:rPr lang="ru-RU" sz="2400" b="1" dirty="0" err="1">
                <a:solidFill>
                  <a:srgbClr val="D60093"/>
                </a:solidFill>
              </a:rPr>
              <a:t>Егорлыкского</a:t>
            </a:r>
            <a:r>
              <a:rPr lang="ru-RU" sz="2400" b="1" dirty="0">
                <a:solidFill>
                  <a:srgbClr val="D60093"/>
                </a:solidFill>
              </a:rPr>
              <a:t> муниципального района Ростовской области </a:t>
            </a:r>
            <a:r>
              <a:rPr lang="ru-RU" sz="2400" b="1" dirty="0" err="1">
                <a:solidFill>
                  <a:srgbClr val="D60093"/>
                </a:solidFill>
              </a:rPr>
              <a:t>области</a:t>
            </a:r>
            <a:r>
              <a:rPr lang="ru-RU" sz="2400" b="1" dirty="0">
                <a:solidFill>
                  <a:srgbClr val="D60093"/>
                </a:solidFill>
              </a:rPr>
              <a:t>:</a:t>
            </a:r>
          </a:p>
          <a:p>
            <a:r>
              <a:rPr lang="ru-RU" sz="2400" b="1" dirty="0">
                <a:solidFill>
                  <a:srgbClr val="D60093"/>
                </a:solidFill>
              </a:rPr>
              <a:t> по телефону (факсу) 8 (86370) 46-3-03</a:t>
            </a:r>
          </a:p>
          <a:p>
            <a:r>
              <a:rPr lang="ru-RU" sz="2400" b="1" dirty="0">
                <a:solidFill>
                  <a:srgbClr val="D60093"/>
                </a:solidFill>
              </a:rPr>
              <a:t> на адрес электронной почты sp10106@donpac.ru</a:t>
            </a:r>
          </a:p>
          <a:p>
            <a:r>
              <a:rPr lang="ru-RU" sz="2400" b="1" dirty="0">
                <a:solidFill>
                  <a:srgbClr val="D60093"/>
                </a:solidFill>
              </a:rPr>
              <a:t> письмом по почте 347684, Ростовская область, </a:t>
            </a:r>
            <a:r>
              <a:rPr lang="ru-RU" sz="2800" b="1" dirty="0">
                <a:solidFill>
                  <a:srgbClr val="D60093"/>
                </a:solidFill>
              </a:rPr>
              <a:t>Егорлыкский район, х. Мирный, ул. Почтовая 1А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87910" y="154340"/>
            <a:ext cx="4019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Обратная связь</a:t>
            </a:r>
          </a:p>
        </p:txBody>
      </p:sp>
    </p:spTree>
    <p:extLst>
      <p:ext uri="{BB962C8B-B14F-4D97-AF65-F5344CB8AC3E}">
        <p14:creationId xmlns:p14="http://schemas.microsoft.com/office/powerpoint/2010/main" val="3694903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7899" y="1074509"/>
            <a:ext cx="72765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Спасибо, что посетили информационный ресурс «Бюджет для граждан»</a:t>
            </a:r>
          </a:p>
        </p:txBody>
      </p:sp>
    </p:spTree>
    <p:extLst>
      <p:ext uri="{BB962C8B-B14F-4D97-AF65-F5344CB8AC3E}">
        <p14:creationId xmlns:p14="http://schemas.microsoft.com/office/powerpoint/2010/main" val="21969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46" y="4222654"/>
            <a:ext cx="8528488" cy="1755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9832" y="404830"/>
            <a:ext cx="92645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«Бюджет для граждан» — это документ, содержащий основные положения закона о бюджете в доступной для широкого круга заинтересованных пользователей форме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892" y="1735347"/>
            <a:ext cx="4669941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5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04" y="300394"/>
            <a:ext cx="3225064" cy="1694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525" y="300394"/>
            <a:ext cx="3657917" cy="2097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57" y="3429000"/>
            <a:ext cx="3743268" cy="2030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881" y="2248189"/>
            <a:ext cx="158510" cy="1060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981431" y="901578"/>
            <a:ext cx="1126780" cy="324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1656" y="3843907"/>
            <a:ext cx="3231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Через публичные слушания по отчету об исполнении бюджета поселения, которые проходят ежегодно в апреле </a:t>
            </a:r>
          </a:p>
        </p:txBody>
      </p:sp>
    </p:spTree>
    <p:extLst>
      <p:ext uri="{BB962C8B-B14F-4D97-AF65-F5344CB8AC3E}">
        <p14:creationId xmlns:p14="http://schemas.microsoft.com/office/powerpoint/2010/main" val="70202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06432" y="180753"/>
            <a:ext cx="3179134" cy="1105786"/>
          </a:xfrm>
          <a:prstGeom prst="rect">
            <a:avLst/>
          </a:prstGeom>
          <a:solidFill>
            <a:srgbClr val="B378B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БЮДЖЕТ</a:t>
            </a:r>
            <a:endParaRPr lang="ru-RU" sz="3600" b="1" dirty="0"/>
          </a:p>
        </p:txBody>
      </p:sp>
      <p:sp>
        <p:nvSpPr>
          <p:cNvPr id="4" name="Овал 3"/>
          <p:cNvSpPr/>
          <p:nvPr/>
        </p:nvSpPr>
        <p:spPr>
          <a:xfrm>
            <a:off x="1244009" y="1626781"/>
            <a:ext cx="10281684" cy="12971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37413" y="3030278"/>
            <a:ext cx="2647507" cy="1520456"/>
          </a:xfrm>
          <a:prstGeom prst="roundRect">
            <a:avLst/>
          </a:prstGeom>
          <a:solidFill>
            <a:srgbClr val="B37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ДОХОДЫ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97702" y="3030279"/>
            <a:ext cx="2636875" cy="1520455"/>
          </a:xfrm>
          <a:prstGeom prst="roundRect">
            <a:avLst/>
          </a:prstGeom>
          <a:solidFill>
            <a:srgbClr val="B37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БЮДЖЕТА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91386" y="4763386"/>
            <a:ext cx="5220586" cy="197765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Поступающие в бюджет денежные средства(налоги юридических и физических лиц, штрафы, административные платежи, сборы и др.)</a:t>
            </a:r>
          </a:p>
        </p:txBody>
      </p:sp>
      <p:sp>
        <p:nvSpPr>
          <p:cNvPr id="8" name="Овал 7"/>
          <p:cNvSpPr/>
          <p:nvPr/>
        </p:nvSpPr>
        <p:spPr>
          <a:xfrm>
            <a:off x="7003311" y="4710223"/>
            <a:ext cx="5025655" cy="20839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Выплачиваемые из бюджета денежные средства (культура, благоустройство, жилищно-коммунальное хозяйство и др.)</a:t>
            </a:r>
          </a:p>
        </p:txBody>
      </p:sp>
    </p:spTree>
    <p:extLst>
      <p:ext uri="{BB962C8B-B14F-4D97-AF65-F5344CB8AC3E}">
        <p14:creationId xmlns:p14="http://schemas.microsoft.com/office/powerpoint/2010/main" val="1427069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717" y="1206177"/>
            <a:ext cx="7065876" cy="46028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54717" y="878547"/>
            <a:ext cx="2366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B378B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</a:t>
            </a:r>
            <a:endParaRPr lang="ru-RU" sz="5400" b="1" cap="none" spc="0" dirty="0">
              <a:ln w="0"/>
              <a:solidFill>
                <a:srgbClr val="B378B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7893" y="906489"/>
            <a:ext cx="2560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B378B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</a:t>
            </a:r>
            <a:endParaRPr lang="ru-RU" sz="5400" b="1" cap="none" spc="0" dirty="0">
              <a:ln w="0"/>
              <a:solidFill>
                <a:srgbClr val="B378B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726" y="5462413"/>
            <a:ext cx="3607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Профицит - превышение доходов бюджета над его расходами.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85417" y="5462413"/>
            <a:ext cx="37898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Дефицит - превышение расходов бюджета над его доходами</a:t>
            </a:r>
          </a:p>
        </p:txBody>
      </p:sp>
    </p:spTree>
    <p:extLst>
      <p:ext uri="{BB962C8B-B14F-4D97-AF65-F5344CB8AC3E}">
        <p14:creationId xmlns:p14="http://schemas.microsoft.com/office/powerpoint/2010/main" val="282093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274" y="127591"/>
            <a:ext cx="10313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B37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формируется доходная часть бюджета?</a:t>
            </a:r>
            <a:endParaRPr lang="ru-RU" sz="3600" b="1" dirty="0">
              <a:solidFill>
                <a:srgbClr val="B37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279" y="4378542"/>
            <a:ext cx="9611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Доходы бюджета — это 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536944" y="1029609"/>
            <a:ext cx="3030279" cy="1857568"/>
          </a:xfrm>
          <a:prstGeom prst="flowChartProcess">
            <a:avLst/>
          </a:prstGeom>
          <a:gradFill>
            <a:gsLst>
              <a:gs pos="0">
                <a:srgbClr val="B378B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НАЛОГОВЫЕ ДОХОДЫ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86" y="1848533"/>
            <a:ext cx="3072650" cy="1902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43" y="1007334"/>
            <a:ext cx="3072650" cy="1902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5026" y="1773726"/>
            <a:ext cx="26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НЕНАЛОГОВЫЕ ДОХОДЫ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998187" y="2476425"/>
            <a:ext cx="253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БЕЗВОЗМЕЗДНЫЕ ПОСТУПЛЕНИЯ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756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8833" y="303312"/>
            <a:ext cx="2987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НАЛОГОВЫЕ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 ДОХОДЫ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5292" y="303312"/>
            <a:ext cx="3381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БЕЗВОЗМЕЗДНЫЕ ПОСТУПЛЕНИЯ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4914" y="303312"/>
            <a:ext cx="2817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НЕНАЛОГОВЫЕ ДОХОДЫ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585" y="1446028"/>
            <a:ext cx="29558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Поступления от уплаты налогов,</a:t>
            </a:r>
          </a:p>
          <a:p>
            <a:r>
              <a:rPr lang="ru-RU" sz="2000" dirty="0"/>
              <a:t>установленных Налоговым кодексом</a:t>
            </a:r>
          </a:p>
          <a:p>
            <a:r>
              <a:rPr lang="ru-RU" sz="2000" dirty="0"/>
              <a:t>Российской Федерации (налог на доходы</a:t>
            </a:r>
          </a:p>
          <a:p>
            <a:r>
              <a:rPr lang="ru-RU" sz="2000" dirty="0"/>
              <a:t>физических лиц; земельный налог; налог</a:t>
            </a:r>
          </a:p>
          <a:p>
            <a:r>
              <a:rPr lang="ru-RU" sz="2000" dirty="0"/>
              <a:t>на имущество физических лиц;</a:t>
            </a:r>
          </a:p>
          <a:p>
            <a:r>
              <a:rPr lang="ru-RU" sz="2000" dirty="0"/>
              <a:t>госпошлина; налоги, взимаемые по</a:t>
            </a:r>
          </a:p>
          <a:p>
            <a:r>
              <a:rPr lang="ru-RU" sz="2000" dirty="0"/>
              <a:t>специальным налоговым режимам)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8837" y="1446028"/>
            <a:ext cx="29771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Средства, поступающие в бюджет от других бюджетов в форме субсидий, дотаций, субвенций или иных межбюджетных трансфертов, а также от физических и юридических лиц на безвозмездной основе, в том числе добровольные пожертвования.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2130" y="1446028"/>
            <a:ext cx="34236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Платежи, которые включают в</a:t>
            </a:r>
          </a:p>
          <a:p>
            <a:r>
              <a:rPr lang="ru-RU" sz="2000" dirty="0"/>
              <a:t>себя возмездные операции от</a:t>
            </a:r>
          </a:p>
          <a:p>
            <a:r>
              <a:rPr lang="ru-RU" sz="2000" dirty="0"/>
              <a:t>прямого предоставления</a:t>
            </a:r>
          </a:p>
          <a:p>
            <a:r>
              <a:rPr lang="ru-RU" sz="2000" dirty="0"/>
              <a:t>муниципальным образованием</a:t>
            </a:r>
          </a:p>
          <a:p>
            <a:r>
              <a:rPr lang="ru-RU" sz="2000" dirty="0"/>
              <a:t>в пользование имущества и</a:t>
            </a:r>
          </a:p>
          <a:p>
            <a:r>
              <a:rPr lang="ru-RU" sz="2000" dirty="0"/>
              <a:t>земельных участков, от</a:t>
            </a:r>
          </a:p>
          <a:p>
            <a:r>
              <a:rPr lang="ru-RU" sz="2000" dirty="0"/>
              <a:t>различного вида услуг, а также</a:t>
            </a:r>
          </a:p>
          <a:p>
            <a:r>
              <a:rPr lang="ru-RU" sz="2000" dirty="0"/>
              <a:t>платежи в виде штрафов или</a:t>
            </a:r>
          </a:p>
          <a:p>
            <a:r>
              <a:rPr lang="ru-RU" sz="2000" dirty="0"/>
              <a:t>иных санкций за нарушение</a:t>
            </a:r>
          </a:p>
          <a:p>
            <a:r>
              <a:rPr lang="ru-RU" sz="2000" dirty="0"/>
              <a:t>законодательства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73667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135226"/>
              </p:ext>
            </p:extLst>
          </p:nvPr>
        </p:nvGraphicFramePr>
        <p:xfrm>
          <a:off x="0" y="17981"/>
          <a:ext cx="12151057" cy="801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D0CECE"/>
                  </a:outerShdw>
                </a:effectLst>
                <a:tableStyleId>{5C22544A-7EE6-4342-B048-85BDC9FD1C3A}</a:tableStyleId>
              </a:tblPr>
              <a:tblGrid>
                <a:gridCol w="10508776"/>
                <a:gridCol w="1642281"/>
              </a:tblGrid>
              <a:tr h="7877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</a:p>
                    <a:p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B378B8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2025 год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B378B8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16954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 всего (тыс. руб.) в том числе: 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30585,9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16954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Налоговые и неналоговые доходы (тыс. руб.)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22649,5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16954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Налоги</a:t>
                      </a:r>
                      <a:r>
                        <a:rPr lang="ru-RU" baseline="0" dirty="0" smtClean="0"/>
                        <a:t> на прибыль, доходы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838,0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09924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Налоги</a:t>
                      </a:r>
                      <a:r>
                        <a:rPr lang="ru-RU" baseline="0" dirty="0" smtClean="0"/>
                        <a:t> на совокупный доход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15869,0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95402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Налоги</a:t>
                      </a:r>
                      <a:r>
                        <a:rPr lang="ru-RU" baseline="0" dirty="0" smtClean="0"/>
                        <a:t> на имущество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5942,5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16954">
                <a:tc>
                  <a:txBody>
                    <a:bodyPr/>
                    <a:lstStyle/>
                    <a:p>
                      <a:r>
                        <a:rPr lang="ru-RU" dirty="0" smtClean="0"/>
                        <a:t>Администрация </a:t>
                      </a:r>
                      <a:r>
                        <a:rPr lang="ru-RU" dirty="0" err="1" smtClean="0"/>
                        <a:t>Балко</a:t>
                      </a:r>
                      <a:r>
                        <a:rPr lang="ru-RU" dirty="0" smtClean="0"/>
                        <a:t>-Грузского</a:t>
                      </a:r>
                      <a:r>
                        <a:rPr lang="ru-RU" baseline="0" dirty="0" smtClean="0"/>
                        <a:t> сельского поселения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7936,4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16954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Налоговые и неналоговые доходы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824,7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16954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 от использования имущества, находящегося</a:t>
                      </a:r>
                      <a:r>
                        <a:rPr lang="ru-RU" baseline="0" dirty="0" smtClean="0"/>
                        <a:t> в государственной и муниципальной собственности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564,7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16954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 от продажи материальных и нематериальных активов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260,0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95402">
                <a:tc>
                  <a:txBody>
                    <a:bodyPr/>
                    <a:lstStyle/>
                    <a:p>
                      <a:r>
                        <a:rPr lang="ru-RU" dirty="0" smtClean="0"/>
                        <a:t>Безвозмездные поступления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7111,7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95402">
                <a:tc>
                  <a:txBody>
                    <a:bodyPr/>
                    <a:lstStyle/>
                    <a:p>
                      <a:r>
                        <a:rPr lang="ru-RU" dirty="0" smtClean="0"/>
                        <a:t>Безвозмездные поступления от других бюджетов бюджетной системы Российской Федерации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7111,7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95402">
                <a:tc>
                  <a:txBody>
                    <a:bodyPr/>
                    <a:lstStyle/>
                    <a:p>
                      <a:r>
                        <a:rPr lang="ru-RU" dirty="0" smtClean="0"/>
                        <a:t>Дотации бюджетам бюджетной системы Российской Федерации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1376,2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95402">
                <a:tc>
                  <a:txBody>
                    <a:bodyPr/>
                    <a:lstStyle/>
                    <a:p>
                      <a:r>
                        <a:rPr lang="ru-RU" dirty="0" smtClean="0"/>
                        <a:t>Субвенции бюджетам субъектов Российской Федерации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413,8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95402">
                <a:tc>
                  <a:txBody>
                    <a:bodyPr/>
                    <a:lstStyle/>
                    <a:p>
                      <a:r>
                        <a:rPr lang="ru-RU" dirty="0" smtClean="0"/>
                        <a:t>Иные межбюджетные трансферты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0201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844</Words>
  <Application>Microsoft Office PowerPoint</Application>
  <PresentationFormat>Широкоэкранный</PresentationFormat>
  <Paragraphs>162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Bahnschrift Light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BGSP-Adm3</dc:creator>
  <cp:lastModifiedBy>hp</cp:lastModifiedBy>
  <cp:revision>51</cp:revision>
  <dcterms:created xsi:type="dcterms:W3CDTF">2026-05-04T12:59:05Z</dcterms:created>
  <dcterms:modified xsi:type="dcterms:W3CDTF">2026-05-11T21:14:42Z</dcterms:modified>
</cp:coreProperties>
</file>