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6" r:id="rId10"/>
    <p:sldId id="272" r:id="rId11"/>
    <p:sldId id="268" r:id="rId12"/>
    <p:sldId id="267" r:id="rId13"/>
    <p:sldId id="273" r:id="rId14"/>
    <p:sldId id="274" r:id="rId15"/>
    <p:sldId id="270" r:id="rId16"/>
    <p:sldId id="271" r:id="rId17"/>
    <p:sldId id="269" r:id="rId18"/>
    <p:sldId id="275" r:id="rId19"/>
    <p:sldId id="27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7B7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485400262467187E-2"/>
          <c:y val="2.0347185768445609E-2"/>
          <c:w val="0.81854502952755903"/>
          <c:h val="0.5018269174686497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666666666666694E-2"/>
                  <c:y val="-2.9629540752117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A21-4B5F-8325-2289959D600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4444444444445E-2"/>
                  <c:y val="-2.539674921610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A21-4B5F-8325-2289959D60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055555555555557E-2"/>
                  <c:y val="-3.38623322881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21-4B5F-8325-2289959D600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611111111111218E-2"/>
                  <c:y val="-4.0211519592158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A21-4B5F-8325-2289959D60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Доходы всего </c:v>
                </c:pt>
                <c:pt idx="1">
                  <c:v>Налоговые и неналоговые доходы</c:v>
                </c:pt>
                <c:pt idx="2">
                  <c:v>Безвозмездные поступления
</c:v>
                </c:pt>
                <c:pt idx="3">
                  <c:v>Безвозмездные поступления от других бюджетов бюджетной системы РФ
</c:v>
                </c:pt>
                <c:pt idx="4">
                  <c:v>дотация на выравнивание бюджетной обеспеченности </c:v>
                </c:pt>
                <c:pt idx="5">
                  <c:v>Дотации бюджетам на поддержку мер по обеспечению сбалансированности бюджетов
</c:v>
                </c:pt>
                <c:pt idx="6">
                  <c:v>Субсидии бюджетам бюджетной системы РФ</c:v>
                </c:pt>
                <c:pt idx="7">
                  <c:v>Субвенции бюджетам бюджетной системы РФ</c:v>
                </c:pt>
                <c:pt idx="8">
                  <c:v>Иные межбюджетные трансферы</c:v>
                </c:pt>
                <c:pt idx="9">
                  <c:v>Прочие безвозмездные поступления</c:v>
                </c:pt>
                <c:pt idx="10">
                  <c:v>Прочие безвозмездные поступления в бюджеты сельских поселений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27562.5</c:v>
                </c:pt>
                <c:pt idx="1">
                  <c:v>17368.8</c:v>
                </c:pt>
                <c:pt idx="2">
                  <c:v>10193.700000000001</c:v>
                </c:pt>
                <c:pt idx="3">
                  <c:v>9593.7000000000007</c:v>
                </c:pt>
                <c:pt idx="4">
                  <c:v>946.4</c:v>
                </c:pt>
                <c:pt idx="5">
                  <c:v>485.1</c:v>
                </c:pt>
                <c:pt idx="6">
                  <c:v>3550.5</c:v>
                </c:pt>
                <c:pt idx="7">
                  <c:v>361.8</c:v>
                </c:pt>
                <c:pt idx="8">
                  <c:v>4249.8999999999996</c:v>
                </c:pt>
                <c:pt idx="9">
                  <c:v>600</c:v>
                </c:pt>
                <c:pt idx="1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A21-4B5F-8325-2289959D60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750000000000003E-2"/>
                  <c:y val="-3.06877386361212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21-4B5F-8325-2289959D600F}"/>
                </c:ext>
                <c:ext xmlns:c15="http://schemas.microsoft.com/office/drawing/2012/chart" uri="{CE6537A1-D6FC-4f65-9D91-7224C49458BB}">
                  <c15:layout>
                    <c:manualLayout>
                      <c:w val="5.3298665791776022E-2"/>
                      <c:h val="4.862427609266013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3333333333333381E-2"/>
                  <c:y val="-8.4655830720334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A21-4B5F-8325-2289959D600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185067526416003E-16"/>
                  <c:y val="-3.8095123824150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A21-4B5F-8325-2289959D600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891E-2"/>
                  <c:y val="-2.328035344809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A21-4B5F-8325-2289959D60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Лист1!$A$2:$A$12</c:f>
              <c:strCache>
                <c:ptCount val="11"/>
                <c:pt idx="0">
                  <c:v>Доходы всего </c:v>
                </c:pt>
                <c:pt idx="1">
                  <c:v>Налоговые и неналоговые доходы</c:v>
                </c:pt>
                <c:pt idx="2">
                  <c:v>Безвозмездные поступления
</c:v>
                </c:pt>
                <c:pt idx="3">
                  <c:v>Безвозмездные поступления от других бюджетов бюджетной системы РФ
</c:v>
                </c:pt>
                <c:pt idx="4">
                  <c:v>дотация на выравнивание бюджетной обеспеченности </c:v>
                </c:pt>
                <c:pt idx="5">
                  <c:v>Дотации бюджетам на поддержку мер по обеспечению сбалансированности бюджетов
</c:v>
                </c:pt>
                <c:pt idx="6">
                  <c:v>Субсидии бюджетам бюджетной системы РФ</c:v>
                </c:pt>
                <c:pt idx="7">
                  <c:v>Субвенции бюджетам бюджетной системы РФ</c:v>
                </c:pt>
                <c:pt idx="8">
                  <c:v>Иные межбюджетные трансферы</c:v>
                </c:pt>
                <c:pt idx="9">
                  <c:v>Прочие безвозмездные поступления</c:v>
                </c:pt>
                <c:pt idx="10">
                  <c:v>Прочие безвозмездные поступления в бюджеты сельских поселений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28467.1</c:v>
                </c:pt>
                <c:pt idx="1">
                  <c:v>18352.900000000001</c:v>
                </c:pt>
                <c:pt idx="2">
                  <c:v>10114.200000000001</c:v>
                </c:pt>
                <c:pt idx="3">
                  <c:v>9514.2000000000007</c:v>
                </c:pt>
                <c:pt idx="4">
                  <c:v>946.4</c:v>
                </c:pt>
                <c:pt idx="5">
                  <c:v>485.1</c:v>
                </c:pt>
                <c:pt idx="6">
                  <c:v>3550.5</c:v>
                </c:pt>
                <c:pt idx="7">
                  <c:v>361.8</c:v>
                </c:pt>
                <c:pt idx="8">
                  <c:v>4170.3999999999996</c:v>
                </c:pt>
                <c:pt idx="9">
                  <c:v>600</c:v>
                </c:pt>
                <c:pt idx="1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A21-4B5F-8325-2289959D6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23359160"/>
        <c:axId val="323365432"/>
        <c:axId val="282138712"/>
      </c:bar3DChart>
      <c:catAx>
        <c:axId val="323359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323365432"/>
        <c:crosses val="autoZero"/>
        <c:auto val="1"/>
        <c:lblAlgn val="ctr"/>
        <c:lblOffset val="100"/>
        <c:noMultiLvlLbl val="0"/>
      </c:catAx>
      <c:valAx>
        <c:axId val="323365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3359160"/>
        <c:crosses val="autoZero"/>
        <c:crossBetween val="between"/>
      </c:valAx>
      <c:serAx>
        <c:axId val="282138712"/>
        <c:scaling>
          <c:orientation val="minMax"/>
        </c:scaling>
        <c:delete val="0"/>
        <c:axPos val="b"/>
        <c:majorTickMark val="out"/>
        <c:minorTickMark val="none"/>
        <c:tickLblPos val="nextTo"/>
        <c:crossAx val="323365432"/>
        <c:crosses val="autoZero"/>
      </c:serAx>
    </c:plotArea>
    <c:legend>
      <c:legendPos val="r"/>
      <c:overlay val="0"/>
      <c:txPr>
        <a:bodyPr/>
        <a:lstStyle/>
        <a:p>
          <a:pPr>
            <a:defRPr>
              <a:latin typeface="Monotype Corsiva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19041849127092E-2"/>
          <c:y val="0.18728214226197093"/>
          <c:w val="0.9684542729217982"/>
          <c:h val="0.76205699366737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Лист1!$B$2:$B$2</c:f>
              <c:numCache>
                <c:formatCode>#,##0.00</c:formatCode>
                <c:ptCount val="1"/>
                <c:pt idx="0">
                  <c:v>1559.1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29-4C7D-8D0C-E487E547C0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Лист1!$C$2:$C$2</c:f>
              <c:numCache>
                <c:formatCode>#,##0.00</c:formatCode>
                <c:ptCount val="1"/>
                <c:pt idx="0">
                  <c:v>10834.6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29-4C7D-8D0C-E487E547C0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 физическихлиц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Лист1!$D$2:$D$2</c:f>
              <c:numCache>
                <c:formatCode>#,##0.00</c:formatCode>
                <c:ptCount val="1"/>
                <c:pt idx="0">
                  <c:v>377.5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29-4C7D-8D0C-E487E547C0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2524906575192876E-2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29-4C7D-8D0C-E487E547C01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Лист1!$E$2:$E$2</c:f>
              <c:numCache>
                <c:formatCode>#,##0.00</c:formatCode>
                <c:ptCount val="1"/>
                <c:pt idx="0">
                  <c:v>4944.2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29-4C7D-8D0C-E487E547C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366216"/>
        <c:axId val="323359944"/>
      </c:barChart>
      <c:catAx>
        <c:axId val="32336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359944"/>
        <c:crosses val="autoZero"/>
        <c:auto val="1"/>
        <c:lblAlgn val="ctr"/>
        <c:lblOffset val="100"/>
        <c:noMultiLvlLbl val="0"/>
      </c:catAx>
      <c:valAx>
        <c:axId val="323359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366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33881665954547"/>
          <c:y val="0.1444258468397665"/>
          <c:w val="0.2260524968293692"/>
          <c:h val="0.619157664437425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004604195947736E-2"/>
          <c:y val="4.6855315638414156E-2"/>
          <c:w val="0.7715751481752845"/>
          <c:h val="0.7707061154995521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666666666666694E-2"/>
                  <c:y val="-2.9629540752117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98-4374-9B56-DC5B779FDEC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4444444444445E-2"/>
                  <c:y val="-2.5396749216100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298-4374-9B56-DC5B779FDEC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055555555555557E-2"/>
                  <c:y val="-3.38623322881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298-4374-9B56-DC5B779FDEC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611111111111218E-2"/>
                  <c:y val="-4.0211519592158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298-4374-9B56-DC5B779FDEC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налоговые доходы </c:v>
                </c:pt>
                <c:pt idx="1">
                  <c:v>Доходы, получаемые в виде арендной платы, а также средства от продажи</c:v>
                </c:pt>
                <c:pt idx="2">
                  <c:v>Доходы от сдачи в аренду имущества</c:v>
                </c:pt>
                <c:pt idx="3">
                  <c:v>Доходы от продажи земельных участков </c:v>
                </c:pt>
                <c:pt idx="4">
                  <c:v>Доход от оказания плптныхуслуг и компенсации затрат государства</c:v>
                </c:pt>
                <c:pt idx="5">
                  <c:v>Административные штрафы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637.5</c:v>
                </c:pt>
                <c:pt idx="1">
                  <c:v>46.1</c:v>
                </c:pt>
                <c:pt idx="2">
                  <c:v>516.29999999999995</c:v>
                </c:pt>
                <c:pt idx="3">
                  <c:v>0</c:v>
                </c:pt>
                <c:pt idx="4">
                  <c:v>75</c:v>
                </c:pt>
                <c:pt idx="5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298-4374-9B56-DC5B779FDE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750000000000003E-2"/>
                  <c:y val="-3.06877386361212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298-4374-9B56-DC5B779FDEC1}"/>
                </c:ext>
                <c:ext xmlns:c15="http://schemas.microsoft.com/office/drawing/2012/chart" uri="{CE6537A1-D6FC-4f65-9D91-7224C49458BB}">
                  <c15:layout>
                    <c:manualLayout>
                      <c:w val="5.3298665791776022E-2"/>
                      <c:h val="4.862427609266013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3333333333333381E-2"/>
                  <c:y val="-8.4655830720334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298-4374-9B56-DC5B779FDEC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185067526416003E-16"/>
                  <c:y val="-3.8095123824150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298-4374-9B56-DC5B779FDEC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777777777777891E-2"/>
                  <c:y val="-2.328035344809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298-4374-9B56-DC5B779FDEC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Не налоговые доходы </c:v>
                </c:pt>
                <c:pt idx="1">
                  <c:v>Доходы, получаемые в виде арендной платы, а также средства от продажи</c:v>
                </c:pt>
                <c:pt idx="2">
                  <c:v>Доходы от сдачи в аренду имущества</c:v>
                </c:pt>
                <c:pt idx="3">
                  <c:v>Доходы от продажи земельных участков </c:v>
                </c:pt>
                <c:pt idx="4">
                  <c:v>Доход от оказания плптныхуслуг и компенсации затрат государства</c:v>
                </c:pt>
                <c:pt idx="5">
                  <c:v>Административные штрафы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637.5</c:v>
                </c:pt>
                <c:pt idx="1">
                  <c:v>46.1</c:v>
                </c:pt>
                <c:pt idx="2">
                  <c:v>516.29999999999995</c:v>
                </c:pt>
                <c:pt idx="3">
                  <c:v>0</c:v>
                </c:pt>
                <c:pt idx="4">
                  <c:v>75</c:v>
                </c:pt>
                <c:pt idx="5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298-4374-9B56-DC5B779FDE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323363864"/>
        <c:axId val="323358768"/>
        <c:axId val="322444712"/>
      </c:bar3DChart>
      <c:catAx>
        <c:axId val="323363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323358768"/>
        <c:crosses val="autoZero"/>
        <c:auto val="1"/>
        <c:lblAlgn val="ctr"/>
        <c:lblOffset val="100"/>
        <c:noMultiLvlLbl val="0"/>
      </c:catAx>
      <c:valAx>
        <c:axId val="323358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3363864"/>
        <c:crosses val="autoZero"/>
        <c:crossBetween val="between"/>
      </c:valAx>
      <c:serAx>
        <c:axId val="322444712"/>
        <c:scaling>
          <c:orientation val="minMax"/>
        </c:scaling>
        <c:delete val="0"/>
        <c:axPos val="b"/>
        <c:majorTickMark val="out"/>
        <c:minorTickMark val="none"/>
        <c:tickLblPos val="nextTo"/>
        <c:crossAx val="323358768"/>
        <c:crosses val="autoZero"/>
      </c:serAx>
    </c:plotArea>
    <c:legend>
      <c:legendPos val="r"/>
      <c:layout>
        <c:manualLayout>
          <c:xMode val="edge"/>
          <c:yMode val="edge"/>
          <c:x val="0.86879314716085398"/>
          <c:y val="0.44608856733004842"/>
          <c:w val="0.13120685283914604"/>
          <c:h val="0.10782286533990317"/>
        </c:manualLayout>
      </c:layout>
      <c:overlay val="0"/>
      <c:txPr>
        <a:bodyPr/>
        <a:lstStyle/>
        <a:p>
          <a:pPr>
            <a:defRPr>
              <a:latin typeface="Monotype Corsiva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90"/>
      <c:rotY val="40"/>
      <c:depthPercent val="1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06699828082154"/>
          <c:y val="1.5591136214356184E-2"/>
          <c:w val="0.85253112742452053"/>
          <c:h val="0.593858561934296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rgbClr val="FFFFFF"/>
              </a:solidFill>
            </a:ln>
            <a:effectLst/>
            <a:sp3d>
              <a:contourClr>
                <a:srgbClr val="FFFFFF"/>
              </a:contourClr>
            </a:sp3d>
          </c:spPr>
          <c:invertIfNegative val="0"/>
          <c:dLbls>
            <c:dLbl>
              <c:idx val="0"/>
              <c:layout>
                <c:manualLayout>
                  <c:x val="4.570153657922197E-2"/>
                  <c:y val="-0.145815816583198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glow>
                          <a:schemeClr val="accent1"/>
                        </a:glow>
                        <a:outerShdw blurRad="50800" dist="50800" sx="1000" sy="1000" algn="ctr" rotWithShape="0">
                          <a:srgbClr val="000000"/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DDA-432E-96FA-274CFBA02C7E}"/>
                </c:ext>
                <c:ext xmlns:c15="http://schemas.microsoft.com/office/drawing/2012/chart" uri="{CE6537A1-D6FC-4f65-9D91-7224C49458BB}">
                  <c15:layout>
                    <c:manualLayout>
                      <c:w val="8.250555525567671E-2"/>
                      <c:h val="3.791213527476625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4270574687826117E-2"/>
                  <c:y val="-0.14132926167516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DA-432E-96FA-274CFBA02C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698747705926754E-2"/>
                  <c:y val="-0.139085940061272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DA-432E-96FA-274CFBA02C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2842401669725377E-2"/>
                  <c:y val="-0.13908594006127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DA-432E-96FA-274CFBA02C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4270574687826117E-2"/>
                  <c:y val="-0.139085940061272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DDA-432E-96FA-274CFBA02C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5698747705926699E-2"/>
                  <c:y val="-0.13459929683348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DDA-432E-96FA-274CFBA02C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5704325452517185E-2"/>
                  <c:y val="-0.14132926167516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DDA-432E-96FA-274CFBA02C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8555093742128181E-2"/>
                  <c:y val="-0.1390859400612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DDA-432E-96FA-274CFBA02C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9986055633524054E-2"/>
                  <c:y val="-0.13684261844738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DDA-432E-96FA-274CFBA02C7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>
                        <a:schemeClr val="accent1"/>
                      </a:glow>
                      <a:outerShdw blurRad="50800" dist="50800" sx="1000" sy="1000" algn="ctr" rotWithShape="0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8055.8</c:v>
                </c:pt>
                <c:pt idx="1">
                  <c:v>361.6</c:v>
                </c:pt>
                <c:pt idx="2">
                  <c:v>62.6</c:v>
                </c:pt>
                <c:pt idx="3">
                  <c:v>0</c:v>
                </c:pt>
                <c:pt idx="4">
                  <c:v>2025.3</c:v>
                </c:pt>
                <c:pt idx="5">
                  <c:v>0</c:v>
                </c:pt>
                <c:pt idx="6">
                  <c:v>16912.3</c:v>
                </c:pt>
                <c:pt idx="7">
                  <c:v>129.9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DDA-432E-96FA-274CFBA02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gapDepth val="0"/>
        <c:shape val="box"/>
        <c:axId val="323360728"/>
        <c:axId val="323361120"/>
        <c:axId val="322448104"/>
      </c:bar3DChart>
      <c:catAx>
        <c:axId val="32336072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/>
                  </a:glow>
                  <a:outerShdw blurRad="50800" dist="50800"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361120"/>
        <c:crosses val="autoZero"/>
        <c:auto val="1"/>
        <c:lblAlgn val="ctr"/>
        <c:lblOffset val="100"/>
        <c:noMultiLvlLbl val="0"/>
      </c:catAx>
      <c:valAx>
        <c:axId val="32336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/>
                  </a:glow>
                  <a:outerShdw blurRad="50800" dist="50800"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360728"/>
        <c:crosses val="autoZero"/>
        <c:crossBetween val="between"/>
      </c:valAx>
      <c:serAx>
        <c:axId val="3224481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/>
                  </a:glow>
                  <a:outerShdw blurRad="50800" dist="50800"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36112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92278530700661"/>
          <c:y val="5.4514462287958687E-5"/>
          <c:w val="0.30720001619345783"/>
          <c:h val="4.1186904427423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/>
                </a:glow>
                <a:outerShdw blurRad="50800" dist="50800" sx="1000" sy="1000" algn="ctr" rotWithShape="0">
                  <a:srgbClr val="000000"/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effectLst>
            <a:glow>
              <a:schemeClr val="accent1"/>
            </a:glow>
            <a:outerShdw blurRad="50800" dist="50800" sx="1000" sy="1000" algn="ctr" rotWithShape="0">
              <a:srgbClr val="000000"/>
            </a:outerShdw>
          </a:effectLst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379FA-F9A6-4AAA-A19A-BC014CADAC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2AB5452-98CB-4EA7-B1D4-D5A88729D354}">
      <dgm:prSet/>
      <dgm:spPr/>
      <dgm:t>
        <a:bodyPr/>
        <a:lstStyle/>
        <a:p>
          <a:pPr rtl="0"/>
          <a:r>
            <a:rPr lang="ru-RU" smtClean="0"/>
            <a:t>НАЛОГОВЫЕ ДОХОДЫ</a:t>
          </a:r>
          <a:endParaRPr lang="ru-RU"/>
        </a:p>
      </dgm:t>
    </dgm:pt>
    <dgm:pt modelId="{D84DA6AE-41B8-49C1-8921-4207F543AF89}" type="parTrans" cxnId="{A4E96C84-DFD8-4DB0-80B5-81F09E48F58F}">
      <dgm:prSet/>
      <dgm:spPr/>
      <dgm:t>
        <a:bodyPr/>
        <a:lstStyle/>
        <a:p>
          <a:endParaRPr lang="ru-RU"/>
        </a:p>
      </dgm:t>
    </dgm:pt>
    <dgm:pt modelId="{6A8FBB0C-D0E0-42D3-8765-157198F569B3}" type="sibTrans" cxnId="{A4E96C84-DFD8-4DB0-80B5-81F09E48F58F}">
      <dgm:prSet/>
      <dgm:spPr/>
      <dgm:t>
        <a:bodyPr/>
        <a:lstStyle/>
        <a:p>
          <a:endParaRPr lang="ru-RU"/>
        </a:p>
      </dgm:t>
    </dgm:pt>
    <dgm:pt modelId="{9BE7B355-7B9A-4B6A-83E6-35F0236B4009}" type="pres">
      <dgm:prSet presAssocID="{CFA379FA-F9A6-4AAA-A19A-BC014CADAC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86B47-B21D-4431-B875-2869F7C37D1C}" type="pres">
      <dgm:prSet presAssocID="{E2AB5452-98CB-4EA7-B1D4-D5A88729D354}" presName="parentText" presStyleLbl="node1" presStyleIdx="0" presStyleCnt="1" custLinFactNeighborX="8266" custLinFactNeighborY="30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E96C84-DFD8-4DB0-80B5-81F09E48F58F}" srcId="{CFA379FA-F9A6-4AAA-A19A-BC014CADACB3}" destId="{E2AB5452-98CB-4EA7-B1D4-D5A88729D354}" srcOrd="0" destOrd="0" parTransId="{D84DA6AE-41B8-49C1-8921-4207F543AF89}" sibTransId="{6A8FBB0C-D0E0-42D3-8765-157198F569B3}"/>
    <dgm:cxn modelId="{20199244-86C3-4487-AEB4-9A6DF2EC1ACD}" type="presOf" srcId="{E2AB5452-98CB-4EA7-B1D4-D5A88729D354}" destId="{5BA86B47-B21D-4431-B875-2869F7C37D1C}" srcOrd="0" destOrd="0" presId="urn:microsoft.com/office/officeart/2005/8/layout/vList2"/>
    <dgm:cxn modelId="{2363B379-0C66-4ED0-9B35-B3565AD8BAD6}" type="presOf" srcId="{CFA379FA-F9A6-4AAA-A19A-BC014CADACB3}" destId="{9BE7B355-7B9A-4B6A-83E6-35F0236B4009}" srcOrd="0" destOrd="0" presId="urn:microsoft.com/office/officeart/2005/8/layout/vList2"/>
    <dgm:cxn modelId="{F8EDE4A0-98F5-493B-A15E-E7BAA59C85EA}" type="presParOf" srcId="{9BE7B355-7B9A-4B6A-83E6-35F0236B4009}" destId="{5BA86B47-B21D-4431-B875-2869F7C37D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6F9636-B318-43EB-AE58-E48B0DD9EF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435F198-0214-4166-8FBC-A2B05039AEDC}">
      <dgm:prSet/>
      <dgm:spPr/>
      <dgm:t>
        <a:bodyPr/>
        <a:lstStyle/>
        <a:p>
          <a:pPr rtl="0"/>
          <a:r>
            <a:rPr lang="ru-RU" smtClean="0"/>
            <a:t>НЕНАЛОГОВЫЕ ДОХОДЫ</a:t>
          </a:r>
          <a:endParaRPr lang="ru-RU"/>
        </a:p>
      </dgm:t>
    </dgm:pt>
    <dgm:pt modelId="{F0C890D3-C756-4AC3-87F9-127668E2A676}" type="parTrans" cxnId="{A625BC16-0147-4977-ABB6-74B74C30E65E}">
      <dgm:prSet/>
      <dgm:spPr/>
      <dgm:t>
        <a:bodyPr/>
        <a:lstStyle/>
        <a:p>
          <a:endParaRPr lang="ru-RU"/>
        </a:p>
      </dgm:t>
    </dgm:pt>
    <dgm:pt modelId="{1AD84656-9305-4F12-8AFA-96916CB5E838}" type="sibTrans" cxnId="{A625BC16-0147-4977-ABB6-74B74C30E65E}">
      <dgm:prSet/>
      <dgm:spPr/>
      <dgm:t>
        <a:bodyPr/>
        <a:lstStyle/>
        <a:p>
          <a:endParaRPr lang="ru-RU"/>
        </a:p>
      </dgm:t>
    </dgm:pt>
    <dgm:pt modelId="{8EFA79F2-E87B-45A6-9E42-7583AA459DAF}" type="pres">
      <dgm:prSet presAssocID="{C46F9636-B318-43EB-AE58-E48B0DD9EF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68EB5E-E612-4779-9654-3B1A8D483F94}" type="pres">
      <dgm:prSet presAssocID="{1435F198-0214-4166-8FBC-A2B05039AEDC}" presName="parentText" presStyleLbl="node1" presStyleIdx="0" presStyleCnt="1" custLinFactNeighborX="74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D1F26-4875-4835-8853-0CECA0E260B9}" type="presOf" srcId="{C46F9636-B318-43EB-AE58-E48B0DD9EF68}" destId="{8EFA79F2-E87B-45A6-9E42-7583AA459DAF}" srcOrd="0" destOrd="0" presId="urn:microsoft.com/office/officeart/2005/8/layout/vList2"/>
    <dgm:cxn modelId="{2385B9E0-3491-43E0-BE63-B3F8B8AB8ED8}" type="presOf" srcId="{1435F198-0214-4166-8FBC-A2B05039AEDC}" destId="{9C68EB5E-E612-4779-9654-3B1A8D483F94}" srcOrd="0" destOrd="0" presId="urn:microsoft.com/office/officeart/2005/8/layout/vList2"/>
    <dgm:cxn modelId="{A625BC16-0147-4977-ABB6-74B74C30E65E}" srcId="{C46F9636-B318-43EB-AE58-E48B0DD9EF68}" destId="{1435F198-0214-4166-8FBC-A2B05039AEDC}" srcOrd="0" destOrd="0" parTransId="{F0C890D3-C756-4AC3-87F9-127668E2A676}" sibTransId="{1AD84656-9305-4F12-8AFA-96916CB5E838}"/>
    <dgm:cxn modelId="{92104A64-A6D8-42F0-B602-13E699AFF3BB}" type="presParOf" srcId="{8EFA79F2-E87B-45A6-9E42-7583AA459DAF}" destId="{9C68EB5E-E612-4779-9654-3B1A8D483F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1238AC-677D-47F8-B62B-51BF429ACF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AA651C4-D59A-41B0-A2A0-F25CC5A76EC9}">
      <dgm:prSet/>
      <dgm:spPr/>
      <dgm:t>
        <a:bodyPr/>
        <a:lstStyle/>
        <a:p>
          <a:pPr rtl="0"/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B0F3D6E8-030F-4EB7-96EE-A8948A8CFD83}" type="parTrans" cxnId="{E852DD67-C85C-40A5-8DB2-48DC9EA9DDDD}">
      <dgm:prSet/>
      <dgm:spPr/>
      <dgm:t>
        <a:bodyPr/>
        <a:lstStyle/>
        <a:p>
          <a:endParaRPr lang="ru-RU"/>
        </a:p>
      </dgm:t>
    </dgm:pt>
    <dgm:pt modelId="{ED3E8907-E385-43A4-A167-272C015B9677}" type="sibTrans" cxnId="{E852DD67-C85C-40A5-8DB2-48DC9EA9DDDD}">
      <dgm:prSet/>
      <dgm:spPr/>
      <dgm:t>
        <a:bodyPr/>
        <a:lstStyle/>
        <a:p>
          <a:endParaRPr lang="ru-RU"/>
        </a:p>
      </dgm:t>
    </dgm:pt>
    <dgm:pt modelId="{AFC83B29-311B-4B8B-A07A-AF34604935FD}" type="pres">
      <dgm:prSet presAssocID="{1A1238AC-677D-47F8-B62B-51BF429ACF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013DCC-95E0-44BC-9219-7DE527ECE1BD}" type="pres">
      <dgm:prSet presAssocID="{1AA651C4-D59A-41B0-A2A0-F25CC5A76EC9}" presName="parentText" presStyleLbl="node1" presStyleIdx="0" presStyleCnt="1" custLinFactNeighborX="-4124" custLinFactNeighborY="-165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A31836-5BD4-460E-B158-868D71702358}" type="presOf" srcId="{1A1238AC-677D-47F8-B62B-51BF429ACF70}" destId="{AFC83B29-311B-4B8B-A07A-AF34604935FD}" srcOrd="0" destOrd="0" presId="urn:microsoft.com/office/officeart/2005/8/layout/vList2"/>
    <dgm:cxn modelId="{E852DD67-C85C-40A5-8DB2-48DC9EA9DDDD}" srcId="{1A1238AC-677D-47F8-B62B-51BF429ACF70}" destId="{1AA651C4-D59A-41B0-A2A0-F25CC5A76EC9}" srcOrd="0" destOrd="0" parTransId="{B0F3D6E8-030F-4EB7-96EE-A8948A8CFD83}" sibTransId="{ED3E8907-E385-43A4-A167-272C015B9677}"/>
    <dgm:cxn modelId="{D7F08210-C089-4B36-AFEB-5559AC5D641D}" type="presOf" srcId="{1AA651C4-D59A-41B0-A2A0-F25CC5A76EC9}" destId="{EA013DCC-95E0-44BC-9219-7DE527ECE1BD}" srcOrd="0" destOrd="0" presId="urn:microsoft.com/office/officeart/2005/8/layout/vList2"/>
    <dgm:cxn modelId="{03799BCC-DA41-4958-9A94-45A4BF9FADE0}" type="presParOf" srcId="{AFC83B29-311B-4B8B-A07A-AF34604935FD}" destId="{EA013DCC-95E0-44BC-9219-7DE527ECE1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0.27287</cdr:x>
      <cdr:y>0</cdr:y>
    </cdr:from>
    <cdr:to>
      <cdr:x>0.73178</cdr:x>
      <cdr:y>0.17206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18688" y="-201168"/>
          <a:ext cx="5413248" cy="111392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0.26821</cdr:x>
      <cdr:y>0</cdr:y>
    </cdr:from>
    <cdr:to>
      <cdr:x>0.7688</cdr:x>
      <cdr:y>0.02014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1961" y="0"/>
          <a:ext cx="4968324" cy="1207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3200" dirty="0">
            <a:solidFill>
              <a:schemeClr val="bg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2345-9E3E-4357-9B30-62BFB4E0FF1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DD5-0729-401A-8AF6-D4F98D856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0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2345-9E3E-4357-9B30-62BFB4E0FF1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DD5-0729-401A-8AF6-D4F98D856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6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2345-9E3E-4357-9B30-62BFB4E0FF1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DD5-0729-401A-8AF6-D4F98D856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8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2345-9E3E-4357-9B30-62BFB4E0FF1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DD5-0729-401A-8AF6-D4F98D856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4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2345-9E3E-4357-9B30-62BFB4E0FF1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DD5-0729-401A-8AF6-D4F98D856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4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2345-9E3E-4357-9B30-62BFB4E0FF1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DD5-0729-401A-8AF6-D4F98D856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0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2345-9E3E-4357-9B30-62BFB4E0FF1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DD5-0729-401A-8AF6-D4F98D856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2345-9E3E-4357-9B30-62BFB4E0FF1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DD5-0729-401A-8AF6-D4F98D856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43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2345-9E3E-4357-9B30-62BFB4E0FF1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DD5-0729-401A-8AF6-D4F98D856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3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2345-9E3E-4357-9B30-62BFB4E0FF1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DD5-0729-401A-8AF6-D4F98D856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9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2345-9E3E-4357-9B30-62BFB4E0FF1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EDD5-0729-401A-8AF6-D4F98D856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06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72345-9E3E-4357-9B30-62BFB4E0FF17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EEDD5-0729-401A-8AF6-D4F98D856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1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43796" y="1800890"/>
            <a:ext cx="74482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К проекту решения Собрания </a:t>
            </a:r>
          </a:p>
          <a:p>
            <a:pPr lvl="0" algn="ctr"/>
            <a:r>
              <a:rPr lang="ru-RU" sz="3200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Балко-Грузского сельского поселения</a:t>
            </a:r>
            <a:endParaRPr lang="en-US" sz="3200" b="1" dirty="0">
              <a:solidFill>
                <a:srgbClr val="4472C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  <a:p>
            <a:pPr lvl="0" algn="ctr"/>
            <a:r>
              <a:rPr lang="ru-RU" sz="3200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«</a:t>
            </a:r>
            <a:r>
              <a:rPr lang="ru-RU" sz="3200" b="1" dirty="0" smtClean="0">
                <a:solidFill>
                  <a:srgbClr val="4472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Об отчете об исполнении бюджета </a:t>
            </a:r>
            <a:r>
              <a:rPr lang="ru-RU" sz="3200" b="1" dirty="0" err="1" smtClean="0">
                <a:solidFill>
                  <a:srgbClr val="4472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Балко</a:t>
            </a:r>
            <a:r>
              <a:rPr lang="ru-RU" sz="3200" b="1" dirty="0" smtClean="0">
                <a:solidFill>
                  <a:srgbClr val="4472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– Грузского сельского поселения </a:t>
            </a:r>
            <a:r>
              <a:rPr lang="ru-RU" sz="3200" b="1" dirty="0" err="1" smtClean="0">
                <a:solidFill>
                  <a:srgbClr val="4472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Егорлыкского</a:t>
            </a:r>
            <a:r>
              <a:rPr lang="ru-RU" sz="3200" b="1" dirty="0" smtClean="0">
                <a:solidFill>
                  <a:srgbClr val="4472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</a:rPr>
              <a:t> района за 2024 год »</a:t>
            </a:r>
            <a:endParaRPr lang="ru-RU" sz="3200" b="1" dirty="0">
              <a:solidFill>
                <a:srgbClr val="4472C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957" y="251753"/>
            <a:ext cx="66078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3600" b="1" kern="0" dirty="0">
                <a:solidFill>
                  <a:srgbClr val="000000"/>
                </a:solidFill>
                <a:latin typeface="Georgia" pitchFamily="18" charset="0"/>
              </a:rPr>
              <a:t>БЮДЖЕТ ДЛЯ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165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i?id=b2ab80862f3477ccf2ae3ef6f15d15523691397f-245487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4635190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844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fca6325099cf120bbf988dc5593c66a3d59458e-876781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55420"/>
              </p:ext>
            </p:extLst>
          </p:nvPr>
        </p:nvGraphicFramePr>
        <p:xfrm>
          <a:off x="310896" y="676655"/>
          <a:ext cx="11704320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7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168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5960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7B7B7B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7B7B7B">
                        <a:alpha val="17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4245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из них:</a:t>
                      </a:r>
                    </a:p>
                  </a:txBody>
                  <a:tcPr>
                    <a:solidFill>
                      <a:srgbClr val="7B7B7B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17715,4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B7B7B">
                        <a:alpha val="17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4245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ФЛ</a:t>
                      </a:r>
                    </a:p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B7B7B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1559,1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B7B7B">
                        <a:alpha val="17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4214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совокупный доход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B7B7B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10834,6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B7B7B">
                        <a:alpha val="17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4245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(тыс. руб.)</a:t>
                      </a:r>
                    </a:p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в том числе: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B7B7B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5321,7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B7B7B">
                        <a:alpha val="17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424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ФЛ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(тыс. руб.)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B7B7B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377,5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B7B7B">
                        <a:alpha val="17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0424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(тыс. руб.)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7B7B7B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4944,2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B7B7B">
                        <a:alpha val="17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96992" y="0"/>
            <a:ext cx="673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Объект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420957"/>
              </p:ext>
            </p:extLst>
          </p:nvPr>
        </p:nvGraphicFramePr>
        <p:xfrm>
          <a:off x="146304" y="201168"/>
          <a:ext cx="11795760" cy="6473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849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0" descr="https://t3.ftcdn.net/jpg/06/67/17/72/360_F_667177283_DunR80RDdVJlC4crNNq8S7HEdlWvLh8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1" y="7937"/>
            <a:ext cx="12192000" cy="6858000"/>
          </a:xfrm>
          <a:prstGeom prst="rect">
            <a:avLst/>
          </a:prstGeom>
        </p:spPr>
      </p:pic>
      <p:pic>
        <p:nvPicPr>
          <p:cNvPr id="6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529" y="0"/>
            <a:ext cx="6096000" cy="59055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031861"/>
              </p:ext>
            </p:extLst>
          </p:nvPr>
        </p:nvGraphicFramePr>
        <p:xfrm>
          <a:off x="215153" y="590562"/>
          <a:ext cx="11618259" cy="612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6765">
                  <a:extLst>
                    <a:ext uri="{9D8B030D-6E8A-4147-A177-3AD203B41FA5}">
                      <a16:colId xmlns="" xmlns:a16="http://schemas.microsoft.com/office/drawing/2014/main" val="1362576119"/>
                    </a:ext>
                  </a:extLst>
                </a:gridCol>
                <a:gridCol w="2541494">
                  <a:extLst>
                    <a:ext uri="{9D8B030D-6E8A-4147-A177-3AD203B41FA5}">
                      <a16:colId xmlns="" xmlns:a16="http://schemas.microsoft.com/office/drawing/2014/main" val="3671912835"/>
                    </a:ext>
                  </a:extLst>
                </a:gridCol>
              </a:tblGrid>
              <a:tr h="85648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637.5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64815108"/>
                  </a:ext>
                </a:extLst>
              </a:tr>
              <a:tr h="14066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так же средства от продажи права на заключение договоров аренды на земли, находящиеся в собственности сельских поселений (за исключением земельных участков муниципальных бюджетных и автономных учреждений)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8548326"/>
                  </a:ext>
                </a:extLst>
              </a:tr>
              <a:tr h="85648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сдачи в аренду имущества, составляющего казну сельских поселений (за исключением земельных участков)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516,3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82025273"/>
                  </a:ext>
                </a:extLst>
              </a:tr>
              <a:tr h="114290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собственности сельских поселений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 исключением земельных участков муниципальных бюджетных и автономных учреждений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5065531"/>
                  </a:ext>
                </a:extLst>
              </a:tr>
              <a:tr h="85648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1512343"/>
                  </a:ext>
                </a:extLst>
              </a:tr>
              <a:tr h="97361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законами субъектов РФ об административных правонарушениях,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нарушение муниципальных правовых актов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5406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9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2528"/>
            <a:ext cx="12468046" cy="7030528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17703485"/>
              </p:ext>
            </p:extLst>
          </p:nvPr>
        </p:nvGraphicFramePr>
        <p:xfrm>
          <a:off x="1134152" y="552090"/>
          <a:ext cx="10218209" cy="630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89586" y="0"/>
            <a:ext cx="567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</a:t>
            </a:r>
            <a:endParaRPr lang="ru-RU" sz="2800" dirty="0">
              <a:ln w="0"/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03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5c06e41b8be0988e00f77ba39fc69509a067469a-486697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4576" y="0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РАЗДЕЛАМ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КЛАССИФИКАЦИИ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029891"/>
              </p:ext>
            </p:extLst>
          </p:nvPr>
        </p:nvGraphicFramePr>
        <p:xfrm>
          <a:off x="182880" y="1352200"/>
          <a:ext cx="11868912" cy="550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4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34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047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Наименование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2024 год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47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Расходы бюджета – всего: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27547,5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476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20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8055,8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476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20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361,6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476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20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62,6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0476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66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2000" b="0" dirty="0">
                        <a:solidFill>
                          <a:srgbClr val="66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0,0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0476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err="1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2000" b="0" baseline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коммунальное </a:t>
                      </a:r>
                      <a:r>
                        <a:rPr lang="ru-RU" sz="20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20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2025,3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0476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0476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lang="ru-RU" sz="2000" b="0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кинематография</a:t>
                      </a:r>
                      <a:endParaRPr lang="ru-RU" sz="20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16912,3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0476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2000" b="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20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129,9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0476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lang="ru-RU" sz="2000" b="0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 и спорт</a:t>
                      </a:r>
                      <a:endParaRPr lang="ru-RU" sz="20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0,0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47504" y="841248"/>
            <a:ext cx="206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7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10c669e43cde7faa8e14e19f53b6b01add259d41-552344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706333"/>
              </p:ext>
            </p:extLst>
          </p:nvPr>
        </p:nvGraphicFramePr>
        <p:xfrm>
          <a:off x="197800" y="841248"/>
          <a:ext cx="11433368" cy="6016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61104" y="128016"/>
            <a:ext cx="493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 расходам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71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b840fd577ac2f3ead2ffbf91bb84bced031bf88e-524876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2981" y="638355"/>
            <a:ext cx="6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32982" y="879895"/>
            <a:ext cx="8298610" cy="576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Грузского сельского поселения исполнен с профицитом в сумме 919,6 тыс. руб. (т. е. с превышением доходов над расходами).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Грузского сельского поселения по состоянию на 1 января 2024 года составил 0,0 тыс. рублей.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Грузском сельском поселении в 2024 году расходы по резервному фонду Администрации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Грузского сельского поселения не производились.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гарантии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Грузского сельского поселения в 2024 году не предоставлялись.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заимствования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Грузского сельского поселения в 2024 году не осуществлялись.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Реструктуризация задолженности по налогам и сборам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Грузском сельском поселении в 2024 году не осуществлялась.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6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0b17090e119b6d7d7135622207fe185b5161f1dd-520518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05840" y="310551"/>
            <a:ext cx="6245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endParaRPr lang="ru-RU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7999" y="1582341"/>
            <a:ext cx="85976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сектором экономики и финансов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4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Балко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-Грузского сельского поселения  </a:t>
            </a:r>
            <a:r>
              <a:rPr lang="ru-RU" sz="24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Егорлыкского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Ростовской области </a:t>
            </a:r>
          </a:p>
          <a:p>
            <a:pPr algn="ctr"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Мы надеемся, что представленная информация оказалась </a:t>
            </a:r>
          </a:p>
          <a:p>
            <a:pPr algn="ctr"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для Вас полезной и интересной.</a:t>
            </a:r>
          </a:p>
          <a:p>
            <a:pPr algn="ctr"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Свои вопросы и предложения Вы можете направить в сектор экономики и финансов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4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Балко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-Грузского сельского поселения  </a:t>
            </a:r>
            <a:r>
              <a:rPr lang="ru-RU" sz="24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Егорлыкского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Ростовской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области:</a:t>
            </a:r>
            <a:endParaRPr lang="ru-RU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по телефону (факсу) 8 (86370)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46-3-03</a:t>
            </a:r>
            <a:endParaRPr lang="ru-RU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на адрес электронной почты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sp10106@donpac.ru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письмом по почте </a:t>
            </a:r>
            <a:r>
              <a:rPr lang="en-US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347684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Ростовская область, </a:t>
            </a:r>
            <a:r>
              <a:rPr lang="ru-RU" sz="2400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Егорлыкский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район, х. Мирный, ул. Почтовая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Контактное должностное лицо: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сектором экономики и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финансов–Остапенко Л.И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26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e286d7959420b78e7a5411e3c3a50f83e5520096-517792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8596" y="1449238"/>
            <a:ext cx="703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что посетили информационный ресурс «Бюджет для граждан»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8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28902" y="45139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ru-RU" sz="3600" b="1" i="0" u="none" strike="noStrike" kern="10" cap="none" spc="150" normalizeH="0" baseline="0" noProof="0" dirty="0" smtClean="0">
                <a:ln w="11430"/>
                <a:solidFill>
                  <a:srgbClr val="44546A">
                    <a:lumMod val="75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Impact"/>
                <a:ea typeface="+mn-ea"/>
                <a:cs typeface="Arial" charset="0"/>
              </a:rPr>
              <a:t>Уважаемые жители сельского поселения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95302" y="1656814"/>
            <a:ext cx="949313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Балко-Грузского  сельского поселения Егорлыкского район составляет  аналитический документ «Бюджет для граждан», который содержит основные положения проекта решения о бюджете и отчета о его исполнении в доступной и понятной форме.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сельского поселения во время бюджетного года и показать формы их возможного взаимодействия с каждым гражданином по вопросам расходования общественных финансов.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Информацию о бюджетном процессе и аналитический материал доступен на сайте 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Очень надеемся, что «Бюджет для граждан</a:t>
            </a:r>
            <a:r>
              <a:rPr lang="ru-RU" sz="21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1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станет доступным источником для повышения финансовой грамотности наших жителей  и активизации общественного контроля за муниципальными расходам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freepik.com/premium-photo/put-pen-beside-coins-graph-business-concept_43737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760" y="301767"/>
            <a:ext cx="113385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33333"/>
                </a:solidFill>
                <a:effectLst/>
                <a:latin typeface="-apple-system"/>
                <a:cs typeface="Aharoni" panose="02010803020104030203" pitchFamily="2" charset="-79"/>
              </a:rPr>
              <a:t>«Бюджет для граждан»</a:t>
            </a:r>
            <a:r>
              <a:rPr lang="ru-RU" sz="3200" b="0" dirty="0" smtClean="0">
                <a:solidFill>
                  <a:srgbClr val="333333"/>
                </a:solidFill>
                <a:effectLst/>
                <a:latin typeface="-apple-system"/>
                <a:cs typeface="Aharoni" panose="02010803020104030203" pitchFamily="2" charset="-79"/>
              </a:rPr>
              <a:t> — </a:t>
            </a:r>
            <a:r>
              <a:rPr lang="ru-RU" sz="3200" b="1" dirty="0" smtClean="0">
                <a:solidFill>
                  <a:srgbClr val="333333"/>
                </a:solidFill>
                <a:effectLst/>
                <a:latin typeface="-apple-system"/>
                <a:cs typeface="Aharoni" panose="02010803020104030203" pitchFamily="2" charset="-79"/>
              </a:rPr>
              <a:t>это</a:t>
            </a:r>
            <a:r>
              <a:rPr lang="ru-RU" sz="3200" b="0" dirty="0" smtClean="0">
                <a:solidFill>
                  <a:srgbClr val="333333"/>
                </a:solidFill>
                <a:effectLst/>
                <a:latin typeface="-apple-system"/>
                <a:cs typeface="Aharoni" panose="02010803020104030203" pitchFamily="2" charset="-79"/>
              </a:rPr>
              <a:t> </a:t>
            </a:r>
            <a:r>
              <a:rPr lang="ru-RU" sz="3200" b="1" dirty="0" smtClean="0">
                <a:solidFill>
                  <a:srgbClr val="333333"/>
                </a:solidFill>
                <a:effectLst/>
                <a:latin typeface="-apple-system"/>
                <a:cs typeface="Aharoni" panose="02010803020104030203" pitchFamily="2" charset="-79"/>
              </a:rPr>
              <a:t>документ, содержащий основные положения закона о бюджете в доступной для широкого круга заинтересованных пользователей форме</a:t>
            </a:r>
            <a:endParaRPr lang="ru-RU" sz="3200" dirty="0"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003" y="5226784"/>
            <a:ext cx="110725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333333"/>
                </a:solidFill>
                <a:effectLst/>
                <a:latin typeface="-apple-system"/>
              </a:rPr>
              <a:t> Он разработан для</a:t>
            </a:r>
          </a:p>
          <a:p>
            <a:r>
              <a:rPr lang="ru-RU" sz="2000" b="1" i="0" dirty="0" smtClean="0">
                <a:solidFill>
                  <a:srgbClr val="333333"/>
                </a:solidFill>
                <a:effectLst/>
                <a:latin typeface="-apple-system"/>
              </a:rPr>
              <a:t> ознакомления</a:t>
            </a:r>
          </a:p>
          <a:p>
            <a:r>
              <a:rPr lang="ru-RU" sz="2000" b="1" i="0" dirty="0" smtClean="0">
                <a:solidFill>
                  <a:srgbClr val="333333"/>
                </a:solidFill>
                <a:effectLst/>
                <a:latin typeface="-apple-system"/>
              </a:rPr>
              <a:t> граждан с основными целями,</a:t>
            </a:r>
          </a:p>
          <a:p>
            <a:r>
              <a:rPr lang="ru-RU" sz="2000" b="1" i="0" dirty="0" smtClean="0">
                <a:solidFill>
                  <a:srgbClr val="333333"/>
                </a:solidFill>
                <a:effectLst/>
                <a:latin typeface="-apple-system"/>
              </a:rPr>
              <a:t> задачами бюджетной политики, планируемыми и достигнутыми результатами    использования бюджетных средств. 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795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941" y="958734"/>
            <a:ext cx="4765963" cy="1413164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ГРАЖДАНИН МОЖЕТ ПОВЛИЯТЬ </a:t>
            </a:r>
          </a:p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СОСТАВ БЮДЖЕТА?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148349" y="1282932"/>
            <a:ext cx="1080655" cy="249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036619" y="2535382"/>
            <a:ext cx="4452" cy="975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467303" y="0"/>
            <a:ext cx="3607724" cy="192578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Через публичные слушания по проекту бюджета </a:t>
            </a:r>
            <a:r>
              <a:rPr lang="ru-RU" sz="1600" dirty="0" smtClean="0"/>
              <a:t>поселения на очередной финансовый год и плановый период, </a:t>
            </a:r>
            <a:r>
              <a:rPr lang="ru-RU" sz="1600" dirty="0"/>
              <a:t>которые проходят ежегодно в декабре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299258" y="3865418"/>
            <a:ext cx="3463636" cy="191192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Через публичные слушания по отчету об исполнении бюджета поселения, которые проходят ежегодно </a:t>
            </a:r>
          </a:p>
        </p:txBody>
      </p:sp>
    </p:spTree>
    <p:extLst>
      <p:ext uri="{BB962C8B-B14F-4D97-AF65-F5344CB8AC3E}">
        <p14:creationId xmlns:p14="http://schemas.microsoft.com/office/powerpoint/2010/main" val="8778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259b5ef0f397b618a63bdbebc5c7b7be4db02e85-1184487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Блок-схема: узел 13"/>
          <p:cNvSpPr/>
          <p:nvPr/>
        </p:nvSpPr>
        <p:spPr>
          <a:xfrm>
            <a:off x="4172990" y="0"/>
            <a:ext cx="3840480" cy="1230284"/>
          </a:xfrm>
          <a:prstGeom prst="flowChartConnector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</a:schemeClr>
              </a:gs>
              <a:gs pos="50000">
                <a:schemeClr val="dk1">
                  <a:lumMod val="105000"/>
                  <a:satMod val="103000"/>
                  <a:tint val="73000"/>
                </a:schemeClr>
              </a:gs>
              <a:gs pos="100000">
                <a:schemeClr val="dk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БЮДЖЕТ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768" y="1180408"/>
            <a:ext cx="10773295" cy="161266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130529" y="2892828"/>
            <a:ext cx="3873731" cy="133003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ДОХОДЫ БЮДЖЕТА</a:t>
            </a:r>
            <a:endParaRPr lang="ru-RU" sz="3200" dirty="0"/>
          </a:p>
        </p:txBody>
      </p:sp>
      <p:sp>
        <p:nvSpPr>
          <p:cNvPr id="17" name="Овал 16"/>
          <p:cNvSpPr/>
          <p:nvPr/>
        </p:nvSpPr>
        <p:spPr>
          <a:xfrm>
            <a:off x="7165570" y="2842953"/>
            <a:ext cx="4106487" cy="139653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РАСХОДЫ БЮДЖЕТА</a:t>
            </a:r>
            <a:endParaRPr lang="ru-RU" sz="3200" dirty="0"/>
          </a:p>
        </p:txBody>
      </p:sp>
      <p:sp>
        <p:nvSpPr>
          <p:cNvPr id="18" name="Овал 17"/>
          <p:cNvSpPr/>
          <p:nvPr/>
        </p:nvSpPr>
        <p:spPr>
          <a:xfrm>
            <a:off x="149628" y="4206240"/>
            <a:ext cx="5636029" cy="1945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Поступающие в бюджет денежные средства(налоги юридических и физических лиц, штрафы, административные платежи, сборы и др.)</a:t>
            </a:r>
          </a:p>
        </p:txBody>
      </p:sp>
      <p:sp>
        <p:nvSpPr>
          <p:cNvPr id="19" name="Овал 18"/>
          <p:cNvSpPr/>
          <p:nvPr/>
        </p:nvSpPr>
        <p:spPr>
          <a:xfrm>
            <a:off x="6483928" y="4222866"/>
            <a:ext cx="5575068" cy="19950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Выплачиваемые из бюджета денежные средства </a:t>
            </a:r>
            <a:r>
              <a:rPr lang="ru-RU" dirty="0" smtClean="0">
                <a:solidFill>
                  <a:schemeClr val="tx1"/>
                </a:solidFill>
              </a:rPr>
              <a:t>(общегосударственные расходы, культура</a:t>
            </a:r>
            <a:r>
              <a:rPr lang="ru-RU" dirty="0">
                <a:solidFill>
                  <a:schemeClr val="tx1"/>
                </a:solidFill>
              </a:rPr>
              <a:t>, благоустройство, жилищно-коммунальное хозяйство и др.)</a:t>
            </a:r>
          </a:p>
        </p:txBody>
      </p:sp>
    </p:spTree>
    <p:extLst>
      <p:ext uri="{BB962C8B-B14F-4D97-AF65-F5344CB8AC3E}">
        <p14:creationId xmlns:p14="http://schemas.microsoft.com/office/powerpoint/2010/main" val="10683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s://avatars.mds.yandex.net/i?id=05167d7d75ad7e9771e78f40969973c871946cac-367532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9030" y="466943"/>
            <a:ext cx="7067229" cy="4603821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78761" y="230072"/>
            <a:ext cx="2709372" cy="88383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547955" y="349972"/>
            <a:ext cx="2519334" cy="1500187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677" y="5288340"/>
            <a:ext cx="53644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превышение доходов бюджета над его расходами.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98823" y="5317019"/>
            <a:ext cx="5735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превышение расходов бюджета над его доходами</a:t>
            </a:r>
          </a:p>
        </p:txBody>
      </p:sp>
    </p:spTree>
    <p:extLst>
      <p:ext uri="{BB962C8B-B14F-4D97-AF65-F5344CB8AC3E}">
        <p14:creationId xmlns:p14="http://schemas.microsoft.com/office/powerpoint/2010/main" val="29173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0b17090e119b6d7d7135622207fe185b5161f1dd-520518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021" y="360219"/>
            <a:ext cx="5506508" cy="4152918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7509163" y="1468583"/>
            <a:ext cx="1620982" cy="1385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772400" y="3006437"/>
            <a:ext cx="803563" cy="33251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67055" y="3948545"/>
            <a:ext cx="124691" cy="415636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9379529" y="734292"/>
            <a:ext cx="2521527" cy="221672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672947" y="3117272"/>
            <a:ext cx="2355272" cy="245225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151419" y="4322618"/>
            <a:ext cx="2549237" cy="24384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30569" y="0"/>
            <a:ext cx="9464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формируется доходная часть бюджета?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22218" y="667480"/>
            <a:ext cx="26462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— это поступающие в бюджет денежные средства, за исключением средств, являющихся источниками финансирования дефицита бюджета. </a:t>
            </a:r>
          </a:p>
        </p:txBody>
      </p:sp>
    </p:spTree>
    <p:extLst>
      <p:ext uri="{BB962C8B-B14F-4D97-AF65-F5344CB8AC3E}">
        <p14:creationId xmlns:p14="http://schemas.microsoft.com/office/powerpoint/2010/main" val="8075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fb9243c09257f9b60b68fdb293ca0ea859c08753-1224769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72787819"/>
              </p:ext>
            </p:extLst>
          </p:nvPr>
        </p:nvGraphicFramePr>
        <p:xfrm>
          <a:off x="1819280" y="1152299"/>
          <a:ext cx="234660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45672" y="1886911"/>
            <a:ext cx="2687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Поступления от уплаты налогов,</a:t>
            </a:r>
          </a:p>
          <a:p>
            <a:r>
              <a:rPr lang="ru-RU" sz="1600" dirty="0"/>
              <a:t>установленных Налоговым кодексом</a:t>
            </a:r>
          </a:p>
          <a:p>
            <a:r>
              <a:rPr lang="ru-RU" sz="1600" dirty="0"/>
              <a:t>Российской Федерации (налог на доходы</a:t>
            </a:r>
          </a:p>
          <a:p>
            <a:r>
              <a:rPr lang="ru-RU" sz="1600" dirty="0"/>
              <a:t>физических лиц; земельный налог; налог</a:t>
            </a:r>
          </a:p>
          <a:p>
            <a:r>
              <a:rPr lang="ru-RU" sz="1600" dirty="0"/>
              <a:t>на имущество физических лиц;</a:t>
            </a:r>
          </a:p>
          <a:p>
            <a:r>
              <a:rPr lang="ru-RU" sz="1600" dirty="0"/>
              <a:t>госпошлина; налоги, взимаемые по</a:t>
            </a:r>
          </a:p>
          <a:p>
            <a:r>
              <a:rPr lang="ru-RU" sz="1600" dirty="0"/>
              <a:t>специальным налоговым режимам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77716018"/>
              </p:ext>
            </p:extLst>
          </p:nvPr>
        </p:nvGraphicFramePr>
        <p:xfrm>
          <a:off x="4600492" y="1152298"/>
          <a:ext cx="260308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82837" y="1593273"/>
            <a:ext cx="2590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Платежи, которые включают в</a:t>
            </a:r>
          </a:p>
          <a:p>
            <a:r>
              <a:rPr lang="ru-RU" sz="1600" dirty="0"/>
              <a:t>себя возмездные операции от</a:t>
            </a:r>
          </a:p>
          <a:p>
            <a:r>
              <a:rPr lang="ru-RU" sz="1600" dirty="0"/>
              <a:t>прямого предоставления</a:t>
            </a:r>
          </a:p>
          <a:p>
            <a:r>
              <a:rPr lang="ru-RU" sz="1600" dirty="0"/>
              <a:t>муниципальным образованием</a:t>
            </a:r>
          </a:p>
          <a:p>
            <a:r>
              <a:rPr lang="ru-RU" sz="1600" dirty="0"/>
              <a:t>в пользование имущества и</a:t>
            </a:r>
          </a:p>
          <a:p>
            <a:r>
              <a:rPr lang="ru-RU" sz="1600" dirty="0"/>
              <a:t>земельных участков, </a:t>
            </a:r>
            <a:r>
              <a:rPr lang="ru-RU" sz="1600" dirty="0" smtClean="0"/>
              <a:t>от</a:t>
            </a:r>
            <a:endParaRPr lang="ru-RU" sz="1600" dirty="0"/>
          </a:p>
          <a:p>
            <a:r>
              <a:rPr lang="ru-RU" sz="1600" dirty="0"/>
              <a:t>различного </a:t>
            </a:r>
            <a:r>
              <a:rPr lang="ru-RU" sz="1600" dirty="0" smtClean="0"/>
              <a:t>вида </a:t>
            </a:r>
            <a:r>
              <a:rPr lang="ru-RU" sz="1600" dirty="0"/>
              <a:t>услуг, а также</a:t>
            </a:r>
          </a:p>
          <a:p>
            <a:r>
              <a:rPr lang="ru-RU" sz="1600" dirty="0"/>
              <a:t>платежи в виде штрафов или</a:t>
            </a:r>
          </a:p>
          <a:p>
            <a:r>
              <a:rPr lang="ru-RU" sz="1600" dirty="0"/>
              <a:t>иных санкций за нарушение</a:t>
            </a:r>
          </a:p>
          <a:p>
            <a:r>
              <a:rPr lang="ru-RU" sz="1600" dirty="0"/>
              <a:t>законодательства и другие.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02706863"/>
              </p:ext>
            </p:extLst>
          </p:nvPr>
        </p:nvGraphicFramePr>
        <p:xfrm>
          <a:off x="7495310" y="1094509"/>
          <a:ext cx="2687782" cy="59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273636" y="1502688"/>
            <a:ext cx="3048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0727" y="1859707"/>
            <a:ext cx="28401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</a:t>
            </a:r>
            <a:r>
              <a:rPr lang="ru-RU" sz="1600" dirty="0" smtClean="0"/>
              <a:t>редства</a:t>
            </a:r>
            <a:r>
              <a:rPr lang="ru-RU" sz="1600" dirty="0"/>
              <a:t>, поступающие в бюджет от других бюджетов в форме субсидий, дотаций, субвенций или иных межбюджетных трансфертов, а также от физических и юридических лиц на безвозмездной основе, в том числе добровольные пожертвования.</a:t>
            </a:r>
          </a:p>
        </p:txBody>
      </p:sp>
    </p:spTree>
    <p:extLst>
      <p:ext uri="{BB962C8B-B14F-4D97-AF65-F5344CB8AC3E}">
        <p14:creationId xmlns:p14="http://schemas.microsoft.com/office/powerpoint/2010/main" val="21253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9419" cy="719919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22679"/>
              </p:ext>
            </p:extLst>
          </p:nvPr>
        </p:nvGraphicFramePr>
        <p:xfrm>
          <a:off x="109183" y="177420"/>
          <a:ext cx="12082818" cy="6770622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638004">
                  <a:extLst>
                    <a:ext uri="{9D8B030D-6E8A-4147-A177-3AD203B41FA5}">
                      <a16:colId xmlns="" xmlns:a16="http://schemas.microsoft.com/office/drawing/2014/main" val="870424344"/>
                    </a:ext>
                  </a:extLst>
                </a:gridCol>
                <a:gridCol w="2444814">
                  <a:extLst>
                    <a:ext uri="{9D8B030D-6E8A-4147-A177-3AD203B41FA5}">
                      <a16:colId xmlns="" xmlns:a16="http://schemas.microsoft.com/office/drawing/2014/main" val="4287159435"/>
                    </a:ext>
                  </a:extLst>
                </a:gridCol>
              </a:tblGrid>
              <a:tr h="810023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1673418"/>
                  </a:ext>
                </a:extLst>
              </a:tr>
              <a:tr h="51872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 (тыс. руб.) в том числе: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28467,1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6641993"/>
                  </a:ext>
                </a:extLst>
              </a:tr>
              <a:tr h="4522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(тыс. руб.)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18352,9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5645576"/>
                  </a:ext>
                </a:extLst>
              </a:tr>
              <a:tr h="39787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10114,2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234382"/>
                  </a:ext>
                </a:extLst>
              </a:tr>
              <a:tr h="75327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РФ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них: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9514,2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9395100"/>
                  </a:ext>
                </a:extLst>
              </a:tr>
              <a:tr h="507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бюджетной обеспеченности (тыс. руб.)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946,4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3242184"/>
                  </a:ext>
                </a:extLst>
              </a:tr>
              <a:tr h="6394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на поддержку мер по обеспечению сбалансированности бюджетов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485,1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3081023"/>
                  </a:ext>
                </a:extLst>
              </a:tr>
              <a:tr h="4609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РФ (межбюджетные субсидии)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3550,5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5041673"/>
                  </a:ext>
                </a:extLst>
              </a:tr>
              <a:tr h="507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РФ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361,8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6767693"/>
                  </a:ext>
                </a:extLst>
              </a:tr>
              <a:tr h="4933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4170,4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3403258"/>
                  </a:ext>
                </a:extLst>
              </a:tr>
              <a:tr h="54816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поступления,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600,0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9500178"/>
                  </a:ext>
                </a:extLst>
              </a:tr>
              <a:tr h="68255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в бюджеты сельских поселений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600,0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1013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199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рань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  <a:fontScheme name="Грань">
    <a:majorFont>
      <a:latin typeface="Trebuchet MS" panose="020B0603020202020204"/>
      <a:ea typeface=""/>
      <a:cs typeface=""/>
      <a:font script="Jpan" typeface="メイリオ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 panose="020B0603020202020204"/>
      <a:ea typeface=""/>
      <a:cs typeface=""/>
      <a:font script="Jpan" typeface="メイリオ"/>
      <a:font script="Hang" typeface="HY그래픽M"/>
      <a:font script="Hans" typeface="华文新魏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рань">
    <a:fillStyleLst>
      <a:solidFill>
        <a:schemeClr val="phClr"/>
      </a:solidFill>
      <a:gradFill rotWithShape="1">
        <a:gsLst>
          <a:gs pos="0">
            <a:schemeClr val="phClr">
              <a:tint val="65000"/>
              <a:lumMod val="110000"/>
            </a:schemeClr>
          </a:gs>
          <a:gs pos="88000">
            <a:schemeClr val="phClr">
              <a:tint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0000"/>
            </a:schemeClr>
          </a:gs>
          <a:gs pos="78000">
            <a:schemeClr val="phClr">
              <a:shade val="94000"/>
              <a:lumMod val="94000"/>
            </a:schemeClr>
          </a:gs>
        </a:gsLst>
        <a:lin ang="5400000" scaled="0"/>
      </a:gradFill>
    </a:fillStyleLst>
    <a:lnStyleLst>
      <a:ln w="12700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04000"/>
            </a:schemeClr>
          </a:gs>
          <a:gs pos="94000">
            <a:schemeClr val="phClr">
              <a:shade val="96000"/>
              <a:lumMod val="82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94000"/>
              <a:lumMod val="96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926</Words>
  <Application>Microsoft Office PowerPoint</Application>
  <PresentationFormat>Широкоэкранный</PresentationFormat>
  <Paragraphs>163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Aharoni</vt:lpstr>
      <vt:lpstr>-apple-system</vt:lpstr>
      <vt:lpstr>Arial</vt:lpstr>
      <vt:lpstr>Calibri</vt:lpstr>
      <vt:lpstr>Calibri Light</vt:lpstr>
      <vt:lpstr>Century Gothic</vt:lpstr>
      <vt:lpstr>Georgia</vt:lpstr>
      <vt:lpstr>Impact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81</cp:revision>
  <dcterms:created xsi:type="dcterms:W3CDTF">2025-04-02T08:08:09Z</dcterms:created>
  <dcterms:modified xsi:type="dcterms:W3CDTF">2025-05-05T09:14:14Z</dcterms:modified>
</cp:coreProperties>
</file>