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0.jpg" ContentType="image/jpeg"/>
  <Override PartName="/ppt/media/image11.jpg" ContentType="image/jpeg"/>
  <Override PartName="/ppt/media/image12.jpg" ContentType="image/jpe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14.jpg" ContentType="image/jpeg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2" r:id="rId4"/>
    <p:sldId id="257" r:id="rId5"/>
    <p:sldId id="269" r:id="rId6"/>
    <p:sldId id="263" r:id="rId7"/>
    <p:sldId id="264" r:id="rId8"/>
    <p:sldId id="261" r:id="rId9"/>
    <p:sldId id="268" r:id="rId10"/>
    <p:sldId id="270" r:id="rId11"/>
    <p:sldId id="260" r:id="rId12"/>
    <p:sldId id="267" r:id="rId13"/>
    <p:sldId id="266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413" autoAdjust="0"/>
  </p:normalViewPr>
  <p:slideViewPr>
    <p:cSldViewPr snapToGrid="0">
      <p:cViewPr varScale="1">
        <p:scale>
          <a:sx n="104" d="100"/>
          <a:sy n="104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Основные характеристики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Балко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-Грузского сельского поселения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Егорлыкского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 района на 2026 год и на плановый период 2027 и 2028 годов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490649606299"/>
          <c:y val="0.21871892109258609"/>
          <c:w val="0.80831434547244096"/>
          <c:h val="0.651974922983826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21241.3</c:v>
                </c:pt>
                <c:pt idx="1">
                  <c:v>21048.2</c:v>
                </c:pt>
                <c:pt idx="2" formatCode="General">
                  <c:v>21729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21243.3</c:v>
                </c:pt>
                <c:pt idx="1">
                  <c:v>21048.2</c:v>
                </c:pt>
                <c:pt idx="2">
                  <c:v>21729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641392"/>
        <c:axId val="185218272"/>
        <c:axId val="166114256"/>
      </c:bar3DChart>
      <c:catAx>
        <c:axId val="26264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18272"/>
        <c:crosses val="autoZero"/>
        <c:auto val="1"/>
        <c:lblAlgn val="ctr"/>
        <c:lblOffset val="100"/>
        <c:noMultiLvlLbl val="0"/>
      </c:catAx>
      <c:valAx>
        <c:axId val="1852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641392"/>
        <c:crosses val="autoZero"/>
        <c:crossBetween val="between"/>
      </c:valAx>
      <c:serAx>
        <c:axId val="166114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18272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88607283464575"/>
          <c:y val="0.9145376528950756"/>
          <c:w val="0.2054778543307087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Иные межбюджетные трансферты</a:t>
            </a:r>
            <a:endParaRPr lang="ru-RU" dirty="0"/>
          </a:p>
        </c:rich>
      </c:tx>
      <c:layout>
        <c:manualLayout>
          <c:xMode val="edge"/>
          <c:yMode val="edge"/>
          <c:x val="0.19412681554650624"/>
          <c:y val="7.1740197667633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82321397631292"/>
          <c:y val="0.2309875460149092"/>
          <c:w val="0.81950317016084251"/>
          <c:h val="0.50717955493826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2.01256453016126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234.8</c:v>
                </c:pt>
                <c:pt idx="1">
                  <c:v>234.8</c:v>
                </c:pt>
                <c:pt idx="2">
                  <c:v>234.8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6915376"/>
        <c:axId val="165338656"/>
        <c:axId val="166112560"/>
      </c:bar3DChart>
      <c:catAx>
        <c:axId val="16691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38656"/>
        <c:crosses val="autoZero"/>
        <c:auto val="1"/>
        <c:lblAlgn val="ctr"/>
        <c:lblOffset val="100"/>
        <c:noMultiLvlLbl val="0"/>
      </c:catAx>
      <c:valAx>
        <c:axId val="16533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915376"/>
        <c:crosses val="autoZero"/>
        <c:crossBetween val="between"/>
      </c:valAx>
      <c:serAx>
        <c:axId val="166112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653386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Иные межбюджетные трансферты по направлениям передаваемых полномочий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30692257217846E-2"/>
          <c:y val="0.1876100935521732"/>
          <c:w val="0.90871505905511807"/>
          <c:h val="0.654498829327206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Обеспечение малоимущих граждан</c:v>
                </c:pt>
                <c:pt idx="1">
                  <c:v>осуществление внешнего муниципального финансового контроля</c:v>
                </c:pt>
                <c:pt idx="2">
                  <c:v>осуществление внутреннего муниципального финансового контроля </c:v>
                </c:pt>
                <c:pt idx="3">
                  <c:v>организация ритуальных услуг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78.7</c:v>
                </c:pt>
                <c:pt idx="1">
                  <c:v>85.7</c:v>
                </c:pt>
                <c:pt idx="2">
                  <c:v>77.900000000000006</c:v>
                </c:pt>
                <c:pt idx="3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2027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Обеспечение малоимущих граждан</c:v>
                </c:pt>
                <c:pt idx="1">
                  <c:v>осуществление внешнего муниципального финансового контроля</c:v>
                </c:pt>
                <c:pt idx="2">
                  <c:v>осуществление внутреннего муниципального финансового контроля </c:v>
                </c:pt>
                <c:pt idx="3">
                  <c:v>организация ритуальных услуг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78.7</c:v>
                </c:pt>
                <c:pt idx="1">
                  <c:v>85.7</c:v>
                </c:pt>
                <c:pt idx="2">
                  <c:v>77.900000000000006</c:v>
                </c:pt>
                <c:pt idx="3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2028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Обеспечение малоимущих граждан</c:v>
                </c:pt>
                <c:pt idx="1">
                  <c:v>осуществление внешнего муниципального финансового контроля</c:v>
                </c:pt>
                <c:pt idx="2">
                  <c:v>осуществление внутреннего муниципального финансового контроля </c:v>
                </c:pt>
                <c:pt idx="3">
                  <c:v>организация ритуальных услуг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78.7</c:v>
                </c:pt>
                <c:pt idx="1">
                  <c:v>85.7</c:v>
                </c:pt>
                <c:pt idx="2">
                  <c:v>77.900000000000006</c:v>
                </c:pt>
                <c:pt idx="3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383376"/>
        <c:axId val="165383760"/>
        <c:axId val="165387152"/>
      </c:bar3DChart>
      <c:catAx>
        <c:axId val="16538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83760"/>
        <c:crosses val="autoZero"/>
        <c:auto val="1"/>
        <c:lblAlgn val="ctr"/>
        <c:lblOffset val="100"/>
        <c:noMultiLvlLbl val="0"/>
      </c:catAx>
      <c:valAx>
        <c:axId val="16538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83376"/>
        <c:crosses val="autoZero"/>
        <c:crossBetween val="between"/>
      </c:valAx>
      <c:serAx>
        <c:axId val="1653871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38376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70C0"/>
                </a:solidFill>
              </a:rPr>
              <a:t>Суммы субвенций , предоставляемых бюджету </a:t>
            </a:r>
            <a:r>
              <a:rPr lang="ru-RU" sz="2000" b="1" dirty="0" err="1" smtClean="0">
                <a:solidFill>
                  <a:srgbClr val="0070C0"/>
                </a:solidFill>
              </a:rPr>
              <a:t>Балко</a:t>
            </a:r>
            <a:r>
              <a:rPr lang="ru-RU" sz="2000" b="1" baseline="0" dirty="0" smtClean="0">
                <a:solidFill>
                  <a:srgbClr val="0070C0"/>
                </a:solidFill>
              </a:rPr>
              <a:t> – Грузского сельского поселения </a:t>
            </a:r>
            <a:r>
              <a:rPr lang="ru-RU" sz="2000" b="1" baseline="0" dirty="0" err="1" smtClean="0">
                <a:solidFill>
                  <a:srgbClr val="0070C0"/>
                </a:solidFill>
              </a:rPr>
              <a:t>Егорлыкского</a:t>
            </a:r>
            <a:r>
              <a:rPr lang="ru-RU" sz="2000" b="1" baseline="0" dirty="0" smtClean="0">
                <a:solidFill>
                  <a:srgbClr val="0070C0"/>
                </a:solidFill>
              </a:rPr>
              <a:t> района из областного бюджета</a:t>
            </a:r>
            <a:endParaRPr lang="ru-RU" sz="2000" b="1" dirty="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правонарушения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Первичный воинский учет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211188329319714E-2"/>
                  <c:y val="-1.8938386618464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77609952639714E-2"/>
                  <c:y val="-2.5251182157952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077609952639631E-2"/>
                  <c:y val="-1.8938386618464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554.4</c:v>
                </c:pt>
                <c:pt idx="1">
                  <c:v>617.79999999999995</c:v>
                </c:pt>
                <c:pt idx="2">
                  <c:v>784.9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799736"/>
        <c:axId val="166800120"/>
      </c:lineChart>
      <c:catAx>
        <c:axId val="16679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00120"/>
        <c:crosses val="autoZero"/>
        <c:auto val="1"/>
        <c:lblAlgn val="ctr"/>
        <c:lblOffset val="100"/>
        <c:noMultiLvlLbl val="0"/>
      </c:catAx>
      <c:valAx>
        <c:axId val="16680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799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9607621217016885"/>
          <c:y val="0.94431285883313354"/>
          <c:w val="0.509226167630357"/>
          <c:h val="4.3061550087890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0.89797</cdr:x>
      <cdr:y>0.13471</cdr:y>
    </cdr:from>
    <cdr:to>
      <cdr:x>0.96959</cdr:x>
      <cdr:y>0.17233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48086" y="914399"/>
          <a:ext cx="873211" cy="255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0.18378</cdr:x>
      <cdr:y>0.38714</cdr:y>
    </cdr:from>
    <cdr:to>
      <cdr:x>0.22838</cdr:x>
      <cdr:y>0.42354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40692" y="2627870"/>
          <a:ext cx="543697" cy="247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78,7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0.24527</cdr:x>
      <cdr:y>0.30218</cdr:y>
    </cdr:from>
    <cdr:to>
      <cdr:x>0.28716</cdr:x>
      <cdr:y>0.33981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90336" y="2051220"/>
          <a:ext cx="510746" cy="255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78,7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0.3027</cdr:x>
      <cdr:y>0.45737</cdr:y>
    </cdr:from>
    <cdr:to>
      <cdr:x>0.34865</cdr:x>
      <cdr:y>0.50516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90552" y="3104636"/>
          <a:ext cx="560173" cy="324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85,7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0.36149</cdr:x>
      <cdr:y>0.36165</cdr:y>
    </cdr:from>
    <cdr:to>
      <cdr:x>0.40608</cdr:x>
      <cdr:y>0.39684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407244" y="2454874"/>
          <a:ext cx="543697" cy="23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85,7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0.42432</cdr:x>
      <cdr:y>0.27913</cdr:y>
    </cdr:from>
    <cdr:to>
      <cdr:x>0.46554</cdr:x>
      <cdr:y>0.31189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73363" y="1894702"/>
          <a:ext cx="502508" cy="222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85,7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0.48311</cdr:x>
      <cdr:y>0.48475</cdr:y>
    </cdr:from>
    <cdr:to>
      <cdr:x>0.52905</cdr:x>
      <cdr:y>0.52556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90054" y="3290500"/>
          <a:ext cx="56017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77,9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0.54392</cdr:x>
      <cdr:y>0.39563</cdr:y>
    </cdr:from>
    <cdr:to>
      <cdr:x>0.58851</cdr:x>
      <cdr:y>0.43325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631459" y="2685534"/>
          <a:ext cx="543698" cy="255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77,9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0.60676</cdr:x>
      <cdr:y>0.31432</cdr:y>
    </cdr:from>
    <cdr:to>
      <cdr:x>0.64459</cdr:x>
      <cdr:y>0.34709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397578" y="2133599"/>
          <a:ext cx="461319" cy="222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77,9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0.675</cdr:x>
      <cdr:y>0.76942</cdr:y>
    </cdr:from>
    <cdr:to>
      <cdr:x>0.70676</cdr:x>
      <cdr:y>0.79976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229601" y="5222788"/>
          <a:ext cx="387178" cy="205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1,5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0.73784</cdr:x>
      <cdr:y>0.68204</cdr:y>
    </cdr:from>
    <cdr:to>
      <cdr:x>0.77568</cdr:x>
      <cdr:y>0.71602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995719" y="4629664"/>
          <a:ext cx="461319" cy="230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1,5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0.79932</cdr:x>
      <cdr:y>0.59951</cdr:y>
    </cdr:from>
    <cdr:to>
      <cdr:x>0.83919</cdr:x>
      <cdr:y>0.63471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745362" y="4069491"/>
          <a:ext cx="486032" cy="23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1,5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96588-CB67-42B3-983D-1954CFAB7021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7D4F3-98BA-4366-B204-2E49304C4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0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7D4F3-98BA-4366-B204-2E49304C46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0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0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5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3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1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7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5AEB-4608-4F24-80D8-17A75C08DEDB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E703-F5AB-46DD-AA9C-E255538D8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838" y="489734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 решению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Собрания депутатов</a:t>
            </a:r>
          </a:p>
          <a:p>
            <a:pPr algn="ctr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Балко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-Грузского сельского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поселения №114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«О бюджете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Балко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-Грузского сельского поселения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Егорлыкского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района на 2026 год и на плановый период 2027 и 2028 годов»</a:t>
            </a:r>
          </a:p>
        </p:txBody>
      </p:sp>
    </p:spTree>
    <p:extLst>
      <p:ext uri="{BB962C8B-B14F-4D97-AF65-F5344CB8AC3E}">
        <p14:creationId xmlns:p14="http://schemas.microsoft.com/office/powerpoint/2010/main" val="27615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4649"/>
              </p:ext>
            </p:extLst>
          </p:nvPr>
        </p:nvGraphicFramePr>
        <p:xfrm>
          <a:off x="212436" y="908077"/>
          <a:ext cx="11702473" cy="568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342"/>
                <a:gridCol w="1384163"/>
                <a:gridCol w="1345446"/>
                <a:gridCol w="1403522"/>
              </a:tblGrid>
              <a:tr h="5512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2028</a:t>
                      </a:r>
                      <a:r>
                        <a:rPr lang="ru-RU" sz="2000" baseline="0" dirty="0" smtClean="0"/>
                        <a:t> год</a:t>
                      </a:r>
                      <a:endParaRPr lang="ru-RU" sz="2000" dirty="0"/>
                    </a:p>
                  </a:txBody>
                  <a:tcPr/>
                </a:tc>
              </a:tr>
              <a:tr h="744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«Участие в предупреждении и ликвидации последствий ЧС, обеспечение первичных мер пожарной безопасности и безопасности людей на водных объектах на территории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898,2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106,4</a:t>
                      </a:r>
                      <a:endParaRPr lang="ru-RU" dirty="0"/>
                    </a:p>
                  </a:txBody>
                  <a:tcPr/>
                </a:tc>
              </a:tr>
              <a:tr h="3476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«Развитие культуры»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6 410,3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6 424,7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6 447,7</a:t>
                      </a:r>
                      <a:endParaRPr lang="ru-RU" dirty="0"/>
                    </a:p>
                  </a:txBody>
                  <a:tcPr/>
                </a:tc>
              </a:tr>
              <a:tr h="6805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«Благоустройство территории и развитие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коммунального хозяйства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579,2</a:t>
                      </a:r>
                      <a:endParaRPr lang="ru-RU" dirty="0"/>
                    </a:p>
                  </a:txBody>
                  <a:tcPr/>
                </a:tc>
              </a:tr>
              <a:tr h="4898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«Обеспечение общественного порядка и противодействие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преступности»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41,6</a:t>
                      </a:r>
                      <a:endParaRPr lang="ru-RU" dirty="0"/>
                    </a:p>
                  </a:txBody>
                  <a:tcPr/>
                </a:tc>
              </a:tr>
              <a:tr h="4898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«Муниципальная политика»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9 480,3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9 978,2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9 896,5</a:t>
                      </a:r>
                      <a:endParaRPr lang="ru-RU" dirty="0"/>
                    </a:p>
                  </a:txBody>
                  <a:tcPr/>
                </a:tc>
              </a:tr>
              <a:tr h="4898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-Грузского сельского поселения «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развитие энергетики»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1 549,7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1 491,4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1 547,1</a:t>
                      </a:r>
                      <a:endParaRPr lang="ru-RU" dirty="0"/>
                    </a:p>
                  </a:txBody>
                  <a:tcPr/>
                </a:tc>
              </a:tr>
              <a:tr h="6805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243,8</a:t>
                      </a:r>
                      <a:endParaRPr lang="ru-RU" dirty="0"/>
                    </a:p>
                  </a:txBody>
                  <a:tcPr/>
                </a:tc>
              </a:tr>
              <a:tr h="4898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«Развитие физической культуры»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243,0</a:t>
                      </a:r>
                      <a:endParaRPr lang="ru-RU" dirty="0"/>
                    </a:p>
                  </a:txBody>
                  <a:tcPr/>
                </a:tc>
              </a:tr>
              <a:tr h="4898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муниципального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органа местного самоуправления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Грузского сельского поселения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1 830,7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1 955,9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2 632,7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0664" y="165033"/>
            <a:ext cx="10497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Распределение бюджетных ассигнований по разделам, подразделам, целевым статьям (муниципальным программам </a:t>
            </a:r>
            <a:r>
              <a:rPr lang="ru-RU" sz="1400" dirty="0" err="1">
                <a:solidFill>
                  <a:prstClr val="black"/>
                </a:solidFill>
              </a:rPr>
              <a:t>Балко</a:t>
            </a:r>
            <a:r>
              <a:rPr lang="ru-RU" sz="1400" dirty="0">
                <a:solidFill>
                  <a:prstClr val="black"/>
                </a:solidFill>
              </a:rPr>
              <a:t>-Грузского сельского поселения и непрограммным направлениям деятельности), группам и подгруппам видов расходов классификации расходов бюджета на 2026 год  и плановый период 2027 и 2028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37976" y="534365"/>
            <a:ext cx="104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3970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876" y="222422"/>
            <a:ext cx="11063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66FF"/>
                </a:solidFill>
              </a:rPr>
              <a:t>Объем </a:t>
            </a:r>
            <a:r>
              <a:rPr lang="ru-RU" sz="1600" b="1" u="sng" dirty="0" smtClean="0">
                <a:solidFill>
                  <a:srgbClr val="0066FF"/>
                </a:solidFill>
              </a:rPr>
              <a:t>иных межбюджетных трансфертов</a:t>
            </a:r>
            <a:r>
              <a:rPr lang="ru-RU" sz="1600" dirty="0" smtClean="0">
                <a:solidFill>
                  <a:srgbClr val="0066FF"/>
                </a:solidFill>
              </a:rPr>
              <a:t>, предоставляемых из бюджета </a:t>
            </a:r>
            <a:r>
              <a:rPr lang="ru-RU" sz="1600" dirty="0" err="1" smtClean="0">
                <a:solidFill>
                  <a:srgbClr val="0066FF"/>
                </a:solidFill>
              </a:rPr>
              <a:t>Балко</a:t>
            </a:r>
            <a:r>
              <a:rPr lang="ru-RU" sz="1600" dirty="0" smtClean="0">
                <a:solidFill>
                  <a:srgbClr val="0066FF"/>
                </a:solidFill>
              </a:rPr>
              <a:t>-Грузского сельского поселения </a:t>
            </a:r>
            <a:r>
              <a:rPr lang="ru-RU" sz="1600" dirty="0" err="1" smtClean="0">
                <a:solidFill>
                  <a:srgbClr val="0066FF"/>
                </a:solidFill>
              </a:rPr>
              <a:t>Егорлыкского</a:t>
            </a:r>
            <a:r>
              <a:rPr lang="ru-RU" sz="1600" dirty="0" smtClean="0">
                <a:solidFill>
                  <a:srgbClr val="0066FF"/>
                </a:solidFill>
              </a:rPr>
              <a:t> района бюджету </a:t>
            </a:r>
            <a:r>
              <a:rPr lang="ru-RU" sz="1600" dirty="0" err="1" smtClean="0">
                <a:solidFill>
                  <a:srgbClr val="0066FF"/>
                </a:solidFill>
              </a:rPr>
              <a:t>Егорлыкского</a:t>
            </a:r>
            <a:r>
              <a:rPr lang="ru-RU" sz="1600" dirty="0" smtClean="0">
                <a:solidFill>
                  <a:srgbClr val="0066FF"/>
                </a:solidFill>
              </a:rPr>
              <a:t> района на финансирование расходов, связанных с передачей полномочий органов местного самоуправления поселения </a:t>
            </a:r>
            <a:r>
              <a:rPr lang="ru-RU" sz="1600" dirty="0" err="1" smtClean="0">
                <a:solidFill>
                  <a:srgbClr val="0066FF"/>
                </a:solidFill>
              </a:rPr>
              <a:t>Балко</a:t>
            </a:r>
            <a:r>
              <a:rPr lang="ru-RU" sz="1600" dirty="0" smtClean="0">
                <a:solidFill>
                  <a:srgbClr val="0066FF"/>
                </a:solidFill>
              </a:rPr>
              <a:t>-Грузского сельского поселения органам местного самоуправления </a:t>
            </a:r>
            <a:r>
              <a:rPr lang="ru-RU" sz="1600" dirty="0" err="1" smtClean="0">
                <a:solidFill>
                  <a:srgbClr val="0066FF"/>
                </a:solidFill>
              </a:rPr>
              <a:t>Егорлыкского</a:t>
            </a:r>
            <a:r>
              <a:rPr lang="ru-RU" sz="1600" dirty="0" smtClean="0">
                <a:solidFill>
                  <a:srgbClr val="0066FF"/>
                </a:solidFill>
              </a:rPr>
              <a:t> района</a:t>
            </a:r>
            <a:endParaRPr lang="ru-RU" sz="1600" dirty="0">
              <a:solidFill>
                <a:srgbClr val="0066FF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1887221"/>
              </p:ext>
            </p:extLst>
          </p:nvPr>
        </p:nvGraphicFramePr>
        <p:xfrm>
          <a:off x="5074508" y="1095633"/>
          <a:ext cx="6532606" cy="410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055177" y="1128584"/>
            <a:ext cx="93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923758809"/>
              </p:ext>
            </p:extLst>
          </p:nvPr>
        </p:nvGraphicFramePr>
        <p:xfrm>
          <a:off x="0" y="1"/>
          <a:ext cx="12192000" cy="678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58097" y="3290501"/>
            <a:ext cx="67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78,7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8172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37813248"/>
              </p:ext>
            </p:extLst>
          </p:nvPr>
        </p:nvGraphicFramePr>
        <p:xfrm>
          <a:off x="527221" y="563147"/>
          <a:ext cx="11203460" cy="603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47870" y="164757"/>
            <a:ext cx="10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6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24897"/>
              </p:ext>
            </p:extLst>
          </p:nvPr>
        </p:nvGraphicFramePr>
        <p:xfrm>
          <a:off x="785091" y="1154545"/>
          <a:ext cx="10141527" cy="55972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87945"/>
                <a:gridCol w="1947710"/>
                <a:gridCol w="1992485"/>
                <a:gridCol w="1813387"/>
              </a:tblGrid>
              <a:tr h="838601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Показатель</a:t>
                      </a:r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2026 год</a:t>
                      </a:r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2027 год</a:t>
                      </a:r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</a:rPr>
                        <a:t>2028 год</a:t>
                      </a:r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2939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Объем муниципального долга </a:t>
                      </a:r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Балко</a:t>
                      </a:r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-Грузского сельского поселения </a:t>
                      </a:r>
                      <a:r>
                        <a:rPr lang="ru-RU" dirty="0" err="1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Егорлыкского</a:t>
                      </a:r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 района*, всего</a:t>
                      </a:r>
                    </a:p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112699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%</a:t>
                      </a:r>
                      <a:r>
                        <a:rPr lang="ru-RU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к доходам без учета безвозмездных поступлений</a:t>
                      </a:r>
                    </a:p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109917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в том числе:</a:t>
                      </a:r>
                    </a:p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11030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Обязательства по бюджетным кредитам</a:t>
                      </a:r>
                    </a:p>
                    <a:p>
                      <a:endParaRPr lang="ru-RU" dirty="0">
                        <a:ln>
                          <a:noFill/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</a:rPr>
                        <a:t>0,0</a:t>
                      </a:r>
                    </a:p>
                    <a:p>
                      <a:endParaRPr lang="ru-RU" dirty="0">
                        <a:ln>
                          <a:noFill/>
                        </a:ln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85818" y="67071"/>
            <a:ext cx="7592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</a:t>
            </a:r>
            <a:r>
              <a:rPr lang="ru-RU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Балко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-Грузского сельского поселения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69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8"/>
            <a:ext cx="12192000" cy="6941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273" y="1139134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сектором экономики и финансов администрацией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-Грузского сельского поселения 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Ростовской области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надеемся, что представленная информация оказалась 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 полезной и интересной.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вопросы и предложения вы можете направить в сектор экономики и финансов администрации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-Грузского сельского поселения 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Ростовской области:</a:t>
            </a:r>
          </a:p>
          <a:p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 (факсу) 8 (86370) 46-3-03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 электронной почты sp10106@donpac.ru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по почте 347684, Ростовская область, </a:t>
            </a:r>
            <a:r>
              <a:rPr lang="ru-RU" sz="2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Егорлыкский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х. Мирный, ул. Почтовая 1А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0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0145" y="1997839"/>
            <a:ext cx="89038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Спасибо, что посетили информационный ресурс «Бюджет для граждан»!</a:t>
            </a:r>
            <a:endParaRPr lang="ru-RU" sz="4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2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752" y="0"/>
            <a:ext cx="128147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31516" y="302359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Администрация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Балко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-Грузского  сельского поселения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Егорлыкского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района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Информацию о бюджетном процессе и аналитический материал доступен на сайте 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Очень надеемся, что «Бюджет для граждан» станет доступным источником для повышения финансовой грамотности наших жителей  и активизации общественного контроля за муниципальными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6144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4530" y="2078674"/>
            <a:ext cx="6096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«Бюджет для граждан» </a:t>
            </a:r>
            <a:r>
              <a:rPr lang="ru-RU" dirty="0">
                <a:solidFill>
                  <a:srgbClr val="0070C0"/>
                </a:solidFill>
              </a:rPr>
              <a:t>– </a:t>
            </a:r>
            <a:r>
              <a:rPr lang="ru-RU" dirty="0"/>
              <a:t>аналитический документ, разрабатываемый в целях предоставления гражданам актуальной информации о проекте  бюджета поселения в формате, доступном для широкого круга пользователей. В представленной информации отражены положения проекта  бюджета поселения на предстоящие три года: 2026 год и 2027-2028 годы. </a:t>
            </a:r>
          </a:p>
          <a:p>
            <a:r>
              <a:rPr lang="ru-RU" dirty="0"/>
              <a:t>Бюджет для граждан» нацелен на получение обратной связи от граждан по интересующим их вопросам.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112" y="741406"/>
            <a:ext cx="4665849" cy="348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760389" y="628362"/>
            <a:ext cx="2710249" cy="1309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ДОХОДЫ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050906" y="2277761"/>
            <a:ext cx="1351005" cy="106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946868" y="2442706"/>
            <a:ext cx="0" cy="123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151557" y="2442079"/>
            <a:ext cx="1128584" cy="1161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155726" y="3683060"/>
            <a:ext cx="2718486" cy="1664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638800" y="4009082"/>
            <a:ext cx="2866768" cy="180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</a:t>
            </a:r>
          </a:p>
          <a:p>
            <a:pPr algn="ctr"/>
            <a:r>
              <a:rPr lang="ru-RU" dirty="0" smtClean="0"/>
              <a:t> ДОХОДЫ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329351" y="3698787"/>
            <a:ext cx="2743201" cy="1713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476" y="74140"/>
            <a:ext cx="4373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Из чего формируется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доходная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часть бюджета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" y="11095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Доходы бюджета-безвозмездные и безвозвратные поступления денежных средств в бюджет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218" y="-93997"/>
            <a:ext cx="5870957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648" y="70027"/>
            <a:ext cx="5782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50" normalizeH="0" baseline="0" noProof="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856" y="729038"/>
            <a:ext cx="4696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66FF"/>
                </a:solidFill>
                <a:latin typeface="Arial Black" panose="020B0A04020102020204" pitchFamily="34" charset="0"/>
              </a:rPr>
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лиц; госпошлина; налоги, взимаемые по специальным налоговым режимам)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8856" y="1088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0" cap="all" spc="0" normalizeH="0" baseline="0" noProof="0" dirty="0" smtClean="0">
                <a:ln/>
                <a:solidFill>
                  <a:srgbClr val="44546A">
                    <a:lumMod val="50000"/>
                  </a:srgbClr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7584" y="1541087"/>
            <a:ext cx="49621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66FF"/>
                </a:solidFill>
                <a:latin typeface="Arial Black" panose="020B0A04020102020204" pitchFamily="34" charset="0"/>
              </a:rPr>
              <a:t>Платежи, которые включают в себя возмездные операции от прямого предоставления муниципальным образованием в пользование имущества и земельных участков, от различного вида услуг, а также платежи в виде штрафов или иных санкций за нарушение законодательства и другие.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856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0" cap="none" spc="0" normalizeH="0" baseline="0" noProof="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424" y="4606987"/>
            <a:ext cx="4881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66FF"/>
                </a:solidFill>
                <a:latin typeface="Constantia" pitchFamily="18" charset="0"/>
              </a:rPr>
              <a:t>Поступления в бюджет на безвозмездной и безвозвратной основе из бюджета муниципального района(субсидии и иные межбюджетные трансферты), а также перечисления от физических и юридических лиц (кроме налоговых и неналоговых доходов</a:t>
            </a:r>
            <a:r>
              <a:rPr lang="ru-RU" sz="2000" b="1" dirty="0">
                <a:solidFill>
                  <a:srgbClr val="0066FF"/>
                </a:solidFill>
                <a:latin typeface="Constantia" pitchFamily="18" charset="0"/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10" y="3797100"/>
            <a:ext cx="4133446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73368474"/>
              </p:ext>
            </p:extLst>
          </p:nvPr>
        </p:nvGraphicFramePr>
        <p:xfrm>
          <a:off x="1150552" y="2336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25015" y="1285102"/>
            <a:ext cx="12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72170"/>
              </p:ext>
            </p:extLst>
          </p:nvPr>
        </p:nvGraphicFramePr>
        <p:xfrm>
          <a:off x="1918788" y="1497875"/>
          <a:ext cx="8128000" cy="439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097"/>
                <a:gridCol w="1201783"/>
                <a:gridCol w="1140823"/>
                <a:gridCol w="1216297"/>
              </a:tblGrid>
              <a:tr h="7924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статьи доходов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2026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2027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2028 год</a:t>
                      </a:r>
                      <a:endParaRPr lang="ru-RU" sz="2400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19 328,7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19 748,8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20 360,6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</a:t>
                      </a:r>
                      <a:r>
                        <a:rPr lang="ru-RU" baseline="0" dirty="0" smtClean="0"/>
                        <a:t>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1 135,5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221,0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1 596,6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11 540,7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11 760,3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11 934,5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6 142,0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6 203,0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6 265,0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имущества,</a:t>
                      </a:r>
                      <a:r>
                        <a:rPr lang="ru-RU" baseline="0" dirty="0" smtClean="0"/>
                        <a:t>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564,5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1 858,6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1 299,4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1 368,4</a:t>
                      </a:r>
                      <a:endParaRPr lang="ru-RU" dirty="0"/>
                    </a:p>
                  </a:txBody>
                  <a:tcPr/>
                </a:tc>
              </a:tr>
              <a:tr h="44372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21 241,3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21 048,2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21 729,0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0561" y="137050"/>
            <a:ext cx="104328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Объем </a:t>
            </a:r>
            <a:r>
              <a:rPr lang="ru-RU" sz="2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поступления доходов бюджета </a:t>
            </a:r>
            <a:r>
              <a:rPr lang="ru-RU" sz="2400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Балко</a:t>
            </a:r>
            <a:r>
              <a:rPr lang="ru-RU" sz="2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-Грузского сельского поселения </a:t>
            </a:r>
            <a:r>
              <a:rPr lang="ru-RU" sz="2400" b="1" dirty="0" err="1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Егорлыкского</a:t>
            </a:r>
            <a:r>
              <a:rPr lang="ru-RU" sz="2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района на 2026 год и на плановый период 2027 и 2028 </a:t>
            </a:r>
            <a:r>
              <a:rPr lang="ru-RU" sz="24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годов</a:t>
            </a:r>
            <a:endParaRPr lang="ru-RU" sz="24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4918" y="1087395"/>
            <a:ext cx="108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7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5746" y="283335"/>
            <a:ext cx="7920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Общий объем бюджетных ассигнований на исполнение публичных нормативных обязательств </a:t>
            </a:r>
            <a:r>
              <a:rPr lang="ru-RU" sz="2000" dirty="0" err="1" smtClean="0"/>
              <a:t>Балко</a:t>
            </a:r>
            <a:r>
              <a:rPr lang="ru-RU" sz="2000" dirty="0" smtClean="0"/>
              <a:t>-Грузского</a:t>
            </a:r>
            <a:endParaRPr lang="ru-RU" sz="2000" dirty="0"/>
          </a:p>
          <a:p>
            <a:pPr algn="ctr"/>
            <a:r>
              <a:rPr lang="ru-RU" sz="2000" dirty="0"/>
              <a:t>сельского поселения </a:t>
            </a:r>
            <a:r>
              <a:rPr lang="ru-RU" sz="2000" dirty="0" err="1"/>
              <a:t>Егорлыкского</a:t>
            </a:r>
            <a:r>
              <a:rPr lang="ru-RU" sz="2000" dirty="0"/>
              <a:t> района на 2026 год и на плановый</a:t>
            </a:r>
          </a:p>
          <a:p>
            <a:pPr algn="ctr"/>
            <a:r>
              <a:rPr lang="ru-RU" sz="2000" dirty="0"/>
              <a:t>период 2027 и 2028 годов</a:t>
            </a: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642868" y="2034863"/>
            <a:ext cx="2462797" cy="22280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93342" y="2154275"/>
            <a:ext cx="140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2026 год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4604196" y="2009105"/>
            <a:ext cx="2575775" cy="225380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8604161" y="1978587"/>
            <a:ext cx="2588654" cy="2253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36389" y="3241526"/>
            <a:ext cx="158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287,6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79308" y="2185052"/>
            <a:ext cx="143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2027 год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9968" y="3244334"/>
            <a:ext cx="120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358,9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361143" y="2148062"/>
            <a:ext cx="139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2028 год</a:t>
            </a:r>
            <a:endParaRPr lang="ru-RU" sz="24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4159" y="3241526"/>
            <a:ext cx="112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373,3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486768" y="1408670"/>
            <a:ext cx="116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1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1177"/>
              </p:ext>
            </p:extLst>
          </p:nvPr>
        </p:nvGraphicFramePr>
        <p:xfrm>
          <a:off x="502505" y="930875"/>
          <a:ext cx="10939853" cy="586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1289"/>
                <a:gridCol w="1721708"/>
                <a:gridCol w="1680519"/>
                <a:gridCol w="1466337"/>
              </a:tblGrid>
              <a:tr h="564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2028 год</a:t>
                      </a:r>
                      <a:endParaRPr lang="ru-RU" dirty="0"/>
                    </a:p>
                  </a:txBody>
                  <a:tcPr/>
                </a:tc>
              </a:tr>
              <a:tr h="441016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10672,7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11159,7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11571,9</a:t>
                      </a:r>
                      <a:endParaRPr lang="ru-RU" dirty="0"/>
                    </a:p>
                  </a:txBody>
                  <a:tcPr/>
                </a:tc>
              </a:tr>
              <a:tr h="43975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784,7</a:t>
                      </a:r>
                      <a:endParaRPr lang="ru-RU" dirty="0"/>
                    </a:p>
                  </a:txBody>
                  <a:tcPr/>
                </a:tc>
              </a:tr>
              <a:tr h="60957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94,2</a:t>
                      </a:r>
                      <a:endParaRPr lang="ru-RU" dirty="0"/>
                    </a:p>
                  </a:txBody>
                  <a:tcPr/>
                </a:tc>
              </a:tr>
              <a:tr h="48443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59,6</a:t>
                      </a:r>
                      <a:endParaRPr lang="ru-RU" dirty="0"/>
                    </a:p>
                  </a:txBody>
                  <a:tcPr/>
                </a:tc>
              </a:tr>
              <a:tr h="659828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2069,6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2030,8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2106,8</a:t>
                      </a:r>
                      <a:endParaRPr lang="ru-RU" dirty="0"/>
                    </a:p>
                  </a:txBody>
                  <a:tcPr/>
                </a:tc>
              </a:tr>
              <a:tr h="548349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Жилищное хозяйство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50,6</a:t>
                      </a:r>
                      <a:endParaRPr lang="ru-RU" dirty="0"/>
                    </a:p>
                  </a:txBody>
                  <a:tcPr/>
                </a:tc>
              </a:tr>
              <a:tr h="399851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Коммунальное</a:t>
                      </a:r>
                      <a:r>
                        <a:rPr lang="ru-RU" baseline="0" dirty="0" smtClean="0"/>
                        <a:t>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48,7</a:t>
                      </a:r>
                      <a:endParaRPr lang="ru-RU" dirty="0"/>
                    </a:p>
                  </a:txBody>
                  <a:tcPr/>
                </a:tc>
              </a:tr>
              <a:tr h="399851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56,8</a:t>
                      </a:r>
                      <a:endParaRPr lang="ru-RU" dirty="0"/>
                    </a:p>
                  </a:txBody>
                  <a:tcPr/>
                </a:tc>
              </a:tr>
              <a:tr h="399851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</a:t>
                      </a:r>
                      <a:r>
                        <a:rPr lang="ru-RU" baseline="0" dirty="0" smtClean="0"/>
                        <a:t>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6425,3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6464,0</a:t>
                      </a:r>
                      <a:endParaRPr lang="ru-RU" dirty="0"/>
                    </a:p>
                  </a:txBody>
                  <a:tcPr/>
                </a:tc>
              </a:tr>
              <a:tr h="399851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373,3</a:t>
                      </a:r>
                      <a:endParaRPr lang="ru-RU" dirty="0"/>
                    </a:p>
                  </a:txBody>
                  <a:tcPr/>
                </a:tc>
              </a:tr>
              <a:tr h="399851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217,7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849" y="123568"/>
            <a:ext cx="10775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Распределение бюджетных ассигнований по разделам, подразделам, целевым статьям (муниципальным программам </a:t>
            </a:r>
            <a:r>
              <a:rPr lang="ru-RU" sz="1400" dirty="0" err="1" smtClean="0"/>
              <a:t>Балко</a:t>
            </a:r>
            <a:r>
              <a:rPr lang="ru-RU" sz="1400" dirty="0" smtClean="0"/>
              <a:t>-Грузского сельского поселения и непрограммным направлениям деятельности), группам и подгруппам видов расходов классификации расходов бюджета на 2026 год  и плановый период 2027 и 2028 годов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912870" y="492900"/>
            <a:ext cx="123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55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1016</Words>
  <Application>Microsoft Office PowerPoint</Application>
  <PresentationFormat>Широкоэкранный</PresentationFormat>
  <Paragraphs>214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Bahnschrift SemiBold</vt:lpstr>
      <vt:lpstr>Calibri</vt:lpstr>
      <vt:lpstr>Calibri Light</vt:lpstr>
      <vt:lpstr>Constantia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BGSP-Adm3</dc:creator>
  <cp:lastModifiedBy>BGSP-Adm3</cp:lastModifiedBy>
  <cp:revision>55</cp:revision>
  <dcterms:created xsi:type="dcterms:W3CDTF">2026-01-27T12:40:27Z</dcterms:created>
  <dcterms:modified xsi:type="dcterms:W3CDTF">2026-02-03T07:51:48Z</dcterms:modified>
</cp:coreProperties>
</file>