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18"/>
  </p:notesMasterIdLst>
  <p:sldIdLst>
    <p:sldId id="256" r:id="rId2"/>
    <p:sldId id="288" r:id="rId3"/>
    <p:sldId id="473" r:id="rId4"/>
    <p:sldId id="474" r:id="rId5"/>
    <p:sldId id="481" r:id="rId6"/>
    <p:sldId id="482" r:id="rId7"/>
    <p:sldId id="483" r:id="rId8"/>
    <p:sldId id="484" r:id="rId9"/>
    <p:sldId id="489" r:id="rId10"/>
    <p:sldId id="494" r:id="rId11"/>
    <p:sldId id="495" r:id="rId12"/>
    <p:sldId id="492" r:id="rId13"/>
    <p:sldId id="501" r:id="rId14"/>
    <p:sldId id="502" r:id="rId15"/>
    <p:sldId id="504" r:id="rId16"/>
    <p:sldId id="404" r:id="rId1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41A"/>
    <a:srgbClr val="0C9D01"/>
    <a:srgbClr val="FFFF00"/>
    <a:srgbClr val="F5E409"/>
    <a:srgbClr val="FCE06A"/>
    <a:srgbClr val="FFCC66"/>
    <a:srgbClr val="99CCFF"/>
    <a:srgbClr val="CCE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35" autoAdjust="0"/>
    <p:restoredTop sz="96812" autoAdjust="0"/>
  </p:normalViewPr>
  <p:slideViewPr>
    <p:cSldViewPr>
      <p:cViewPr varScale="1">
        <p:scale>
          <a:sx n="63" d="100"/>
          <a:sy n="63" d="100"/>
        </p:scale>
        <p:origin x="62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84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719859409560553"/>
          <c:y val="7.0105121964338546E-2"/>
          <c:w val="0.66723416395709967"/>
          <c:h val="0.855281143264394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1.1210145260825579E-2"/>
                  <c:y val="-2.8125013079746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416666666666671E-2"/>
                  <c:y val="-3.4375000000000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66666666666684E-2"/>
                  <c:y val="-4.6874999999999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15132.4</c:v>
                </c:pt>
                <c:pt idx="1">
                  <c:v>13846.3</c:v>
                </c:pt>
                <c:pt idx="2">
                  <c:v>12985.9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7083169291338582E-2"/>
                  <c:y val="-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333333333334546E-3"/>
                  <c:y val="-3.4375000000000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583333333333361E-2"/>
                  <c:y val="-4.6874999999999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15132.4</c:v>
                </c:pt>
                <c:pt idx="1">
                  <c:v>13846.3</c:v>
                </c:pt>
                <c:pt idx="2">
                  <c:v>12985.9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215"/>
        <c:shape val="cylinder"/>
        <c:axId val="340788992"/>
        <c:axId val="340789384"/>
        <c:axId val="340798160"/>
      </c:bar3DChart>
      <c:catAx>
        <c:axId val="34078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0789384"/>
        <c:crosses val="autoZero"/>
        <c:auto val="1"/>
        <c:lblAlgn val="ctr"/>
        <c:lblOffset val="100"/>
        <c:noMultiLvlLbl val="0"/>
      </c:catAx>
      <c:valAx>
        <c:axId val="340789384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crossAx val="340788992"/>
        <c:crosses val="autoZero"/>
        <c:crossBetween val="between"/>
      </c:valAx>
      <c:serAx>
        <c:axId val="340798160"/>
        <c:scaling>
          <c:orientation val="minMax"/>
        </c:scaling>
        <c:delete val="0"/>
        <c:axPos val="b"/>
        <c:majorTickMark val="out"/>
        <c:minorTickMark val="none"/>
        <c:tickLblPos val="nextTo"/>
        <c:crossAx val="340789384"/>
        <c:crosses val="autoZero"/>
      </c:ser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/>
              <a:t>НДФЛ</a:t>
            </a:r>
          </a:p>
        </c:rich>
      </c:tx>
      <c:layout>
        <c:manualLayout>
          <c:xMode val="edge"/>
          <c:yMode val="edge"/>
          <c:x val="0.43038991333963161"/>
          <c:y val="5.4410393585622455E-2"/>
        </c:manualLayout>
      </c:layout>
      <c:overlay val="0"/>
    </c:title>
    <c:autoTitleDeleted val="0"/>
    <c:view3D>
      <c:rotX val="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82321397631292"/>
          <c:y val="0.2309875460149092"/>
          <c:w val="0.81950317016084251"/>
          <c:h val="0.507179554938267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01256453016126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661</c:v>
                </c:pt>
                <c:pt idx="1">
                  <c:v>731.9</c:v>
                </c:pt>
                <c:pt idx="2">
                  <c:v>770.9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340790168"/>
        <c:axId val="340790560"/>
        <c:axId val="340796040"/>
      </c:bar3DChart>
      <c:catAx>
        <c:axId val="340790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40790560"/>
        <c:crosses val="autoZero"/>
        <c:auto val="1"/>
        <c:lblAlgn val="ctr"/>
        <c:lblOffset val="100"/>
        <c:noMultiLvlLbl val="0"/>
      </c:catAx>
      <c:valAx>
        <c:axId val="340790560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340790168"/>
        <c:crosses val="autoZero"/>
        <c:crossBetween val="between"/>
      </c:valAx>
      <c:serAx>
        <c:axId val="340796040"/>
        <c:scaling>
          <c:orientation val="minMax"/>
        </c:scaling>
        <c:delete val="1"/>
        <c:axPos val="b"/>
        <c:majorTickMark val="out"/>
        <c:minorTickMark val="none"/>
        <c:tickLblPos val="nextTo"/>
        <c:crossAx val="340790560"/>
        <c:crosses val="autoZero"/>
      </c:ser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/>
              <a:t>Земельный </a:t>
            </a:r>
            <a:r>
              <a:rPr lang="ru-RU" sz="2000" dirty="0" smtClean="0"/>
              <a:t>налог ФЛ</a:t>
            </a:r>
            <a:endParaRPr lang="ru-RU" sz="2000" dirty="0"/>
          </a:p>
        </c:rich>
      </c:tx>
      <c:layout>
        <c:manualLayout>
          <c:xMode val="edge"/>
          <c:yMode val="edge"/>
          <c:x val="0.13015326421356826"/>
          <c:y val="4.6443160062318654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606574393718485E-2"/>
          <c:y val="0.23164541723359822"/>
          <c:w val="0.92478685121256299"/>
          <c:h val="0.485829978405276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4405</c:v>
                </c:pt>
                <c:pt idx="1">
                  <c:v>4405</c:v>
                </c:pt>
                <c:pt idx="2">
                  <c:v>4405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1607104"/>
        <c:axId val="341607496"/>
        <c:axId val="0"/>
      </c:bar3DChart>
      <c:catAx>
        <c:axId val="3416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1607496"/>
        <c:crosses val="autoZero"/>
        <c:auto val="1"/>
        <c:lblAlgn val="ctr"/>
        <c:lblOffset val="100"/>
        <c:noMultiLvlLbl val="0"/>
      </c:catAx>
      <c:valAx>
        <c:axId val="341607496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34160710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ЕСХН </a:t>
            </a:r>
            <a:endParaRPr lang="ru-RU" sz="2000" dirty="0"/>
          </a:p>
        </c:rich>
      </c:tx>
      <c:layout>
        <c:manualLayout>
          <c:xMode val="edge"/>
          <c:yMode val="edge"/>
          <c:x val="0.36646913753404164"/>
          <c:y val="3.428567420489284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307752078480032E-2"/>
          <c:y val="0.23901587095766524"/>
          <c:w val="0.93138449584303951"/>
          <c:h val="0.4251878085426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7755.6</c:v>
                </c:pt>
                <c:pt idx="1">
                  <c:v>6803.7</c:v>
                </c:pt>
                <c:pt idx="2">
                  <c:v>7023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608280"/>
        <c:axId val="341608672"/>
      </c:barChart>
      <c:catAx>
        <c:axId val="341608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1608672"/>
        <c:crosses val="autoZero"/>
        <c:auto val="1"/>
        <c:lblAlgn val="ctr"/>
        <c:lblOffset val="100"/>
        <c:noMultiLvlLbl val="0"/>
      </c:catAx>
      <c:valAx>
        <c:axId val="341608672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341608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000" dirty="0" smtClean="0"/>
              <a:t>Налог</a:t>
            </a:r>
            <a:r>
              <a:rPr lang="ru-RU" sz="2000" baseline="0" dirty="0" smtClean="0"/>
              <a:t> на имущество ФЛ</a:t>
            </a:r>
            <a:endParaRPr lang="ru-RU" sz="2000" dirty="0"/>
          </a:p>
        </c:rich>
      </c:tx>
      <c:layout>
        <c:manualLayout>
          <c:xMode val="edge"/>
          <c:yMode val="edge"/>
          <c:x val="0.1886048727682205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377286475512248"/>
          <c:y val="0.16682484578702278"/>
          <c:w val="0.73638068851673699"/>
          <c:h val="0.72421399523335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9.4814151198708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8.8888266748789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7.7036497848950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223.8</c:v>
                </c:pt>
                <c:pt idx="1">
                  <c:v>223.8</c:v>
                </c:pt>
                <c:pt idx="2">
                  <c:v>223.8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609456"/>
        <c:axId val="341609848"/>
      </c:barChart>
      <c:catAx>
        <c:axId val="341609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1609848"/>
        <c:crosses val="autoZero"/>
        <c:auto val="1"/>
        <c:lblAlgn val="ctr"/>
        <c:lblOffset val="100"/>
        <c:noMultiLvlLbl val="0"/>
      </c:catAx>
      <c:valAx>
        <c:axId val="341609848"/>
        <c:scaling>
          <c:orientation val="minMax"/>
        </c:scaling>
        <c:delete val="1"/>
        <c:axPos val="b"/>
        <c:majorGridlines/>
        <c:numFmt formatCode="0.0" sourceLinked="1"/>
        <c:majorTickMark val="out"/>
        <c:minorTickMark val="none"/>
        <c:tickLblPos val="nextTo"/>
        <c:crossAx val="34160945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</a:p>
        </c:rich>
      </c:tx>
      <c:layout>
        <c:manualLayout>
          <c:xMode val="edge"/>
          <c:yMode val="edge"/>
          <c:x val="0.1987951325363104"/>
          <c:y val="0.8451361935745928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2463638902229"/>
          <c:y val="8.4921774836479568E-3"/>
          <c:w val="0.87913361248281219"/>
          <c:h val="0.7576265858251218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rgbClr val="990099"/>
            </a:solidFill>
          </c:spPr>
          <c:invertIfNegative val="0"/>
          <c:dLbls>
            <c:dLbl>
              <c:idx val="0"/>
              <c:layout>
                <c:manualLayout>
                  <c:x val="1.4109298850058806E-2"/>
                  <c:y val="-7.57094632457383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546494250294132E-3"/>
                  <c:y val="5.04729754971583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109298850058806E-2"/>
                  <c:y val="-5.04729754971588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4</c:v>
                </c:pt>
                <c:pt idx="1">
                  <c:v>0.4</c:v>
                </c:pt>
                <c:pt idx="2">
                  <c:v>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использования имущества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574878160094135E-2"/>
                  <c:y val="-7.57094632457383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1639482750882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69836896505293E-2"/>
                  <c:y val="-7.57094632457383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0.0</c:formatCode>
                <c:ptCount val="3"/>
                <c:pt idx="0">
                  <c:v>562.4</c:v>
                </c:pt>
                <c:pt idx="1">
                  <c:v>562.4</c:v>
                </c:pt>
                <c:pt idx="2">
                  <c:v>562.4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1610632"/>
        <c:axId val="341918456"/>
        <c:axId val="0"/>
      </c:bar3DChart>
      <c:catAx>
        <c:axId val="341610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41918456"/>
        <c:crosses val="autoZero"/>
        <c:auto val="1"/>
        <c:lblAlgn val="ctr"/>
        <c:lblOffset val="100"/>
        <c:noMultiLvlLbl val="0"/>
      </c:catAx>
      <c:valAx>
        <c:axId val="341918456"/>
        <c:scaling>
          <c:orientation val="minMax"/>
        </c:scaling>
        <c:delete val="1"/>
        <c:axPos val="b"/>
        <c:majorGridlines/>
        <c:numFmt formatCode="0.0" sourceLinked="1"/>
        <c:majorTickMark val="out"/>
        <c:minorTickMark val="none"/>
        <c:tickLblPos val="nextTo"/>
        <c:crossAx val="341610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217056963640677E-2"/>
          <c:y val="7.7136383414717596E-2"/>
          <c:w val="0.94756588607271863"/>
          <c:h val="0.7824157923901684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dPt>
            <c:idx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Субвенции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0.73699999999999999</c:v>
                </c:pt>
                <c:pt idx="1">
                  <c:v>0.26300000000000001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6"/>
        <c:holeSize val="37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250037863458164"/>
          <c:y val="0.91730019685039366"/>
          <c:w val="0.69023036479430211"/>
          <c:h val="8.26998031496063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30331702514878478"/>
                  <c:y val="0.1935093356237383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ОБОРОНА, БЕЗОПАСНОСТЬ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0.47399999999999998</c:v>
                </c:pt>
                <c:pt idx="1">
                  <c:v>8.5999999999999993E-2</c:v>
                </c:pt>
                <c:pt idx="2">
                  <c:v>9.9000000000000005E-2</c:v>
                </c:pt>
                <c:pt idx="3">
                  <c:v>1E-3</c:v>
                </c:pt>
                <c:pt idx="4">
                  <c:v>0.32700000000000001</c:v>
                </c:pt>
                <c:pt idx="5">
                  <c:v>1.2999999999999999E-2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ОБОРОНА, БЕЗОПАСНОСТЬ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Лист1!$C$2:$C$7</c:f>
              <c:numCache>
                <c:formatCode>0.0%</c:formatCode>
                <c:ptCount val="6"/>
                <c:pt idx="0">
                  <c:v>0.57499999999999996</c:v>
                </c:pt>
                <c:pt idx="1">
                  <c:v>3.1E-2</c:v>
                </c:pt>
                <c:pt idx="2">
                  <c:v>3.5999999999999997E-2</c:v>
                </c:pt>
                <c:pt idx="3">
                  <c:v>0</c:v>
                </c:pt>
                <c:pt idx="4">
                  <c:v>0.34399999999999997</c:v>
                </c:pt>
                <c:pt idx="5">
                  <c:v>1.4E-2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ОБОРОНА, БЕЗОПАСНОСТЬ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Лист1!$D$2:$D$7</c:f>
              <c:numCache>
                <c:formatCode>0.0%</c:formatCode>
                <c:ptCount val="6"/>
                <c:pt idx="0">
                  <c:v>0.622</c:v>
                </c:pt>
                <c:pt idx="1">
                  <c:v>0</c:v>
                </c:pt>
                <c:pt idx="2">
                  <c:v>4.2999999999999997E-2</c:v>
                </c:pt>
                <c:pt idx="3">
                  <c:v>0</c:v>
                </c:pt>
                <c:pt idx="4">
                  <c:v>0.32</c:v>
                </c:pt>
                <c:pt idx="5">
                  <c:v>1.4999999999999999E-2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2304838026894125"/>
          <c:w val="0.58411987943281785"/>
          <c:h val="0.257719356483817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1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C2AFC1-86E2-4083-840F-7E8E5BEFEAFF}" type="doc">
      <dgm:prSet loTypeId="urn:microsoft.com/office/officeart/2005/8/layout/venn1" loCatId="relationship" qsTypeId="urn:microsoft.com/office/officeart/2005/8/quickstyle/3d1" qsCatId="3D" csTypeId="urn:microsoft.com/office/officeart/2005/8/colors/colorful4" csCatId="colorful" phldr="1"/>
      <dgm:spPr/>
    </dgm:pt>
    <dgm:pt modelId="{4BBA4662-01C2-472C-8FE3-42929B4385DA}" type="pres">
      <dgm:prSet presAssocID="{04C2AFC1-86E2-4083-840F-7E8E5BEFEAFF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554D9DC5-AAF6-4692-BF27-7DCA705056C7}" type="presOf" srcId="{04C2AFC1-86E2-4083-840F-7E8E5BEFEAFF}" destId="{4BBA4662-01C2-472C-8FE3-42929B4385D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828352-6E9B-4E91-8806-64510EB3BF1B}" type="doc">
      <dgm:prSet loTypeId="urn:microsoft.com/office/officeart/2005/8/layout/radial2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9270AC-FCB4-42A3-9CC0-32A0DE86A0B5}">
      <dgm:prSet phldrT="[Текст]"/>
      <dgm:spPr/>
      <dgm:t>
        <a:bodyPr/>
        <a:lstStyle/>
        <a:p>
          <a:r>
            <a:rPr lang="en-US" altLang="zh-CN" dirty="0" smtClean="0"/>
            <a:t>НАЛОГОВЫЕ ДОХОДЫ</a:t>
          </a:r>
          <a:endParaRPr lang="ru-RU" dirty="0"/>
        </a:p>
      </dgm:t>
    </dgm:pt>
    <dgm:pt modelId="{9263C7EC-4D28-412C-A99D-7D3BB15F21D7}" type="parTrans" cxnId="{C27C41E2-3102-4A14-8A6E-217479390C7A}">
      <dgm:prSet/>
      <dgm:spPr/>
      <dgm:t>
        <a:bodyPr/>
        <a:lstStyle/>
        <a:p>
          <a:endParaRPr lang="ru-RU"/>
        </a:p>
      </dgm:t>
    </dgm:pt>
    <dgm:pt modelId="{D9903A4E-B960-409F-AA73-9E3DF904BB0B}" type="sibTrans" cxnId="{C27C41E2-3102-4A14-8A6E-217479390C7A}">
      <dgm:prSet/>
      <dgm:spPr/>
      <dgm:t>
        <a:bodyPr/>
        <a:lstStyle/>
        <a:p>
          <a:endParaRPr lang="ru-RU"/>
        </a:p>
      </dgm:t>
    </dgm:pt>
    <dgm:pt modelId="{F3B54EC7-8218-464E-AC99-A0D4FD55BB4B}">
      <dgm:prSet phldrT="[Текст]"/>
      <dgm:spPr/>
      <dgm:t>
        <a:bodyPr/>
        <a:lstStyle/>
        <a:p>
          <a:r>
            <a:rPr lang="en-US" altLang="zh-CN" dirty="0" smtClean="0"/>
            <a:t>НЕНАЛОГОВЫЕ ДОХОДЫ</a:t>
          </a:r>
          <a:endParaRPr lang="ru-RU" dirty="0"/>
        </a:p>
      </dgm:t>
    </dgm:pt>
    <dgm:pt modelId="{814399F7-992C-4A97-82BB-05A771826FD1}" type="parTrans" cxnId="{18DF739B-9767-4E20-BB59-A8949B0CDD3A}">
      <dgm:prSet/>
      <dgm:spPr/>
      <dgm:t>
        <a:bodyPr/>
        <a:lstStyle/>
        <a:p>
          <a:endParaRPr lang="ru-RU"/>
        </a:p>
      </dgm:t>
    </dgm:pt>
    <dgm:pt modelId="{528DA9BB-481F-4CC1-A9BC-DBF8AAED2520}" type="sibTrans" cxnId="{18DF739B-9767-4E20-BB59-A8949B0CDD3A}">
      <dgm:prSet/>
      <dgm:spPr/>
      <dgm:t>
        <a:bodyPr/>
        <a:lstStyle/>
        <a:p>
          <a:endParaRPr lang="ru-RU"/>
        </a:p>
      </dgm:t>
    </dgm:pt>
    <dgm:pt modelId="{9846139E-90A5-476F-BAA3-A1C9FA54917D}">
      <dgm:prSet phldrT="[Текст]"/>
      <dgm:spPr/>
      <dgm:t>
        <a:bodyPr/>
        <a:lstStyle/>
        <a:p>
          <a:r>
            <a:rPr lang="en-US" altLang="zh-CN" dirty="0" smtClean="0"/>
            <a:t>БЕЗВОЗМЕЗДНЫЕ</a:t>
          </a:r>
        </a:p>
        <a:p>
          <a:r>
            <a:rPr lang="en-US" altLang="zh-CN" dirty="0" smtClean="0"/>
            <a:t>ПОСТУПЛЕНИЯ</a:t>
          </a:r>
          <a:endParaRPr lang="ru-RU" dirty="0"/>
        </a:p>
      </dgm:t>
    </dgm:pt>
    <dgm:pt modelId="{A9EAF182-FF35-4D81-85EA-8B9AAF7C6B44}" type="parTrans" cxnId="{D793BD63-FAE6-4AEC-9493-E68F2A910B07}">
      <dgm:prSet/>
      <dgm:spPr/>
      <dgm:t>
        <a:bodyPr/>
        <a:lstStyle/>
        <a:p>
          <a:endParaRPr lang="ru-RU"/>
        </a:p>
      </dgm:t>
    </dgm:pt>
    <dgm:pt modelId="{5857277E-0F13-49B0-A072-AAD42BF4B6B9}" type="sibTrans" cxnId="{D793BD63-FAE6-4AEC-9493-E68F2A910B07}">
      <dgm:prSet/>
      <dgm:spPr/>
      <dgm:t>
        <a:bodyPr/>
        <a:lstStyle/>
        <a:p>
          <a:endParaRPr lang="ru-RU"/>
        </a:p>
      </dgm:t>
    </dgm:pt>
    <dgm:pt modelId="{DA324703-52D3-4F31-9957-271B4BD20950}" type="pres">
      <dgm:prSet presAssocID="{B2828352-6E9B-4E91-8806-64510EB3BF1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4AF023-6745-4CA6-806E-756C5CAB1799}" type="pres">
      <dgm:prSet presAssocID="{B2828352-6E9B-4E91-8806-64510EB3BF1B}" presName="cycle" presStyleCnt="0"/>
      <dgm:spPr/>
      <dgm:t>
        <a:bodyPr/>
        <a:lstStyle/>
        <a:p>
          <a:endParaRPr lang="ru-RU"/>
        </a:p>
      </dgm:t>
    </dgm:pt>
    <dgm:pt modelId="{F6670617-6A2B-4E20-A025-40EA1632276E}" type="pres">
      <dgm:prSet presAssocID="{B2828352-6E9B-4E91-8806-64510EB3BF1B}" presName="centerShape" presStyleCnt="0"/>
      <dgm:spPr/>
      <dgm:t>
        <a:bodyPr/>
        <a:lstStyle/>
        <a:p>
          <a:endParaRPr lang="ru-RU"/>
        </a:p>
      </dgm:t>
    </dgm:pt>
    <dgm:pt modelId="{D1BD9A26-F2FB-47B8-B2F7-857E10C52424}" type="pres">
      <dgm:prSet presAssocID="{B2828352-6E9B-4E91-8806-64510EB3BF1B}" presName="connSite" presStyleLbl="node1" presStyleIdx="0" presStyleCnt="4"/>
      <dgm:spPr/>
      <dgm:t>
        <a:bodyPr/>
        <a:lstStyle/>
        <a:p>
          <a:endParaRPr lang="ru-RU"/>
        </a:p>
      </dgm:t>
    </dgm:pt>
    <dgm:pt modelId="{058C48D4-A2A6-4746-93EE-33AB12C14FA2}" type="pres">
      <dgm:prSet presAssocID="{B2828352-6E9B-4E91-8806-64510EB3BF1B}" presName="visible" presStyleLbl="node1" presStyleIdx="0" presStyleCnt="4" custLinFactNeighborX="-1269" custLinFactNeighborY="31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06A0C32-80D9-4A6C-8E63-55A3A62890FA}" type="pres">
      <dgm:prSet presAssocID="{9263C7EC-4D28-412C-A99D-7D3BB15F21D7}" presName="Name25" presStyleLbl="parChTrans1D1" presStyleIdx="0" presStyleCnt="3"/>
      <dgm:spPr/>
      <dgm:t>
        <a:bodyPr/>
        <a:lstStyle/>
        <a:p>
          <a:endParaRPr lang="ru-RU"/>
        </a:p>
      </dgm:t>
    </dgm:pt>
    <dgm:pt modelId="{3041207D-1572-4B2E-A44C-7657242B325B}" type="pres">
      <dgm:prSet presAssocID="{B09270AC-FCB4-42A3-9CC0-32A0DE86A0B5}" presName="node" presStyleCnt="0"/>
      <dgm:spPr/>
      <dgm:t>
        <a:bodyPr/>
        <a:lstStyle/>
        <a:p>
          <a:endParaRPr lang="ru-RU"/>
        </a:p>
      </dgm:t>
    </dgm:pt>
    <dgm:pt modelId="{DDD18530-96F8-40E2-90E2-B9FECBE0E2CF}" type="pres">
      <dgm:prSet presAssocID="{B09270AC-FCB4-42A3-9CC0-32A0DE86A0B5}" presName="parentNode" presStyleLbl="node1" presStyleIdx="1" presStyleCnt="4" custLinFactNeighborX="-486" custLinFactNeighborY="210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DD68F-F477-41FB-A8BB-1397F6AB46A2}" type="pres">
      <dgm:prSet presAssocID="{B09270AC-FCB4-42A3-9CC0-32A0DE86A0B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58EB7-9D1A-4EDC-8274-30245897615B}" type="pres">
      <dgm:prSet presAssocID="{814399F7-992C-4A97-82BB-05A771826FD1}" presName="Name25" presStyleLbl="parChTrans1D1" presStyleIdx="1" presStyleCnt="3"/>
      <dgm:spPr/>
      <dgm:t>
        <a:bodyPr/>
        <a:lstStyle/>
        <a:p>
          <a:endParaRPr lang="ru-RU"/>
        </a:p>
      </dgm:t>
    </dgm:pt>
    <dgm:pt modelId="{F8839BF1-E293-499B-A5A7-82403F62B96B}" type="pres">
      <dgm:prSet presAssocID="{F3B54EC7-8218-464E-AC99-A0D4FD55BB4B}" presName="node" presStyleCnt="0"/>
      <dgm:spPr/>
      <dgm:t>
        <a:bodyPr/>
        <a:lstStyle/>
        <a:p>
          <a:endParaRPr lang="ru-RU"/>
        </a:p>
      </dgm:t>
    </dgm:pt>
    <dgm:pt modelId="{DB1A4D6C-27C7-42D6-92F0-29D5E05319FF}" type="pres">
      <dgm:prSet presAssocID="{F3B54EC7-8218-464E-AC99-A0D4FD55BB4B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C2BF4-3818-4306-ADC0-41E24C6D6341}" type="pres">
      <dgm:prSet presAssocID="{F3B54EC7-8218-464E-AC99-A0D4FD55BB4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3A858-EA2F-4D35-B2CE-57A51FA3B9ED}" type="pres">
      <dgm:prSet presAssocID="{A9EAF182-FF35-4D81-85EA-8B9AAF7C6B44}" presName="Name25" presStyleLbl="parChTrans1D1" presStyleIdx="2" presStyleCnt="3"/>
      <dgm:spPr/>
      <dgm:t>
        <a:bodyPr/>
        <a:lstStyle/>
        <a:p>
          <a:endParaRPr lang="ru-RU"/>
        </a:p>
      </dgm:t>
    </dgm:pt>
    <dgm:pt modelId="{7AFAD1FE-253C-462E-8C68-0D4EF030299C}" type="pres">
      <dgm:prSet presAssocID="{9846139E-90A5-476F-BAA3-A1C9FA54917D}" presName="node" presStyleCnt="0"/>
      <dgm:spPr/>
      <dgm:t>
        <a:bodyPr/>
        <a:lstStyle/>
        <a:p>
          <a:endParaRPr lang="ru-RU"/>
        </a:p>
      </dgm:t>
    </dgm:pt>
    <dgm:pt modelId="{D3229206-466D-4BCA-90B5-E72EE1AAF2BE}" type="pres">
      <dgm:prSet presAssocID="{9846139E-90A5-476F-BAA3-A1C9FA54917D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2264F-7175-4365-BA57-97DE157FADE3}" type="pres">
      <dgm:prSet presAssocID="{9846139E-90A5-476F-BAA3-A1C9FA54917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DC3CA1-38A6-4E15-892E-87C35A463657}" type="presOf" srcId="{9846139E-90A5-476F-BAA3-A1C9FA54917D}" destId="{D3229206-466D-4BCA-90B5-E72EE1AAF2BE}" srcOrd="0" destOrd="0" presId="urn:microsoft.com/office/officeart/2005/8/layout/radial2"/>
    <dgm:cxn modelId="{D793BD63-FAE6-4AEC-9493-E68F2A910B07}" srcId="{B2828352-6E9B-4E91-8806-64510EB3BF1B}" destId="{9846139E-90A5-476F-BAA3-A1C9FA54917D}" srcOrd="2" destOrd="0" parTransId="{A9EAF182-FF35-4D81-85EA-8B9AAF7C6B44}" sibTransId="{5857277E-0F13-49B0-A072-AAD42BF4B6B9}"/>
    <dgm:cxn modelId="{326D1942-F70F-470D-BF21-D120F946958F}" type="presOf" srcId="{A9EAF182-FF35-4D81-85EA-8B9AAF7C6B44}" destId="{9803A858-EA2F-4D35-B2CE-57A51FA3B9ED}" srcOrd="0" destOrd="0" presId="urn:microsoft.com/office/officeart/2005/8/layout/radial2"/>
    <dgm:cxn modelId="{62CF7904-10A5-4D48-A28C-3CF478520FE9}" type="presOf" srcId="{F3B54EC7-8218-464E-AC99-A0D4FD55BB4B}" destId="{DB1A4D6C-27C7-42D6-92F0-29D5E05319FF}" srcOrd="0" destOrd="0" presId="urn:microsoft.com/office/officeart/2005/8/layout/radial2"/>
    <dgm:cxn modelId="{18DF739B-9767-4E20-BB59-A8949B0CDD3A}" srcId="{B2828352-6E9B-4E91-8806-64510EB3BF1B}" destId="{F3B54EC7-8218-464E-AC99-A0D4FD55BB4B}" srcOrd="1" destOrd="0" parTransId="{814399F7-992C-4A97-82BB-05A771826FD1}" sibTransId="{528DA9BB-481F-4CC1-A9BC-DBF8AAED2520}"/>
    <dgm:cxn modelId="{D3EBF6C1-01BB-41D1-9D11-011DE672091F}" type="presOf" srcId="{B2828352-6E9B-4E91-8806-64510EB3BF1B}" destId="{DA324703-52D3-4F31-9957-271B4BD20950}" srcOrd="0" destOrd="0" presId="urn:microsoft.com/office/officeart/2005/8/layout/radial2"/>
    <dgm:cxn modelId="{85F778D7-E677-4873-A286-1544BB54B47B}" type="presOf" srcId="{814399F7-992C-4A97-82BB-05A771826FD1}" destId="{4B358EB7-9D1A-4EDC-8274-30245897615B}" srcOrd="0" destOrd="0" presId="urn:microsoft.com/office/officeart/2005/8/layout/radial2"/>
    <dgm:cxn modelId="{C27C41E2-3102-4A14-8A6E-217479390C7A}" srcId="{B2828352-6E9B-4E91-8806-64510EB3BF1B}" destId="{B09270AC-FCB4-42A3-9CC0-32A0DE86A0B5}" srcOrd="0" destOrd="0" parTransId="{9263C7EC-4D28-412C-A99D-7D3BB15F21D7}" sibTransId="{D9903A4E-B960-409F-AA73-9E3DF904BB0B}"/>
    <dgm:cxn modelId="{692DD250-6B23-493E-ADCF-07D74DA69AD4}" type="presOf" srcId="{B09270AC-FCB4-42A3-9CC0-32A0DE86A0B5}" destId="{DDD18530-96F8-40E2-90E2-B9FECBE0E2CF}" srcOrd="0" destOrd="0" presId="urn:microsoft.com/office/officeart/2005/8/layout/radial2"/>
    <dgm:cxn modelId="{9BEAFB6C-F1CF-48C3-B936-93BC6A6E71C3}" type="presOf" srcId="{9263C7EC-4D28-412C-A99D-7D3BB15F21D7}" destId="{506A0C32-80D9-4A6C-8E63-55A3A62890FA}" srcOrd="0" destOrd="0" presId="urn:microsoft.com/office/officeart/2005/8/layout/radial2"/>
    <dgm:cxn modelId="{971A39AE-B24E-4968-820A-545A203A96E9}" type="presParOf" srcId="{DA324703-52D3-4F31-9957-271B4BD20950}" destId="{B34AF023-6745-4CA6-806E-756C5CAB1799}" srcOrd="0" destOrd="0" presId="urn:microsoft.com/office/officeart/2005/8/layout/radial2"/>
    <dgm:cxn modelId="{AA335A30-883B-4E9C-8332-D47480A60164}" type="presParOf" srcId="{B34AF023-6745-4CA6-806E-756C5CAB1799}" destId="{F6670617-6A2B-4E20-A025-40EA1632276E}" srcOrd="0" destOrd="0" presId="urn:microsoft.com/office/officeart/2005/8/layout/radial2"/>
    <dgm:cxn modelId="{BD93040F-47CA-41CF-A84B-DDC35F9A5EE4}" type="presParOf" srcId="{F6670617-6A2B-4E20-A025-40EA1632276E}" destId="{D1BD9A26-F2FB-47B8-B2F7-857E10C52424}" srcOrd="0" destOrd="0" presId="urn:microsoft.com/office/officeart/2005/8/layout/radial2"/>
    <dgm:cxn modelId="{349B9C90-6FDA-4E91-A86B-0A6E7B154E7C}" type="presParOf" srcId="{F6670617-6A2B-4E20-A025-40EA1632276E}" destId="{058C48D4-A2A6-4746-93EE-33AB12C14FA2}" srcOrd="1" destOrd="0" presId="urn:microsoft.com/office/officeart/2005/8/layout/radial2"/>
    <dgm:cxn modelId="{93E05CCA-44AE-4AD3-9442-AA759638E3F0}" type="presParOf" srcId="{B34AF023-6745-4CA6-806E-756C5CAB1799}" destId="{506A0C32-80D9-4A6C-8E63-55A3A62890FA}" srcOrd="1" destOrd="0" presId="urn:microsoft.com/office/officeart/2005/8/layout/radial2"/>
    <dgm:cxn modelId="{3FEDD87D-E185-48E4-ABCB-6E5FC4127E73}" type="presParOf" srcId="{B34AF023-6745-4CA6-806E-756C5CAB1799}" destId="{3041207D-1572-4B2E-A44C-7657242B325B}" srcOrd="2" destOrd="0" presId="urn:microsoft.com/office/officeart/2005/8/layout/radial2"/>
    <dgm:cxn modelId="{140F789A-4863-4764-B918-6C89FD813411}" type="presParOf" srcId="{3041207D-1572-4B2E-A44C-7657242B325B}" destId="{DDD18530-96F8-40E2-90E2-B9FECBE0E2CF}" srcOrd="0" destOrd="0" presId="urn:microsoft.com/office/officeart/2005/8/layout/radial2"/>
    <dgm:cxn modelId="{BD2A85D9-EF99-4392-9949-788C06BC1735}" type="presParOf" srcId="{3041207D-1572-4B2E-A44C-7657242B325B}" destId="{F75DD68F-F477-41FB-A8BB-1397F6AB46A2}" srcOrd="1" destOrd="0" presId="urn:microsoft.com/office/officeart/2005/8/layout/radial2"/>
    <dgm:cxn modelId="{5AA04A74-2876-4CC3-AC98-6DF583B8F185}" type="presParOf" srcId="{B34AF023-6745-4CA6-806E-756C5CAB1799}" destId="{4B358EB7-9D1A-4EDC-8274-30245897615B}" srcOrd="3" destOrd="0" presId="urn:microsoft.com/office/officeart/2005/8/layout/radial2"/>
    <dgm:cxn modelId="{BDD47415-00F8-48F4-95B2-BBDAA01B288E}" type="presParOf" srcId="{B34AF023-6745-4CA6-806E-756C5CAB1799}" destId="{F8839BF1-E293-499B-A5A7-82403F62B96B}" srcOrd="4" destOrd="0" presId="urn:microsoft.com/office/officeart/2005/8/layout/radial2"/>
    <dgm:cxn modelId="{527F8505-D68F-4664-8C71-552226CD9363}" type="presParOf" srcId="{F8839BF1-E293-499B-A5A7-82403F62B96B}" destId="{DB1A4D6C-27C7-42D6-92F0-29D5E05319FF}" srcOrd="0" destOrd="0" presId="urn:microsoft.com/office/officeart/2005/8/layout/radial2"/>
    <dgm:cxn modelId="{2C764BB3-CD47-43F5-BBFE-0FBBA3DEFAB3}" type="presParOf" srcId="{F8839BF1-E293-499B-A5A7-82403F62B96B}" destId="{0F5C2BF4-3818-4306-ADC0-41E24C6D6341}" srcOrd="1" destOrd="0" presId="urn:microsoft.com/office/officeart/2005/8/layout/radial2"/>
    <dgm:cxn modelId="{7A0EB333-9BBA-4404-A8F8-29DF3B22AD34}" type="presParOf" srcId="{B34AF023-6745-4CA6-806E-756C5CAB1799}" destId="{9803A858-EA2F-4D35-B2CE-57A51FA3B9ED}" srcOrd="5" destOrd="0" presId="urn:microsoft.com/office/officeart/2005/8/layout/radial2"/>
    <dgm:cxn modelId="{6E49E20F-A09E-453E-8F7A-17EEAA6C6DB8}" type="presParOf" srcId="{B34AF023-6745-4CA6-806E-756C5CAB1799}" destId="{7AFAD1FE-253C-462E-8C68-0D4EF030299C}" srcOrd="6" destOrd="0" presId="urn:microsoft.com/office/officeart/2005/8/layout/radial2"/>
    <dgm:cxn modelId="{530F3840-E37E-44C2-BD39-A20562EB7B3E}" type="presParOf" srcId="{7AFAD1FE-253C-462E-8C68-0D4EF030299C}" destId="{D3229206-466D-4BCA-90B5-E72EE1AAF2BE}" srcOrd="0" destOrd="0" presId="urn:microsoft.com/office/officeart/2005/8/layout/radial2"/>
    <dgm:cxn modelId="{3CBC1A76-E2DF-4F10-80B5-A4FBFE1B8530}" type="presParOf" srcId="{7AFAD1FE-253C-462E-8C68-0D4EF030299C}" destId="{0C32264F-7175-4365-BA57-97DE157FADE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3A858-EA2F-4D35-B2CE-57A51FA3B9ED}">
      <dsp:nvSpPr>
        <dsp:cNvPr id="0" name=""/>
        <dsp:cNvSpPr/>
      </dsp:nvSpPr>
      <dsp:spPr>
        <a:xfrm rot="2561434">
          <a:off x="4255817" y="5270653"/>
          <a:ext cx="1154600" cy="52558"/>
        </a:xfrm>
        <a:custGeom>
          <a:avLst/>
          <a:gdLst/>
          <a:ahLst/>
          <a:cxnLst/>
          <a:rect l="0" t="0" r="0" b="0"/>
          <a:pathLst>
            <a:path>
              <a:moveTo>
                <a:pt x="0" y="26279"/>
              </a:moveTo>
              <a:lnTo>
                <a:pt x="1154600" y="262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58EB7-9D1A-4EDC-8274-30245897615B}">
      <dsp:nvSpPr>
        <dsp:cNvPr id="0" name=""/>
        <dsp:cNvSpPr/>
      </dsp:nvSpPr>
      <dsp:spPr>
        <a:xfrm>
          <a:off x="4408786" y="3700646"/>
          <a:ext cx="1473744" cy="52558"/>
        </a:xfrm>
        <a:custGeom>
          <a:avLst/>
          <a:gdLst/>
          <a:ahLst/>
          <a:cxnLst/>
          <a:rect l="0" t="0" r="0" b="0"/>
          <a:pathLst>
            <a:path>
              <a:moveTo>
                <a:pt x="0" y="26279"/>
              </a:moveTo>
              <a:lnTo>
                <a:pt x="1473744" y="262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A0C32-80D9-4A6C-8E63-55A3A62890FA}">
      <dsp:nvSpPr>
        <dsp:cNvPr id="0" name=""/>
        <dsp:cNvSpPr/>
      </dsp:nvSpPr>
      <dsp:spPr>
        <a:xfrm rot="19392074">
          <a:off x="4291474" y="2392234"/>
          <a:ext cx="1177500" cy="52558"/>
        </a:xfrm>
        <a:custGeom>
          <a:avLst/>
          <a:gdLst/>
          <a:ahLst/>
          <a:cxnLst/>
          <a:rect l="0" t="0" r="0" b="0"/>
          <a:pathLst>
            <a:path>
              <a:moveTo>
                <a:pt x="0" y="26279"/>
              </a:moveTo>
              <a:lnTo>
                <a:pt x="1177500" y="262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C48D4-A2A6-4746-93EE-33AB12C14FA2}">
      <dsp:nvSpPr>
        <dsp:cNvPr id="0" name=""/>
        <dsp:cNvSpPr/>
      </dsp:nvSpPr>
      <dsp:spPr>
        <a:xfrm>
          <a:off x="1259644" y="2016213"/>
          <a:ext cx="3650374" cy="36503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D18530-96F8-40E2-90E2-B9FECBE0E2CF}">
      <dsp:nvSpPr>
        <dsp:cNvPr id="0" name=""/>
        <dsp:cNvSpPr/>
      </dsp:nvSpPr>
      <dsp:spPr>
        <a:xfrm>
          <a:off x="5148073" y="432057"/>
          <a:ext cx="2043507" cy="20435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НАЛОГОВЫЕ ДОХОДЫ</a:t>
          </a:r>
          <a:endParaRPr lang="ru-RU" sz="1600" kern="1200" dirty="0"/>
        </a:p>
      </dsp:txBody>
      <dsp:txXfrm>
        <a:off x="5447338" y="731322"/>
        <a:ext cx="1444977" cy="1444977"/>
      </dsp:txXfrm>
    </dsp:sp>
    <dsp:sp modelId="{DB1A4D6C-27C7-42D6-92F0-29D5E05319FF}">
      <dsp:nvSpPr>
        <dsp:cNvPr id="0" name=""/>
        <dsp:cNvSpPr/>
      </dsp:nvSpPr>
      <dsp:spPr>
        <a:xfrm>
          <a:off x="5882530" y="2705171"/>
          <a:ext cx="2043507" cy="20435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НЕНАЛОГОВЫЕ ДОХОДЫ</a:t>
          </a:r>
          <a:endParaRPr lang="ru-RU" sz="1600" kern="1200" dirty="0"/>
        </a:p>
      </dsp:txBody>
      <dsp:txXfrm>
        <a:off x="6181795" y="3004436"/>
        <a:ext cx="1444977" cy="1444977"/>
      </dsp:txXfrm>
    </dsp:sp>
    <dsp:sp modelId="{D3229206-466D-4BCA-90B5-E72EE1AAF2BE}">
      <dsp:nvSpPr>
        <dsp:cNvPr id="0" name=""/>
        <dsp:cNvSpPr/>
      </dsp:nvSpPr>
      <dsp:spPr>
        <a:xfrm>
          <a:off x="4967272" y="5335780"/>
          <a:ext cx="2190224" cy="21902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БЕЗВОЗМЕЗДНЫЕ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ПОСТУПЛЕНИЯ</a:t>
          </a:r>
          <a:endParaRPr lang="ru-RU" sz="1600" kern="1200" dirty="0"/>
        </a:p>
      </dsp:txBody>
      <dsp:txXfrm>
        <a:off x="5288023" y="5656531"/>
        <a:ext cx="1548722" cy="1548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0.19047</cdr:x>
      <cdr:y>0.90063</cdr:y>
    </cdr:from>
    <cdr:to>
      <cdr:x>0.85714</cdr:x>
      <cdr:y>0.99716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14480" y="4532330"/>
          <a:ext cx="6000792" cy="485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</a:t>
          </a:r>
          <a:endParaRPr lang="ru-RU" sz="2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0.15079</cdr:x>
      <cdr:y>0.86167</cdr:y>
    </cdr:from>
    <cdr:to>
      <cdr:x>0.19643</cdr:x>
      <cdr:y>0.90063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216106" y="4336255"/>
          <a:ext cx="368070" cy="196071"/>
        </a:xfrm>
        <a:prstGeom xmlns:a="http://schemas.openxmlformats.org/drawingml/2006/main" prst="rect">
          <a:avLst/>
        </a:prstGeom>
        <a:solidFill xmlns:a="http://schemas.openxmlformats.org/drawingml/2006/main">
          <a:srgbClr val="7030A0"/>
        </a:solidFill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0.15079</cdr:x>
      <cdr:y>0.93321</cdr:y>
    </cdr:from>
    <cdr:to>
      <cdr:x>0.19643</cdr:x>
      <cdr:y>0.97161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216106" y="4696296"/>
          <a:ext cx="368070" cy="19323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75000"/>
          </a:scheme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entury School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entury School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entury School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entury School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entury School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entury School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entury School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entury School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entury Schoolbook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0.3966</cdr:x>
      <cdr:y>0.39369</cdr:y>
    </cdr:from>
    <cdr:to>
      <cdr:x>0.67568</cdr:x>
      <cdr:y>0.55316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2113322" y="2540607"/>
          <a:ext cx="1487078" cy="102909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800" dirty="0" smtClean="0">
              <a:solidFill>
                <a:schemeClr val="accent5">
                  <a:lumMod val="50000"/>
                </a:schemeClr>
              </a:solidFill>
            </a:rPr>
            <a:t>1524,2</a:t>
          </a:r>
          <a:endParaRPr lang="ru-RU" sz="2800" dirty="0">
            <a:solidFill>
              <a:schemeClr val="accent5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0.50193</cdr:x>
      <cdr:y>0.12403</cdr:y>
    </cdr:from>
    <cdr:to>
      <cdr:x>0.69585</cdr:x>
      <cdr:y>0.23034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2674580" y="800407"/>
          <a:ext cx="1033324" cy="686054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/>
            <a:t>26,3%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0.14865</cdr:x>
      <cdr:y>0.40753</cdr:y>
    </cdr:from>
    <cdr:to>
      <cdr:x>0.41254</cdr:x>
      <cdr:y>0.56699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792088" y="2629900"/>
          <a:ext cx="1406159" cy="102909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 smtClean="0"/>
            <a:t>73,7%</a:t>
          </a:r>
          <a:endParaRPr lang="ru-RU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247DAA-F212-46A3-A03B-70753984F529}" type="datetimeFigureOut">
              <a:rPr lang="ru-RU"/>
              <a:pPr>
                <a:defRPr/>
              </a:pPr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2EB8D6-99E1-41E8-910F-E6EF79D0C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202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C8A2AA-6515-461E-A0A2-4D3E37ACC8E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068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166958-05FE-4404-A91E-8762EC42A2A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6650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A6EEEB-3D5C-44E2-A3AE-C7F0112F7C7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02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F4B56-3D99-4D28-BAF3-780BF5DE89EE}" type="datetime1">
              <a:rPr lang="ru-RU" smtClean="0"/>
              <a:pPr>
                <a:defRPr/>
              </a:pPr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6F8AA-2830-45F3-9FCA-8CE773768F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59435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646A5F-63A5-4258-BBA5-17BFD2BE94D0}" type="datetime1">
              <a:rPr lang="ru-RU" smtClean="0"/>
              <a:pPr>
                <a:defRPr/>
              </a:pPr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3AA89-BD17-4E29-931C-2BD9A4FE3A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09802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1096E5-E3B8-47B5-B5D8-50422EA2F4E7}" type="datetime1">
              <a:rPr lang="ru-RU" smtClean="0"/>
              <a:pPr>
                <a:defRPr/>
              </a:pPr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7F03C-65FC-453E-AEE7-CB0DCE667D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240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97CAEA-BF84-452E-BD6D-879CA399C17A}" type="datetime1">
              <a:rPr lang="ru-RU" smtClean="0"/>
              <a:pPr>
                <a:defRPr/>
              </a:pPr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345F2-93D2-4609-B2AF-4C21B8B9B4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49137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E596B1-D797-4587-8047-B558D394B269}" type="datetime1">
              <a:rPr lang="ru-RU" smtClean="0"/>
              <a:pPr>
                <a:defRPr/>
              </a:pPr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CCE64-B65A-4F5B-A83B-7BD6FA15BD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42596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D086CE-4878-44EF-979B-189AADA4CD18}" type="datetime1">
              <a:rPr lang="ru-RU" smtClean="0"/>
              <a:pPr>
                <a:defRPr/>
              </a:pPr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3956E-4123-4D56-AB54-9AE3B78535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32818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E44E9-56CC-409D-B518-BF96BB3FA042}" type="datetime1">
              <a:rPr lang="ru-RU" smtClean="0"/>
              <a:pPr>
                <a:defRPr/>
              </a:pPr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CD4F9-DB01-49C8-A19E-89E2B25DAF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07156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8C8739-0D9F-4F2E-B5C9-D827B9DD99DC}" type="datetime1">
              <a:rPr lang="ru-RU" smtClean="0"/>
              <a:pPr>
                <a:defRPr/>
              </a:pPr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31473-B857-4A39-93DA-A318CB1217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35495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14C5FD-452B-4C3F-BF0F-F6E5D3193CF2}" type="datetime1">
              <a:rPr lang="ru-RU" smtClean="0"/>
              <a:pPr>
                <a:defRPr/>
              </a:pPr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E1667-DEF3-4849-8148-7DFBD75EAB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75591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D90D97-F451-4AC4-809D-74A89AE169C8}" type="datetime1">
              <a:rPr lang="ru-RU" smtClean="0"/>
              <a:pPr>
                <a:defRPr/>
              </a:pPr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945E2-72EE-40C8-A1B5-C08657F2FC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71765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26F69E-7A5C-4084-9F09-C2F005202481}" type="datetime1">
              <a:rPr lang="ru-RU" smtClean="0"/>
              <a:pPr>
                <a:defRPr/>
              </a:pPr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D2BE5-BF9F-44A3-B2B1-CFE54AF54F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49517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9F87C8-29AB-4D31-9C21-28ADFE2CABD0}" type="datetime1">
              <a:rPr lang="ru-RU" smtClean="0"/>
              <a:pPr>
                <a:defRPr/>
              </a:pPr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C1FFBB-4CE8-4F44-9920-275482D103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 spd="med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285720" y="764704"/>
            <a:ext cx="8572500" cy="3164343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</a:rPr>
              <a:t>к проекту решения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</a:rPr>
              <a:t>Собрания 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</a:rPr>
              <a:t>Балко-Грузского сельского поселения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anose="02040604050505020304" pitchFamily="18" charset="0"/>
            </a:endParaRPr>
          </a:p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</a:rPr>
              <a:t>«О бюджете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</a:rPr>
              <a:t>Балко-Грузского сельского поселения Егорлыкского района на 2025 год и на плановый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</a:rPr>
              <a:t>период 2026 и 2027 годов»</a:t>
            </a:r>
            <a:endParaRPr lang="ru-RU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gray">
          <a:xfrm>
            <a:off x="395536" y="0"/>
            <a:ext cx="8496944" cy="1292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3200" b="1" kern="0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+mj-ea"/>
                <a:cs typeface="+mj-cs"/>
              </a:rPr>
              <a:t>БЮДЖЕТ ДЛЯ ГРАЖДАН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627313" y="2960688"/>
            <a:ext cx="6516687" cy="104298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>
              <a:defRPr/>
            </a:pPr>
            <a:endParaRPr lang="ru-RU" sz="1600" b="1" kern="0" dirty="0">
              <a:solidFill>
                <a:schemeClr val="bg1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572264" y="6000768"/>
            <a:ext cx="2447925" cy="679450"/>
          </a:xfrm>
        </p:spPr>
        <p:txBody>
          <a:bodyPr/>
          <a:lstStyle/>
          <a:p>
            <a:pPr>
              <a:defRPr/>
            </a:pPr>
            <a:fld id="{9874A261-A94C-43F2-BF88-90D9F1E829FE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92" y="3645024"/>
            <a:ext cx="5636616" cy="2952328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ext Box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-4"/>
            <a:chExt cx="5768" cy="3886"/>
          </a:xfrm>
          <a:gradFill flip="none" rotWithShape="1">
            <a:gsLst>
              <a:gs pos="75000">
                <a:schemeClr val="tx2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grpSpPr>
        <p:pic>
          <p:nvPicPr>
            <p:cNvPr id="89104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89105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8909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9092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2" name="Rectangle 22"/>
          <p:cNvSpPr>
            <a:spLocks noChangeArrowheads="1"/>
          </p:cNvSpPr>
          <p:nvPr/>
        </p:nvSpPr>
        <p:spPr bwMode="auto">
          <a:xfrm>
            <a:off x="642910" y="0"/>
            <a:ext cx="7890348" cy="100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</a:t>
            </a:r>
            <a:endParaRPr lang="en-US" sz="20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бюджета сельского поселения </a:t>
            </a:r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на 2025 год и на плановый период              2026 и 2027 года.        ( тыс. руб.)</a:t>
            </a:r>
            <a:endParaRPr lang="ru-RU" sz="20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6553200" y="5572125"/>
            <a:ext cx="2590800" cy="1149350"/>
          </a:xfrm>
        </p:spPr>
        <p:txBody>
          <a:bodyPr/>
          <a:lstStyle/>
          <a:p>
            <a:pPr>
              <a:defRPr/>
            </a:pPr>
            <a:fld id="{3035C14C-853C-47F3-9691-E05947E7B4C6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89096" name="TextBox 21"/>
          <p:cNvSpPr txBox="1">
            <a:spLocks noChangeArrowheads="1"/>
          </p:cNvSpPr>
          <p:nvPr/>
        </p:nvSpPr>
        <p:spPr bwMode="auto">
          <a:xfrm>
            <a:off x="1763713" y="6237288"/>
            <a:ext cx="93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679080574"/>
              </p:ext>
            </p:extLst>
          </p:nvPr>
        </p:nvGraphicFramePr>
        <p:xfrm>
          <a:off x="357158" y="1071546"/>
          <a:ext cx="4286850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133420743"/>
              </p:ext>
            </p:extLst>
          </p:nvPr>
        </p:nvGraphicFramePr>
        <p:xfrm>
          <a:off x="611560" y="3356992"/>
          <a:ext cx="385765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74386806"/>
              </p:ext>
            </p:extLst>
          </p:nvPr>
        </p:nvGraphicFramePr>
        <p:xfrm>
          <a:off x="5004048" y="1071546"/>
          <a:ext cx="3888432" cy="2285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765051245"/>
              </p:ext>
            </p:extLst>
          </p:nvPr>
        </p:nvGraphicFramePr>
        <p:xfrm>
          <a:off x="4932040" y="3717032"/>
          <a:ext cx="385768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ext Box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" y="-4"/>
            <a:chExt cx="5768" cy="3886"/>
          </a:xfrm>
          <a:gradFill>
            <a:gsLst>
              <a:gs pos="75000">
                <a:schemeClr val="tx2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</a:gradFill>
        </p:grpSpPr>
        <p:pic>
          <p:nvPicPr>
            <p:cNvPr id="90126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90127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90115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0116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6" name="Rectangle 22"/>
          <p:cNvSpPr>
            <a:spLocks noChangeArrowheads="1"/>
          </p:cNvSpPr>
          <p:nvPr/>
        </p:nvSpPr>
        <p:spPr bwMode="auto">
          <a:xfrm>
            <a:off x="857224" y="214290"/>
            <a:ext cx="77612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бюджета сельского поселения 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 гг.,     тыс. руб.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2D343-D7BA-4864-8356-280006DC92E7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653030905"/>
              </p:ext>
            </p:extLst>
          </p:nvPr>
        </p:nvGraphicFramePr>
        <p:xfrm>
          <a:off x="467544" y="1397000"/>
          <a:ext cx="8064896" cy="5032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65522-47FA-4D9A-898C-F000CDFBD2F5}" type="slidenum">
              <a:rPr lang="ru-RU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424833"/>
              </p:ext>
            </p:extLst>
          </p:nvPr>
        </p:nvGraphicFramePr>
        <p:xfrm>
          <a:off x="5076056" y="4955540"/>
          <a:ext cx="4067945" cy="19024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3701"/>
                <a:gridCol w="1538507"/>
                <a:gridCol w="720080"/>
                <a:gridCol w="797666"/>
                <a:gridCol w="677991"/>
              </a:tblGrid>
              <a:tr h="47561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61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1123,2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7561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401,0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437,7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</a:tr>
              <a:tr h="475615"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1524,2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1119,1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5033" name="TextBox 14"/>
          <p:cNvSpPr txBox="1">
            <a:spLocks noChangeArrowheads="1"/>
          </p:cNvSpPr>
          <p:nvPr/>
        </p:nvSpPr>
        <p:spPr bwMode="auto">
          <a:xfrm>
            <a:off x="7970838" y="3214688"/>
            <a:ext cx="10768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Constantia" pitchFamily="18" charset="0"/>
              </a:rPr>
              <a:t>Тыс</a:t>
            </a:r>
            <a:r>
              <a:rPr lang="ru-RU" sz="1600" b="1" dirty="0">
                <a:latin typeface="Constantia" pitchFamily="18" charset="0"/>
              </a:rPr>
              <a:t>. руб.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16632"/>
            <a:ext cx="9144000" cy="1033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Безвозмездные </a:t>
            </a:r>
            <a:r>
              <a:rPr lang="ru-RU" sz="2800" i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поступления в бюджет сельского поселения из бюджета муниципального района </a:t>
            </a:r>
            <a:endParaRPr lang="ru-RU" sz="2800" i="1" dirty="0" smtClean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              на 2025-2027 </a:t>
            </a:r>
            <a:r>
              <a:rPr lang="ru-RU" sz="2800" i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годах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942891089"/>
              </p:ext>
            </p:extLst>
          </p:nvPr>
        </p:nvGraphicFramePr>
        <p:xfrm>
          <a:off x="0" y="332656"/>
          <a:ext cx="5328592" cy="645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5034" name="Рисунок 15" descr="mone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556792"/>
            <a:ext cx="62646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65522-47FA-4D9A-898C-F000CDFBD2F5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85033" name="TextBox 14"/>
          <p:cNvSpPr txBox="1">
            <a:spLocks noChangeArrowheads="1"/>
          </p:cNvSpPr>
          <p:nvPr/>
        </p:nvSpPr>
        <p:spPr bwMode="auto">
          <a:xfrm>
            <a:off x="7970838" y="3214688"/>
            <a:ext cx="10768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Constantia" pitchFamily="18" charset="0"/>
              </a:rPr>
              <a:t>Тыс</a:t>
            </a:r>
            <a:r>
              <a:rPr lang="ru-RU" sz="1600" b="1" dirty="0">
                <a:latin typeface="Constantia" pitchFamily="18" charset="0"/>
              </a:rPr>
              <a:t>. руб.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16632"/>
            <a:ext cx="9144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Shruti" panose="020B0502040204020203" pitchFamily="34" charset="0"/>
              </a:rPr>
              <a:t>Структура расходов бюджета сельского поселения </a:t>
            </a:r>
            <a:endParaRPr lang="ru-RU" sz="2800" kern="10" dirty="0" smtClean="0">
              <a:ln w="9525">
                <a:noFill/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Shruti" panose="020B0502040204020203" pitchFamily="34" charset="0"/>
            </a:endParaRPr>
          </a:p>
          <a:p>
            <a:pPr algn="ctr">
              <a:defRPr/>
            </a:pPr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Shruti" panose="020B0502040204020203" pitchFamily="34" charset="0"/>
              </a:rPr>
              <a:t>на </a:t>
            </a:r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Shruti" panose="020B0502040204020203" pitchFamily="34" charset="0"/>
              </a:rPr>
              <a:t>2025 – 2027 года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819401"/>
              </p:ext>
            </p:extLst>
          </p:nvPr>
        </p:nvGraphicFramePr>
        <p:xfrm>
          <a:off x="4658610" y="4503029"/>
          <a:ext cx="4464497" cy="21767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4925"/>
                <a:gridCol w="681157"/>
                <a:gridCol w="775540"/>
                <a:gridCol w="791121"/>
                <a:gridCol w="408694"/>
                <a:gridCol w="681157"/>
                <a:gridCol w="581903"/>
              </a:tblGrid>
              <a:tr h="1079470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Обшегосударственные</a:t>
                      </a: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 и безопасность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noFill/>
                  </a:tcPr>
                </a:tc>
              </a:tr>
              <a:tr h="296091">
                <a:tc>
                  <a:txBody>
                    <a:bodyPr/>
                    <a:lstStyle/>
                    <a:p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7180,8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1298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1480,9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4949,7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203</a:t>
                      </a:r>
                      <a:endParaRPr lang="ru-RU" dirty="0"/>
                    </a:p>
                  </a:txBody>
                  <a:tcPr/>
                </a:tc>
              </a:tr>
              <a:tr h="296091">
                <a:tc>
                  <a:txBody>
                    <a:bodyPr/>
                    <a:lstStyle/>
                    <a:p>
                      <a:r>
                        <a:rPr lang="ru-RU" dirty="0" smtClean="0"/>
                        <a:t>2026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7957,7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437,5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501,9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4759,2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190</a:t>
                      </a:r>
                      <a:endParaRPr lang="ru-RU" dirty="0"/>
                    </a:p>
                  </a:txBody>
                  <a:tcPr/>
                </a:tc>
              </a:tr>
              <a:tr h="454386">
                <a:tc>
                  <a:txBody>
                    <a:bodyPr/>
                    <a:lstStyle/>
                    <a:p>
                      <a:r>
                        <a:rPr lang="ru-RU" dirty="0" smtClean="0"/>
                        <a:t>2027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8074,5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562,3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4159,1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16230622"/>
              </p:ext>
            </p:extLst>
          </p:nvPr>
        </p:nvGraphicFramePr>
        <p:xfrm>
          <a:off x="0" y="980728"/>
          <a:ext cx="6444208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5034" name="Рисунок 15" descr="mone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76672"/>
            <a:ext cx="62646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827563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188641"/>
            <a:ext cx="8066858" cy="79208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851553"/>
              </p:ext>
            </p:extLst>
          </p:nvPr>
        </p:nvGraphicFramePr>
        <p:xfrm>
          <a:off x="179512" y="1196752"/>
          <a:ext cx="8496944" cy="4370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7915"/>
                <a:gridCol w="1948738"/>
                <a:gridCol w="1826727"/>
                <a:gridCol w="1583564"/>
              </a:tblGrid>
              <a:tr h="741181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endParaRPr lang="ru-RU" sz="18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2026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563075"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муниципального долга Балко-Грузского сельского поселения Егорлыкского района*, всего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21662"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%% к доходам без учета безвозмездных поступлений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68613"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Обязательства по бюджетным кредитам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42430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7992888" cy="576063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</a:t>
            </a:r>
            <a:endParaRPr lang="ru-RU" sz="4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98" y="836712"/>
            <a:ext cx="8138866" cy="561662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сектором экономики и финансов администрацией Балко-Грузского сельского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поселения 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Егорлыкского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Ростовской области </a:t>
            </a:r>
            <a:endParaRPr lang="ru-RU" sz="24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надеемся, что представленная информация оказалась </a:t>
            </a:r>
          </a:p>
          <a:p>
            <a:pPr algn="ctr">
              <a:defRPr/>
            </a:pP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для Вас полезной и интересной.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Свои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вопросы и предложения Вы можете направить в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сектор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экономики и финансов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администрации Балко-Грузского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сельского поселения 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Егорлыкского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Ростовской области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области: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по телефону (факсу) 8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(86370) 46-3-03</a:t>
            </a:r>
            <a:endParaRPr lang="ru-RU" sz="24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на адрес электронной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почты 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sp10106@donpac.ru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письмом по почте 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347684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Ростовская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область,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Егорлыкский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район,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х. Мирный, ул. Почтовая 1А</a:t>
            </a:r>
            <a:endParaRPr lang="ru-RU" sz="24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98929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Скругленный прямоугольник 18"/>
          <p:cNvSpPr>
            <a:spLocks noChangeArrowheads="1"/>
          </p:cNvSpPr>
          <p:nvPr/>
        </p:nvSpPr>
        <p:spPr bwMode="auto">
          <a:xfrm>
            <a:off x="142844" y="1571612"/>
            <a:ext cx="8642350" cy="3527425"/>
          </a:xfrm>
          <a:prstGeom prst="roundRect">
            <a:avLst>
              <a:gd name="adj" fmla="val 16667"/>
            </a:avLst>
          </a:prstGeom>
          <a:noFill/>
          <a:ln w="25400" algn="ctr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Спасибо, что посетили информационный ресурс «Бюджет для граждан»!</a:t>
            </a:r>
            <a:endParaRPr lang="ru-RU" sz="3600" b="1" i="1">
              <a:solidFill>
                <a:srgbClr val="9A3130"/>
              </a:solidFill>
              <a:latin typeface="Constantia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883E7-D6D5-4527-AEE0-A107D7E634F9}" type="slidenum">
              <a:rPr lang="ru-RU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>
              <a:latin typeface="Calibri" pitchFamily="34" charset="0"/>
            </a:endParaRPr>
          </a:p>
        </p:txBody>
      </p:sp>
      <p:sp>
        <p:nvSpPr>
          <p:cNvPr id="16390" name="WordArt 8"/>
          <p:cNvSpPr>
            <a:spLocks noChangeArrowheads="1" noChangeShapeType="1" noTextEdit="1"/>
          </p:cNvSpPr>
          <p:nvPr/>
        </p:nvSpPr>
        <p:spPr bwMode="auto">
          <a:xfrm>
            <a:off x="500034" y="142852"/>
            <a:ext cx="7715304" cy="7986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34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3600" b="1" kern="10" spc="1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 Уважаемые жители сельского поселения!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88" y="500063"/>
            <a:ext cx="7326312" cy="8286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2800" kern="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142984"/>
            <a:ext cx="8856984" cy="4939814"/>
          </a:xfrm>
          <a:prstGeom prst="rect">
            <a:avLst/>
          </a:prstGeo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i="1" dirty="0">
                <a:latin typeface="+mj-lt"/>
              </a:rPr>
              <a:t>	</a:t>
            </a:r>
            <a:r>
              <a:rPr lang="ru-RU" sz="2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Балко-Грузского  сельского </a:t>
            </a:r>
            <a:r>
              <a:rPr lang="ru-RU" sz="2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sz="2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Егорлыкского район </a:t>
            </a:r>
            <a:r>
              <a:rPr lang="ru-RU" sz="2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составляет  аналитический документ «Бюджет для граждан», который содержит основные положения проекта решения о бюджете и отчета о его исполнении в доступной и понятной форме.</a:t>
            </a:r>
          </a:p>
          <a:p>
            <a:pPr algn="just">
              <a:defRPr/>
            </a:pPr>
            <a:r>
              <a:rPr lang="ru-RU" sz="2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По своей сути бюджет для граждан - это упрощенная версия бюджетного документа, которая использует доступные форматы, чтобы облегчить для граждан понимание бюджета, объяснить им планы и действия Администрации сельского поселения во время бюджетного года и показать формы их возможного взаимодействия с каждым гражданином по вопросам расходования общественных финансов. </a:t>
            </a:r>
          </a:p>
          <a:p>
            <a:pPr algn="just">
              <a:defRPr/>
            </a:pPr>
            <a:r>
              <a:rPr lang="ru-RU" sz="2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Информацию о бюджетном процессе и аналитический материал доступен на сайте </a:t>
            </a:r>
          </a:p>
          <a:p>
            <a:pPr algn="just">
              <a:defRPr/>
            </a:pPr>
            <a:r>
              <a:rPr lang="ru-RU" sz="2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Очень надеемся, что «Бюджет для граждан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станет доступным источником для повышения финансовой грамотности наших жителей  и активизации общественного контроля за муниципальными расходами.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8450A-F564-44EC-B8C3-03493A7CA524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05050" cy="365125"/>
          </a:xfrm>
        </p:spPr>
        <p:txBody>
          <a:bodyPr/>
          <a:lstStyle/>
          <a:p>
            <a:pPr>
              <a:defRPr/>
            </a:pPr>
            <a:fld id="{5248CE0B-340D-4818-872C-77B4F10B244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7409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Tx/>
              <a:buNone/>
            </a:pPr>
            <a:endParaRPr lang="ru-RU" sz="1600" i="1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6" name="Скругленный прямоугольник 18"/>
          <p:cNvSpPr>
            <a:spLocks noChangeArrowheads="1"/>
          </p:cNvSpPr>
          <p:nvPr/>
        </p:nvSpPr>
        <p:spPr bwMode="auto">
          <a:xfrm>
            <a:off x="0" y="620688"/>
            <a:ext cx="8964488" cy="252254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47625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000">
              <a:latin typeface="Constantia" pitchFamily="18" charset="0"/>
            </a:endParaRPr>
          </a:p>
        </p:txBody>
      </p:sp>
      <p:sp>
        <p:nvSpPr>
          <p:cNvPr id="7" name="Скругленный прямоугольник 18"/>
          <p:cNvSpPr>
            <a:spLocks noChangeArrowheads="1"/>
          </p:cNvSpPr>
          <p:nvPr/>
        </p:nvSpPr>
        <p:spPr bwMode="auto">
          <a:xfrm>
            <a:off x="0" y="5373216"/>
            <a:ext cx="9036496" cy="1440160"/>
          </a:xfrm>
          <a:prstGeom prst="roundRect">
            <a:avLst>
              <a:gd name="adj" fmla="val 16667"/>
            </a:avLst>
          </a:prstGeom>
          <a:noFill/>
          <a:ln w="47625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000">
              <a:latin typeface="Constantia" pitchFamily="18" charset="0"/>
            </a:endParaRPr>
          </a:p>
        </p:txBody>
      </p:sp>
      <p:sp>
        <p:nvSpPr>
          <p:cNvPr id="17412" name="Shape"/>
          <p:cNvSpPr>
            <a:spLocks noChangeArrowheads="1"/>
          </p:cNvSpPr>
          <p:nvPr/>
        </p:nvSpPr>
        <p:spPr bwMode="auto">
          <a:xfrm>
            <a:off x="214282" y="214290"/>
            <a:ext cx="76565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9" name="Shape"/>
          <p:cNvSpPr>
            <a:spLocks noChangeArrowheads="1"/>
          </p:cNvSpPr>
          <p:nvPr/>
        </p:nvSpPr>
        <p:spPr bwMode="auto">
          <a:xfrm>
            <a:off x="214282" y="908720"/>
            <a:ext cx="8462174" cy="209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225" algn="ctr">
              <a:lnSpc>
                <a:spcPts val="2163"/>
              </a:lnSpc>
              <a:spcBef>
                <a:spcPts val="2100"/>
              </a:spcBef>
              <a:spcAft>
                <a:spcPts val="213"/>
              </a:spcAft>
              <a:defRPr/>
            </a:pP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«Бюджет для граждан»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– аналитический документ, разрабатываемый в целях предоставления гражданам актуальной информации о проекте  бюджета поселения в формате, доступном для широкого круга пользователей. В представленной информации отражены положения проекта  бюджета поселения на предстоящие три года: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2025 год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и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2026-2027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годы. </a:t>
            </a:r>
          </a:p>
        </p:txBody>
      </p:sp>
      <p:sp>
        <p:nvSpPr>
          <p:cNvPr id="17414" name="Shape"/>
          <p:cNvSpPr>
            <a:spLocks noChangeArrowheads="1"/>
          </p:cNvSpPr>
          <p:nvPr/>
        </p:nvSpPr>
        <p:spPr bwMode="auto">
          <a:xfrm>
            <a:off x="0" y="5929330"/>
            <a:ext cx="7620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163"/>
              </a:lnSpc>
              <a:spcBef>
                <a:spcPts val="2100"/>
              </a:spcBef>
            </a:pP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«Бюджет для граждан» нацелен на получение обратной связи от граждан по интересующим их вопросам.</a:t>
            </a:r>
          </a:p>
        </p:txBody>
      </p:sp>
      <p:pic>
        <p:nvPicPr>
          <p:cNvPr id="10" name="Рисунок 9" descr="bk_info_orig_57841_14610432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708920"/>
            <a:ext cx="5306362" cy="3022794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8856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ГРАЖДАНИН МОЖЕТ ПОВЛИЯТЬ НА СОСТАВ БЮДЖЕТА?</a:t>
            </a:r>
          </a:p>
          <a:p>
            <a:pPr algn="ctr">
              <a:defRPr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3F9D8-561C-4E4C-8523-0D070BB524DA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7" name="Рисунок 6" descr="publ_slu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8035256" cy="551723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9" name="Прямоугольник 8"/>
          <p:cNvSpPr/>
          <p:nvPr/>
        </p:nvSpPr>
        <p:spPr>
          <a:xfrm>
            <a:off x="357158" y="1428736"/>
            <a:ext cx="31432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 smtClean="0">
                <a:solidFill>
                  <a:srgbClr val="7030A0"/>
                </a:solidFill>
                <a:latin typeface="Constantia" pitchFamily="18" charset="0"/>
              </a:rPr>
              <a:t>Через публичные слушания по проекту бюджета поселения, которые проходят ежегодно в </a:t>
            </a:r>
          </a:p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 smtClean="0">
                <a:solidFill>
                  <a:srgbClr val="00B050"/>
                </a:solidFill>
                <a:latin typeface="Constantia" pitchFamily="18" charset="0"/>
              </a:rPr>
              <a:t>декабре</a:t>
            </a:r>
            <a:endParaRPr lang="ru-RU" sz="2400" dirty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1357298"/>
            <a:ext cx="321471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 smtClean="0">
                <a:solidFill>
                  <a:srgbClr val="7030A0"/>
                </a:solidFill>
                <a:latin typeface="Constantia" pitchFamily="18" charset="0"/>
              </a:rPr>
              <a:t>Через публичные слушания по отчету об исполнении бюджета поселения, которые проходят ежегодно в </a:t>
            </a:r>
            <a:r>
              <a:rPr lang="ru-RU" sz="2400" dirty="0" smtClean="0">
                <a:solidFill>
                  <a:srgbClr val="00B050"/>
                </a:solidFill>
                <a:latin typeface="Constantia" pitchFamily="18" charset="0"/>
              </a:rPr>
              <a:t>апреле </a:t>
            </a:r>
            <a:endParaRPr lang="ru-RU" sz="2400" dirty="0">
              <a:solidFill>
                <a:srgbClr val="00B05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78EBF-6E9D-44A9-BE07-5F4B5B4794E5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251520" y="0"/>
            <a:ext cx="8232045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 algn="ctr">
              <a:lnSpc>
                <a:spcPts val="2400"/>
              </a:lnSpc>
              <a:tabLst>
                <a:tab pos="977900" algn="l"/>
                <a:tab pos="3441700" algn="l"/>
              </a:tabLst>
              <a:defRPr/>
            </a:pPr>
            <a:endParaRPr lang="ru-RU" altLang="zh-CN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977900" algn="l"/>
                <a:tab pos="3441700" algn="l"/>
              </a:tabLst>
              <a:defRPr/>
            </a:pPr>
            <a:r>
              <a:rPr lang="en-US" altLang="zh-C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чего </a:t>
            </a:r>
            <a:r>
              <a:rPr lang="en-US" altLang="zh-C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формируется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доходная</a:t>
            </a:r>
            <a:r>
              <a:rPr lang="ru-RU" altLang="zh-C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altLang="zh-CN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977900" algn="l"/>
                <a:tab pos="3441700" algn="l"/>
              </a:tabLst>
              <a:defRPr/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	</a:t>
            </a:r>
          </a:p>
          <a:p>
            <a:pPr algn="ctr">
              <a:tabLst>
                <a:tab pos="977900" algn="l"/>
                <a:tab pos="3441700" algn="l"/>
              </a:tabLst>
              <a:defRPr/>
            </a:pPr>
            <a:r>
              <a:rPr lang="en-US" altLang="zh-CN" sz="2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en-US" altLang="zh-CN" sz="2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en-US" altLang="zh-CN" sz="2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безвозвратные</a:t>
            </a:r>
            <a:r>
              <a:rPr lang="en-US" altLang="zh-C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en-US" altLang="zh-C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денежных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altLang="zh-C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571612"/>
          <a:ext cx="807246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55454305"/>
              </p:ext>
            </p:extLst>
          </p:nvPr>
        </p:nvGraphicFramePr>
        <p:xfrm>
          <a:off x="0" y="116632"/>
          <a:ext cx="12501618" cy="7527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nalo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786190"/>
            <a:ext cx="3178965" cy="2119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B7C6E-6B29-4EB1-BFF2-406A18ABA8B4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4365104"/>
            <a:ext cx="507209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госпошлина; налоги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взимаемые по специальным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налоговым режимам)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budj7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1785926"/>
            <a:ext cx="3225040" cy="2301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 descr="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7" y="285728"/>
            <a:ext cx="3038901" cy="2279176"/>
          </a:xfrm>
          <a:prstGeom prst="rect">
            <a:avLst/>
          </a:prstGeom>
          <a:solidFill>
            <a:schemeClr val="accent6">
              <a:lumMod val="40000"/>
              <a:lumOff val="60000"/>
              <a:alpha val="86000"/>
            </a:scheme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8229600" cy="1026368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u="sng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3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epositphotos_38673399_l-2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90508">
            <a:off x="493459" y="1434574"/>
            <a:ext cx="4268691" cy="3196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086A0-7195-4D1B-B9AE-D9D81D4A2D2A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421481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Платежи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, 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которые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  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включают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 в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себя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возмездные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операции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от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прямого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предоставления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altLang="zh-CN" b="1" dirty="0" smtClean="0">
                <a:latin typeface="Constantia" pitchFamily="18" charset="0"/>
                <a:cs typeface="Arial" pitchFamily="34" charset="0"/>
              </a:rPr>
              <a:t>муниципальным образованием</a:t>
            </a:r>
            <a:r>
              <a:rPr lang="en-US" altLang="zh-CN" b="1" dirty="0" smtClean="0">
                <a:latin typeface="Constantia" pitchFamily="18" charset="0"/>
                <a:cs typeface="Arial" pitchFamily="34" charset="0"/>
              </a:rPr>
              <a:t> в </a:t>
            </a:r>
            <a:r>
              <a:rPr lang="en-US" altLang="zh-CN" b="1" dirty="0" err="1" smtClean="0">
                <a:latin typeface="Constantia" pitchFamily="18" charset="0"/>
                <a:cs typeface="Arial" pitchFamily="34" charset="0"/>
              </a:rPr>
              <a:t>пользование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имущества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 и </a:t>
            </a:r>
            <a:r>
              <a:rPr lang="ru-RU" altLang="zh-CN" b="1" dirty="0" smtClean="0">
                <a:latin typeface="Constantia" pitchFamily="18" charset="0"/>
                <a:cs typeface="Arial" pitchFamily="34" charset="0"/>
              </a:rPr>
              <a:t>земельных участков</a:t>
            </a:r>
            <a:r>
              <a:rPr lang="en-US" altLang="zh-CN" b="1" dirty="0" smtClean="0">
                <a:latin typeface="Constantia" pitchFamily="18" charset="0"/>
                <a:cs typeface="Arial" pitchFamily="34" charset="0"/>
              </a:rPr>
              <a:t>, </a:t>
            </a:r>
            <a:r>
              <a:rPr lang="en-US" altLang="zh-CN" b="1" dirty="0" err="1" smtClean="0">
                <a:latin typeface="Constantia" pitchFamily="18" charset="0"/>
                <a:cs typeface="Arial" pitchFamily="34" charset="0"/>
              </a:rPr>
              <a:t>от</a:t>
            </a:r>
            <a:r>
              <a:rPr lang="en-US" altLang="zh-CN" b="1" dirty="0" smtClean="0">
                <a:latin typeface="Constantia" pitchFamily="18" charset="0"/>
                <a:cs typeface="Arial" pitchFamily="34" charset="0"/>
              </a:rPr>
              <a:t> </a:t>
            </a:r>
            <a:r>
              <a:rPr lang="en-US" altLang="zh-CN" b="1" dirty="0" err="1" smtClean="0">
                <a:latin typeface="Constantia" pitchFamily="18" charset="0"/>
                <a:cs typeface="Arial" pitchFamily="34" charset="0"/>
              </a:rPr>
              <a:t>различного</a:t>
            </a:r>
            <a:r>
              <a:rPr lang="en-US" altLang="zh-CN" b="1" dirty="0" smtClean="0">
                <a:latin typeface="Constantia" pitchFamily="18" charset="0"/>
                <a:cs typeface="Arial" pitchFamily="34" charset="0"/>
              </a:rPr>
              <a:t> </a:t>
            </a:r>
            <a:r>
              <a:rPr lang="en-US" altLang="zh-CN" b="1" dirty="0" err="1" smtClean="0">
                <a:latin typeface="Constantia" pitchFamily="18" charset="0"/>
                <a:cs typeface="Arial" pitchFamily="34" charset="0"/>
              </a:rPr>
              <a:t>вида</a:t>
            </a:r>
            <a:r>
              <a:rPr lang="en-US" altLang="zh-CN" b="1" dirty="0" smtClean="0">
                <a:latin typeface="Constantia" pitchFamily="18" charset="0"/>
                <a:cs typeface="Arial" pitchFamily="34" charset="0"/>
              </a:rPr>
              <a:t> </a:t>
            </a:r>
            <a:r>
              <a:rPr lang="en-US" altLang="zh-CN" b="1" dirty="0" err="1" smtClean="0">
                <a:latin typeface="Constantia" pitchFamily="18" charset="0"/>
                <a:cs typeface="Arial" pitchFamily="34" charset="0"/>
              </a:rPr>
              <a:t>услуг</a:t>
            </a:r>
            <a:r>
              <a:rPr lang="en-US" altLang="zh-CN" b="1" dirty="0" smtClean="0">
                <a:latin typeface="Constantia" pitchFamily="18" charset="0"/>
                <a:cs typeface="Arial" pitchFamily="34" charset="0"/>
              </a:rPr>
              <a:t>, а 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та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кже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платежи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 в 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виде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штрафов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или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иных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 с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анкций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за</a:t>
            </a:r>
            <a:r>
              <a:rPr lang="en-US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altLang="zh-CN" b="1" dirty="0" err="1" smtClean="0">
                <a:latin typeface="Constantia" pitchFamily="18" charset="0"/>
                <a:cs typeface="Times New Roman" pitchFamily="18" charset="0"/>
              </a:rPr>
              <a:t>н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арушение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latin typeface="Constantia" pitchFamily="18" charset="0"/>
                <a:cs typeface="Times New Roman" pitchFamily="18" charset="0"/>
              </a:rPr>
              <a:t>законодательства</a:t>
            </a:r>
            <a:r>
              <a:rPr lang="ru-RU" altLang="zh-CN" b="1" dirty="0" smtClean="0">
                <a:latin typeface="Constantia" pitchFamily="18" charset="0"/>
                <a:cs typeface="Arial" pitchFamily="34" charset="0"/>
              </a:rPr>
              <a:t> и другие</a:t>
            </a:r>
            <a:r>
              <a:rPr lang="ru-RU" altLang="zh-CN" b="1" dirty="0" smtClean="0">
                <a:latin typeface="Constantia" pitchFamily="18" charset="0"/>
                <a:cs typeface="Times New Roman" pitchFamily="18" charset="0"/>
              </a:rPr>
              <a:t>.</a:t>
            </a:r>
            <a:endParaRPr lang="ru-RU" b="1" dirty="0">
              <a:latin typeface="Constantia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9" name="Рисунок 8" descr="s9381528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77274">
            <a:off x="4683106" y="925610"/>
            <a:ext cx="4132258" cy="2916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71563"/>
          </a:xfrm>
        </p:spPr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u="sng" cap="all" dirty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4000" b="1" cap="all" dirty="0">
              <a:ln/>
              <a:solidFill>
                <a:schemeClr val="accent5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1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69528848_2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6846" y="1484784"/>
            <a:ext cx="5004048" cy="3875969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76488" cy="365125"/>
          </a:xfrm>
        </p:spPr>
        <p:txBody>
          <a:bodyPr/>
          <a:lstStyle/>
          <a:p>
            <a:pPr>
              <a:defRPr/>
            </a:pPr>
            <a:fld id="{DFDB7A24-6480-4D1D-B51C-AC32CEFA522F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229600" cy="642938"/>
          </a:xfrm>
          <a:noFill/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u="sng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БЕЗВОЗМЕЗДНЫЕ ПОСТУПЛЕНИЯ</a:t>
            </a:r>
            <a:endParaRPr lang="ru-RU" sz="2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3929066"/>
            <a:ext cx="531947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Поступления в бюджет на безвозмездной и безвозвратной основе из бюджета муниципального района(субсидии и иные межбюджетные трансферты), а также перечисления от физических и юридических лиц (кроме налоговых и неналоговых доходов)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WordArt 37"/>
          <p:cNvSpPr>
            <a:spLocks noChangeArrowheads="1" noChangeShapeType="1" noTextEdit="1"/>
          </p:cNvSpPr>
          <p:nvPr/>
        </p:nvSpPr>
        <p:spPr bwMode="auto">
          <a:xfrm>
            <a:off x="928662" y="188640"/>
            <a:ext cx="7603778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53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D5A50"/>
                </a:solidFill>
                <a:latin typeface="Times New Roman"/>
                <a:cs typeface="Times New Roman"/>
              </a:rPr>
              <a:t>Основные параметры проекта бюджета поселения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6553200" y="6143625"/>
            <a:ext cx="2233613" cy="577850"/>
          </a:xfrm>
        </p:spPr>
        <p:txBody>
          <a:bodyPr/>
          <a:lstStyle/>
          <a:p>
            <a:pPr>
              <a:defRPr/>
            </a:pPr>
            <a:fld id="{5318242B-46B6-4482-98E7-7D71AA53BEF4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97643690"/>
              </p:ext>
            </p:extLst>
          </p:nvPr>
        </p:nvGraphicFramePr>
        <p:xfrm>
          <a:off x="179512" y="908720"/>
          <a:ext cx="8712968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7500958" y="1428736"/>
            <a:ext cx="1500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Constantia" pitchFamily="18" charset="0"/>
              </a:rPr>
              <a:t>Тыс. руб.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8312</TotalTime>
  <Words>614</Words>
  <Application>Microsoft Office PowerPoint</Application>
  <PresentationFormat>Экран (4:3)</PresentationFormat>
  <Paragraphs>171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宋体</vt:lpstr>
      <vt:lpstr>Arial</vt:lpstr>
      <vt:lpstr>Calibri</vt:lpstr>
      <vt:lpstr>Calibri Light</vt:lpstr>
      <vt:lpstr>Century</vt:lpstr>
      <vt:lpstr>Century Schoolbook</vt:lpstr>
      <vt:lpstr>Constantia</vt:lpstr>
      <vt:lpstr>Georgia</vt:lpstr>
      <vt:lpstr>Impact</vt:lpstr>
      <vt:lpstr>Shruti</vt:lpstr>
      <vt:lpstr>Times New Roman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НАЛОГОВЫЕ ДОХОДЫ</vt:lpstr>
      <vt:lpstr>НЕНАЛОГОВЫЕ ДОХОДЫ</vt:lpstr>
      <vt:lpstr>БЕЗВОЗМЕЗДНЫЕ ПОСТУПЛЕНИЯ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Муниципальный долг</vt:lpstr>
      <vt:lpstr>Обратная связь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900</cp:revision>
  <cp:lastPrinted>2015-10-08T08:07:03Z</cp:lastPrinted>
  <dcterms:created xsi:type="dcterms:W3CDTF">2014-06-09T16:25:13Z</dcterms:created>
  <dcterms:modified xsi:type="dcterms:W3CDTF">2024-11-27T05:32:46Z</dcterms:modified>
</cp:coreProperties>
</file>