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21"/>
  </p:notesMasterIdLst>
  <p:sldIdLst>
    <p:sldId id="257" r:id="rId2"/>
    <p:sldId id="258" r:id="rId3"/>
    <p:sldId id="265" r:id="rId4"/>
    <p:sldId id="261" r:id="rId5"/>
    <p:sldId id="262" r:id="rId6"/>
    <p:sldId id="263" r:id="rId7"/>
    <p:sldId id="291" r:id="rId8"/>
    <p:sldId id="292" r:id="rId9"/>
    <p:sldId id="284" r:id="rId10"/>
    <p:sldId id="293" r:id="rId11"/>
    <p:sldId id="294" r:id="rId12"/>
    <p:sldId id="295" r:id="rId13"/>
    <p:sldId id="298" r:id="rId14"/>
    <p:sldId id="296" r:id="rId15"/>
    <p:sldId id="297" r:id="rId16"/>
    <p:sldId id="299" r:id="rId17"/>
    <p:sldId id="300" r:id="rId18"/>
    <p:sldId id="301" r:id="rId19"/>
    <p:sldId id="302" r:id="rId20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65"/>
            <p14:sldId id="261"/>
            <p14:sldId id="262"/>
            <p14:sldId id="263"/>
            <p14:sldId id="291"/>
            <p14:sldId id="292"/>
            <p14:sldId id="284"/>
            <p14:sldId id="293"/>
            <p14:sldId id="294"/>
            <p14:sldId id="295"/>
            <p14:sldId id="298"/>
            <p14:sldId id="296"/>
            <p14:sldId id="297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1404"/>
    <a:srgbClr val="FFFFFF"/>
    <a:srgbClr val="800000"/>
    <a:srgbClr val="663300"/>
    <a:srgbClr val="EBF6D2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23" autoAdjust="0"/>
    <p:restoredTop sz="99398" autoAdjust="0"/>
  </p:normalViewPr>
  <p:slideViewPr>
    <p:cSldViewPr>
      <p:cViewPr varScale="1">
        <p:scale>
          <a:sx n="97" d="100"/>
          <a:sy n="97" d="100"/>
        </p:scale>
        <p:origin x="-1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261157580890288"/>
          <c:y val="9.9595394435646883E-2"/>
          <c:w val="0.4296758498644877"/>
          <c:h val="0.839786470186114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5.0859377448089813E-2"/>
                  <c:y val="-1.10890456615931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13982.6</c:v>
                </c:pt>
                <c:pt idx="1">
                  <c:v>14204.1</c:v>
                </c:pt>
                <c:pt idx="2">
                  <c:v>14307.7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 бюджетам на осуществление первичного воинского учета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8.3683241196133747E-3"/>
                  <c:y val="-1.17806925527356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5.151651672586452E-2"/>
                      <c:h val="3.763152437899799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317.3</c:v>
                </c:pt>
                <c:pt idx="1">
                  <c:v>328.2</c:v>
                </c:pt>
                <c:pt idx="2" formatCode="0.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на выполнение передаваемых полномочий субъектов рф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6.8078991672744892E-5"/>
                  <c:y val="-2.09951442398594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01730099584864E-2"/>
                  <c:y val="-1.10572549595488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dLbls/>
        <c:gapWidth val="0"/>
        <c:overlap val="-16"/>
        <c:axId val="106035072"/>
        <c:axId val="106036608"/>
      </c:barChart>
      <c:catAx>
        <c:axId val="1060350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036608"/>
        <c:crosses val="autoZero"/>
        <c:auto val="1"/>
        <c:lblAlgn val="ctr"/>
        <c:lblOffset val="100"/>
      </c:catAx>
      <c:valAx>
        <c:axId val="10603660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0603507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51747015852710609"/>
          <c:y val="0.21482040739744873"/>
          <c:w val="0.48252984147289396"/>
          <c:h val="0.647664633747293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5772863539100897E-2"/>
          <c:y val="1.3378963518821398E-2"/>
          <c:w val="0.96845427292179831"/>
          <c:h val="0.874492496614300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15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2024г</c:v>
                </c:pt>
                <c:pt idx="1">
                  <c:v>2025г</c:v>
                </c:pt>
                <c:pt idx="2">
                  <c:v>2026г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516.20000000000005</c:v>
                </c:pt>
                <c:pt idx="1">
                  <c:v>564.29999999999995</c:v>
                </c:pt>
                <c:pt idx="2">
                  <c:v>593.4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Единный сельскохозяйственный налог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-15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2024г</c:v>
                </c:pt>
                <c:pt idx="1">
                  <c:v>2025г</c:v>
                </c:pt>
                <c:pt idx="2">
                  <c:v>2026г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7906.7</c:v>
                </c:pt>
                <c:pt idx="1">
                  <c:v>8080</c:v>
                </c:pt>
                <c:pt idx="2">
                  <c:v>8154.4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15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2024г</c:v>
                </c:pt>
                <c:pt idx="1">
                  <c:v>2025г</c:v>
                </c:pt>
                <c:pt idx="2">
                  <c:v>2026г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256</c:v>
                </c:pt>
                <c:pt idx="1">
                  <c:v>256</c:v>
                </c:pt>
                <c:pt idx="2">
                  <c:v>256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2024г</c:v>
                </c:pt>
                <c:pt idx="1">
                  <c:v>2025г</c:v>
                </c:pt>
                <c:pt idx="2">
                  <c:v>2026г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4741.8</c:v>
                </c:pt>
                <c:pt idx="1">
                  <c:v>4741.8</c:v>
                </c:pt>
                <c:pt idx="2">
                  <c:v>4741.8</c:v>
                </c:pt>
              </c:numCache>
            </c:numRef>
          </c:val>
        </c:ser>
        <c:dLbls/>
        <c:gapWidth val="41"/>
        <c:overlap val="-4"/>
        <c:axId val="112119808"/>
        <c:axId val="112121344"/>
      </c:barChart>
      <c:catAx>
        <c:axId val="1121198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121344"/>
        <c:crosses val="autoZero"/>
        <c:auto val="1"/>
        <c:lblAlgn val="ctr"/>
        <c:lblOffset val="100"/>
      </c:catAx>
      <c:valAx>
        <c:axId val="112121344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121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19592069599805E-3"/>
          <c:y val="0"/>
          <c:w val="0.9926151822374345"/>
          <c:h val="0.2884196894789468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90"/>
      <c:rotY val="40"/>
      <c:depthPercent val="12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5896937637194"/>
          <c:y val="1.4485592034261918E-2"/>
          <c:w val="0.85253112742452064"/>
          <c:h val="0.59385856193429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7"/>
              <c:layout>
                <c:manualLayout>
                  <c:x val="3.1419806398215129E-2"/>
                  <c:y val="6.729964841674486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Жилищное хозяйство</c:v>
                </c:pt>
                <c:pt idx="5">
                  <c:v>Благоустройство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Пенсионное обеспечение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8678.9</c:v>
                </c:pt>
                <c:pt idx="1">
                  <c:v>317.3</c:v>
                </c:pt>
                <c:pt idx="2">
                  <c:v>46.5</c:v>
                </c:pt>
                <c:pt idx="3">
                  <c:v>25</c:v>
                </c:pt>
                <c:pt idx="4">
                  <c:v>27.4</c:v>
                </c:pt>
                <c:pt idx="5">
                  <c:v>1706.2</c:v>
                </c:pt>
                <c:pt idx="6">
                  <c:v>9</c:v>
                </c:pt>
                <c:pt idx="7">
                  <c:v>4661.5</c:v>
                </c:pt>
                <c:pt idx="8">
                  <c:v>95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Жилищное хозяйство</c:v>
                </c:pt>
                <c:pt idx="5">
                  <c:v>Благоустройство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Пенсионное обеспечение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9355</c:v>
                </c:pt>
                <c:pt idx="1">
                  <c:v>328.2</c:v>
                </c:pt>
                <c:pt idx="2">
                  <c:v>0</c:v>
                </c:pt>
                <c:pt idx="3">
                  <c:v>0</c:v>
                </c:pt>
                <c:pt idx="4">
                  <c:v>28.4</c:v>
                </c:pt>
                <c:pt idx="5">
                  <c:v>1479.1</c:v>
                </c:pt>
                <c:pt idx="6">
                  <c:v>0</c:v>
                </c:pt>
                <c:pt idx="7">
                  <c:v>3908.9</c:v>
                </c:pt>
                <c:pt idx="8">
                  <c:v>190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Жилищное хозяйство</c:v>
                </c:pt>
                <c:pt idx="5">
                  <c:v>Благоустройство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Пенсионное обеспечение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10436.700000000003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29.5</c:v>
                </c:pt>
                <c:pt idx="5">
                  <c:v>66.7</c:v>
                </c:pt>
                <c:pt idx="6">
                  <c:v>0</c:v>
                </c:pt>
                <c:pt idx="7">
                  <c:v>4266.4000000000005</c:v>
                </c:pt>
                <c:pt idx="8">
                  <c:v>190</c:v>
                </c:pt>
                <c:pt idx="9">
                  <c:v>0</c:v>
                </c:pt>
              </c:numCache>
            </c:numRef>
          </c:val>
        </c:ser>
        <c:dLbls/>
        <c:gapWidth val="53"/>
        <c:gapDepth val="0"/>
        <c:shape val="box"/>
        <c:axId val="112571136"/>
        <c:axId val="112572672"/>
        <c:axId val="112481152"/>
      </c:bar3DChart>
      <c:catAx>
        <c:axId val="112571136"/>
        <c:scaling>
          <c:orientation val="minMax"/>
        </c:scaling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72672"/>
        <c:crosses val="autoZero"/>
        <c:auto val="1"/>
        <c:lblAlgn val="ctr"/>
        <c:lblOffset val="100"/>
      </c:catAx>
      <c:valAx>
        <c:axId val="112572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71136"/>
        <c:crosses val="autoZero"/>
        <c:crossBetween val="between"/>
      </c:valAx>
      <c:serAx>
        <c:axId val="112481152"/>
        <c:scaling>
          <c:orientation val="minMax"/>
        </c:scaling>
        <c:axPos val="b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57267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70124419734428"/>
          <c:y val="5.4486110636998823E-5"/>
          <c:w val="0.30720001619345788"/>
          <c:h val="4.1186904427423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/>
                </a:glow>
                <a:outerShdw blurRad="50800" dist="50800" sx="1000" sy="1000" algn="ctr" rotWithShape="0">
                  <a:srgbClr val="000000"/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effectLst>
            <a:glow>
              <a:schemeClr val="accent1"/>
            </a:glow>
            <a:outerShdw blurRad="50800" dist="50800" sx="1000" sy="1000" algn="ctr" rotWithShape="0">
              <a:srgbClr val="000000"/>
            </a:outerShdw>
          </a:effectLst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F561B-E00B-4B5B-9FE2-76D798AE396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5A956B9-51B7-4772-A52E-84CDD514642E}">
      <dgm:prSet phldrT="[Текст]" custT="1"/>
      <dgm:spPr>
        <a:solidFill>
          <a:schemeClr val="accent1">
            <a:alpha val="93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2025 год 328,2 тыс. руб.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1612A93F-51D4-4B25-BFCC-AAC1B5021FC7}" type="parTrans" cxnId="{84186FEF-B2E9-4266-909B-E6182318CF2B}">
      <dgm:prSet/>
      <dgm:spPr/>
      <dgm:t>
        <a:bodyPr/>
        <a:lstStyle/>
        <a:p>
          <a:endParaRPr lang="ru-RU"/>
        </a:p>
      </dgm:t>
    </dgm:pt>
    <dgm:pt modelId="{A857565A-16FE-4D4D-BF75-FEA2477186A4}" type="sibTrans" cxnId="{84186FEF-B2E9-4266-909B-E6182318CF2B}">
      <dgm:prSet/>
      <dgm:spPr/>
      <dgm:t>
        <a:bodyPr/>
        <a:lstStyle/>
        <a:p>
          <a:endParaRPr lang="ru-RU"/>
        </a:p>
      </dgm:t>
    </dgm:pt>
    <dgm:pt modelId="{1B022E31-0EE5-4824-976A-850C009C3DAE}">
      <dgm:prSet phldrT="[Текст]" custT="1"/>
      <dgm:spPr>
        <a:solidFill>
          <a:schemeClr val="accent1">
            <a:alpha val="97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2026 год 0,0 тыс. руб.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5CF185F5-0E13-485D-847A-2D0C0091D23F}" type="parTrans" cxnId="{E7345B32-4508-4857-8615-7AEE8F0AF44D}">
      <dgm:prSet/>
      <dgm:spPr/>
      <dgm:t>
        <a:bodyPr/>
        <a:lstStyle/>
        <a:p>
          <a:endParaRPr lang="ru-RU"/>
        </a:p>
      </dgm:t>
    </dgm:pt>
    <dgm:pt modelId="{F390FF90-01E4-4B8B-BC83-71FA0CBEEFAC}" type="sibTrans" cxnId="{E7345B32-4508-4857-8615-7AEE8F0AF44D}">
      <dgm:prSet/>
      <dgm:spPr/>
      <dgm:t>
        <a:bodyPr/>
        <a:lstStyle/>
        <a:p>
          <a:endParaRPr lang="ru-RU"/>
        </a:p>
      </dgm:t>
    </dgm:pt>
    <dgm:pt modelId="{D52C15B3-5B08-406E-9D18-EAC9213AAEF8}">
      <dgm:prSet phldrT="[Текст]" custT="1"/>
      <dgm:spPr>
        <a:solidFill>
          <a:schemeClr val="accent1">
            <a:alpha val="96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2024 год 317,3 тыс. руб.</a:t>
          </a:r>
        </a:p>
        <a:p>
          <a:endParaRPr lang="ru-RU" sz="1800" dirty="0"/>
        </a:p>
      </dgm:t>
    </dgm:pt>
    <dgm:pt modelId="{B2F8C9D8-781B-4597-82A0-116B4DB261F3}" type="parTrans" cxnId="{6ADC5B6A-3884-467E-A76D-ECA4B38FB86D}">
      <dgm:prSet/>
      <dgm:spPr/>
      <dgm:t>
        <a:bodyPr/>
        <a:lstStyle/>
        <a:p>
          <a:endParaRPr lang="ru-RU"/>
        </a:p>
      </dgm:t>
    </dgm:pt>
    <dgm:pt modelId="{A9784C7B-6FE7-4713-967F-3EC17C853253}" type="sibTrans" cxnId="{6ADC5B6A-3884-467E-A76D-ECA4B38FB86D}">
      <dgm:prSet/>
      <dgm:spPr/>
      <dgm:t>
        <a:bodyPr/>
        <a:lstStyle/>
        <a:p>
          <a:endParaRPr lang="ru-RU"/>
        </a:p>
      </dgm:t>
    </dgm:pt>
    <dgm:pt modelId="{9759A409-D7AA-4841-8425-7D261CFD3FFC}" type="pres">
      <dgm:prSet presAssocID="{CA1F561B-E00B-4B5B-9FE2-76D798AE3964}" presName="compositeShape" presStyleCnt="0">
        <dgm:presLayoutVars>
          <dgm:chMax val="7"/>
          <dgm:dir/>
          <dgm:resizeHandles val="exact"/>
        </dgm:presLayoutVars>
      </dgm:prSet>
      <dgm:spPr/>
    </dgm:pt>
    <dgm:pt modelId="{6779A865-4369-4F15-8DBB-366B38C9ED4E}" type="pres">
      <dgm:prSet presAssocID="{CA1F561B-E00B-4B5B-9FE2-76D798AE3964}" presName="wedge1" presStyleLbl="node1" presStyleIdx="0" presStyleCnt="3"/>
      <dgm:spPr/>
      <dgm:t>
        <a:bodyPr/>
        <a:lstStyle/>
        <a:p>
          <a:endParaRPr lang="ru-RU"/>
        </a:p>
      </dgm:t>
    </dgm:pt>
    <dgm:pt modelId="{B40FFC59-4CC6-46C8-B2EA-AC0A0829DEA9}" type="pres">
      <dgm:prSet presAssocID="{CA1F561B-E00B-4B5B-9FE2-76D798AE3964}" presName="dummy1a" presStyleCnt="0"/>
      <dgm:spPr/>
    </dgm:pt>
    <dgm:pt modelId="{96F5CF5C-3C14-450E-A9CF-C4680343B025}" type="pres">
      <dgm:prSet presAssocID="{CA1F561B-E00B-4B5B-9FE2-76D798AE3964}" presName="dummy1b" presStyleCnt="0"/>
      <dgm:spPr/>
    </dgm:pt>
    <dgm:pt modelId="{8FCD327E-1A29-4D84-9D47-8D40F82C919A}" type="pres">
      <dgm:prSet presAssocID="{CA1F561B-E00B-4B5B-9FE2-76D798AE396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3B1B-C34E-46B7-A8CD-E935231BFE6E}" type="pres">
      <dgm:prSet presAssocID="{CA1F561B-E00B-4B5B-9FE2-76D798AE3964}" presName="wedge2" presStyleLbl="node1" presStyleIdx="1" presStyleCnt="3" custScaleY="106115" custLinFactNeighborX="-1275" custLinFactNeighborY="-100"/>
      <dgm:spPr/>
      <dgm:t>
        <a:bodyPr/>
        <a:lstStyle/>
        <a:p>
          <a:endParaRPr lang="ru-RU"/>
        </a:p>
      </dgm:t>
    </dgm:pt>
    <dgm:pt modelId="{631132BF-566C-4F12-A9FB-9B11511A68EA}" type="pres">
      <dgm:prSet presAssocID="{CA1F561B-E00B-4B5B-9FE2-76D798AE3964}" presName="dummy2a" presStyleCnt="0"/>
      <dgm:spPr/>
    </dgm:pt>
    <dgm:pt modelId="{3A4D6222-08F7-4629-A19B-AAA8D5F91C1E}" type="pres">
      <dgm:prSet presAssocID="{CA1F561B-E00B-4B5B-9FE2-76D798AE3964}" presName="dummy2b" presStyleCnt="0"/>
      <dgm:spPr/>
    </dgm:pt>
    <dgm:pt modelId="{23F534F6-26AE-44F3-8C73-3C12D47C3182}" type="pres">
      <dgm:prSet presAssocID="{CA1F561B-E00B-4B5B-9FE2-76D798AE396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85217-3710-4DD2-9A7B-E057C4765FE7}" type="pres">
      <dgm:prSet presAssocID="{CA1F561B-E00B-4B5B-9FE2-76D798AE3964}" presName="wedge3" presStyleLbl="node1" presStyleIdx="2" presStyleCnt="3"/>
      <dgm:spPr/>
      <dgm:t>
        <a:bodyPr/>
        <a:lstStyle/>
        <a:p>
          <a:endParaRPr lang="ru-RU"/>
        </a:p>
      </dgm:t>
    </dgm:pt>
    <dgm:pt modelId="{F6CDEC5A-2923-432E-8CFC-EA64D1AC4C48}" type="pres">
      <dgm:prSet presAssocID="{CA1F561B-E00B-4B5B-9FE2-76D798AE3964}" presName="dummy3a" presStyleCnt="0"/>
      <dgm:spPr/>
    </dgm:pt>
    <dgm:pt modelId="{6472D9D9-5322-496C-A151-456DEFECB25C}" type="pres">
      <dgm:prSet presAssocID="{CA1F561B-E00B-4B5B-9FE2-76D798AE3964}" presName="dummy3b" presStyleCnt="0"/>
      <dgm:spPr/>
    </dgm:pt>
    <dgm:pt modelId="{AB87D3FC-F32F-4BF0-A04D-09EFA261F4BD}" type="pres">
      <dgm:prSet presAssocID="{CA1F561B-E00B-4B5B-9FE2-76D798AE396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F7EE-AC8B-4F7B-9604-31C2B17C89C1}" type="pres">
      <dgm:prSet presAssocID="{A857565A-16FE-4D4D-BF75-FEA2477186A4}" presName="arrowWedge1" presStyleLbl="fgSibTrans2D1" presStyleIdx="0" presStyleCnt="3"/>
      <dgm:spPr/>
    </dgm:pt>
    <dgm:pt modelId="{58A8B9A0-4D51-4DC0-B6F8-BF46A4B21041}" type="pres">
      <dgm:prSet presAssocID="{F390FF90-01E4-4B8B-BC83-71FA0CBEEFAC}" presName="arrowWedge2" presStyleLbl="fgSibTrans2D1" presStyleIdx="1" presStyleCnt="3"/>
      <dgm:spPr/>
    </dgm:pt>
    <dgm:pt modelId="{A836A370-EBF5-4E7F-8C30-FDEBC8DA0894}" type="pres">
      <dgm:prSet presAssocID="{A9784C7B-6FE7-4713-967F-3EC17C853253}" presName="arrowWedge3" presStyleLbl="fgSibTrans2D1" presStyleIdx="2" presStyleCnt="3"/>
      <dgm:spPr/>
    </dgm:pt>
  </dgm:ptLst>
  <dgm:cxnLst>
    <dgm:cxn modelId="{6ADC5B6A-3884-467E-A76D-ECA4B38FB86D}" srcId="{CA1F561B-E00B-4B5B-9FE2-76D798AE3964}" destId="{D52C15B3-5B08-406E-9D18-EAC9213AAEF8}" srcOrd="2" destOrd="0" parTransId="{B2F8C9D8-781B-4597-82A0-116B4DB261F3}" sibTransId="{A9784C7B-6FE7-4713-967F-3EC17C853253}"/>
    <dgm:cxn modelId="{6776C16F-6E75-4E8A-A15F-AFDA80146A99}" type="presOf" srcId="{45A956B9-51B7-4772-A52E-84CDD514642E}" destId="{6779A865-4369-4F15-8DBB-366B38C9ED4E}" srcOrd="0" destOrd="0" presId="urn:microsoft.com/office/officeart/2005/8/layout/cycle8"/>
    <dgm:cxn modelId="{0CAA1106-0719-417E-B7C4-1C530E715576}" type="presOf" srcId="{D52C15B3-5B08-406E-9D18-EAC9213AAEF8}" destId="{12A85217-3710-4DD2-9A7B-E057C4765FE7}" srcOrd="0" destOrd="0" presId="urn:microsoft.com/office/officeart/2005/8/layout/cycle8"/>
    <dgm:cxn modelId="{C3EAD3FF-A275-44CF-B15F-1D17A713FEDD}" type="presOf" srcId="{CA1F561B-E00B-4B5B-9FE2-76D798AE3964}" destId="{9759A409-D7AA-4841-8425-7D261CFD3FFC}" srcOrd="0" destOrd="0" presId="urn:microsoft.com/office/officeart/2005/8/layout/cycle8"/>
    <dgm:cxn modelId="{84186FEF-B2E9-4266-909B-E6182318CF2B}" srcId="{CA1F561B-E00B-4B5B-9FE2-76D798AE3964}" destId="{45A956B9-51B7-4772-A52E-84CDD514642E}" srcOrd="0" destOrd="0" parTransId="{1612A93F-51D4-4B25-BFCC-AAC1B5021FC7}" sibTransId="{A857565A-16FE-4D4D-BF75-FEA2477186A4}"/>
    <dgm:cxn modelId="{E7345B32-4508-4857-8615-7AEE8F0AF44D}" srcId="{CA1F561B-E00B-4B5B-9FE2-76D798AE3964}" destId="{1B022E31-0EE5-4824-976A-850C009C3DAE}" srcOrd="1" destOrd="0" parTransId="{5CF185F5-0E13-485D-847A-2D0C0091D23F}" sibTransId="{F390FF90-01E4-4B8B-BC83-71FA0CBEEFAC}"/>
    <dgm:cxn modelId="{8706DE9D-A061-43F4-819C-FB7705C8A6AE}" type="presOf" srcId="{1B022E31-0EE5-4824-976A-850C009C3DAE}" destId="{FDF13B1B-C34E-46B7-A8CD-E935231BFE6E}" srcOrd="0" destOrd="0" presId="urn:microsoft.com/office/officeart/2005/8/layout/cycle8"/>
    <dgm:cxn modelId="{CB671717-84EF-486F-85E6-AD5BA3D108B7}" type="presOf" srcId="{1B022E31-0EE5-4824-976A-850C009C3DAE}" destId="{23F534F6-26AE-44F3-8C73-3C12D47C3182}" srcOrd="1" destOrd="0" presId="urn:microsoft.com/office/officeart/2005/8/layout/cycle8"/>
    <dgm:cxn modelId="{072F2A25-A464-4225-909D-40D07E986208}" type="presOf" srcId="{D52C15B3-5B08-406E-9D18-EAC9213AAEF8}" destId="{AB87D3FC-F32F-4BF0-A04D-09EFA261F4BD}" srcOrd="1" destOrd="0" presId="urn:microsoft.com/office/officeart/2005/8/layout/cycle8"/>
    <dgm:cxn modelId="{A39982C6-C5E1-4E41-AE50-DA1218E6F56A}" type="presOf" srcId="{45A956B9-51B7-4772-A52E-84CDD514642E}" destId="{8FCD327E-1A29-4D84-9D47-8D40F82C919A}" srcOrd="1" destOrd="0" presId="urn:microsoft.com/office/officeart/2005/8/layout/cycle8"/>
    <dgm:cxn modelId="{96CBD42A-0A7B-447F-B757-1ABB136DD5E0}" type="presParOf" srcId="{9759A409-D7AA-4841-8425-7D261CFD3FFC}" destId="{6779A865-4369-4F15-8DBB-366B38C9ED4E}" srcOrd="0" destOrd="0" presId="urn:microsoft.com/office/officeart/2005/8/layout/cycle8"/>
    <dgm:cxn modelId="{1D0E19B1-8326-4A2E-B9B2-A9B48AB5A21D}" type="presParOf" srcId="{9759A409-D7AA-4841-8425-7D261CFD3FFC}" destId="{B40FFC59-4CC6-46C8-B2EA-AC0A0829DEA9}" srcOrd="1" destOrd="0" presId="urn:microsoft.com/office/officeart/2005/8/layout/cycle8"/>
    <dgm:cxn modelId="{57B08DD3-0E53-4D8E-86C4-E9BF4D61F8DB}" type="presParOf" srcId="{9759A409-D7AA-4841-8425-7D261CFD3FFC}" destId="{96F5CF5C-3C14-450E-A9CF-C4680343B025}" srcOrd="2" destOrd="0" presId="urn:microsoft.com/office/officeart/2005/8/layout/cycle8"/>
    <dgm:cxn modelId="{C12CFB8C-A148-4D10-9CCA-E09AE61F3DA7}" type="presParOf" srcId="{9759A409-D7AA-4841-8425-7D261CFD3FFC}" destId="{8FCD327E-1A29-4D84-9D47-8D40F82C919A}" srcOrd="3" destOrd="0" presId="urn:microsoft.com/office/officeart/2005/8/layout/cycle8"/>
    <dgm:cxn modelId="{51CDE097-2AB5-4E60-9521-9BEB91AEE5FD}" type="presParOf" srcId="{9759A409-D7AA-4841-8425-7D261CFD3FFC}" destId="{FDF13B1B-C34E-46B7-A8CD-E935231BFE6E}" srcOrd="4" destOrd="0" presId="urn:microsoft.com/office/officeart/2005/8/layout/cycle8"/>
    <dgm:cxn modelId="{0EF0681C-C0BB-435E-A3B9-935A1B91E8EF}" type="presParOf" srcId="{9759A409-D7AA-4841-8425-7D261CFD3FFC}" destId="{631132BF-566C-4F12-A9FB-9B11511A68EA}" srcOrd="5" destOrd="0" presId="urn:microsoft.com/office/officeart/2005/8/layout/cycle8"/>
    <dgm:cxn modelId="{2FB967E8-C6F7-41A1-9AF8-3DE58F615746}" type="presParOf" srcId="{9759A409-D7AA-4841-8425-7D261CFD3FFC}" destId="{3A4D6222-08F7-4629-A19B-AAA8D5F91C1E}" srcOrd="6" destOrd="0" presId="urn:microsoft.com/office/officeart/2005/8/layout/cycle8"/>
    <dgm:cxn modelId="{93B57E85-8DD1-45C4-B4D3-73FAC429529F}" type="presParOf" srcId="{9759A409-D7AA-4841-8425-7D261CFD3FFC}" destId="{23F534F6-26AE-44F3-8C73-3C12D47C3182}" srcOrd="7" destOrd="0" presId="urn:microsoft.com/office/officeart/2005/8/layout/cycle8"/>
    <dgm:cxn modelId="{83D36657-C255-4969-BBB8-BB28B4854CB4}" type="presParOf" srcId="{9759A409-D7AA-4841-8425-7D261CFD3FFC}" destId="{12A85217-3710-4DD2-9A7B-E057C4765FE7}" srcOrd="8" destOrd="0" presId="urn:microsoft.com/office/officeart/2005/8/layout/cycle8"/>
    <dgm:cxn modelId="{A58E23F3-8FBD-445B-BA23-DC6F73B833E5}" type="presParOf" srcId="{9759A409-D7AA-4841-8425-7D261CFD3FFC}" destId="{F6CDEC5A-2923-432E-8CFC-EA64D1AC4C48}" srcOrd="9" destOrd="0" presId="urn:microsoft.com/office/officeart/2005/8/layout/cycle8"/>
    <dgm:cxn modelId="{F110084C-B0C8-45B0-8E61-A9AB65D8F541}" type="presParOf" srcId="{9759A409-D7AA-4841-8425-7D261CFD3FFC}" destId="{6472D9D9-5322-496C-A151-456DEFECB25C}" srcOrd="10" destOrd="0" presId="urn:microsoft.com/office/officeart/2005/8/layout/cycle8"/>
    <dgm:cxn modelId="{9E44DF2E-44B5-41A5-8665-2B612471429D}" type="presParOf" srcId="{9759A409-D7AA-4841-8425-7D261CFD3FFC}" destId="{AB87D3FC-F32F-4BF0-A04D-09EFA261F4BD}" srcOrd="11" destOrd="0" presId="urn:microsoft.com/office/officeart/2005/8/layout/cycle8"/>
    <dgm:cxn modelId="{259BBD2E-15F9-4687-B069-6C6CFF3A3811}" type="presParOf" srcId="{9759A409-D7AA-4841-8425-7D261CFD3FFC}" destId="{B7E3F7EE-AC8B-4F7B-9604-31C2B17C89C1}" srcOrd="12" destOrd="0" presId="urn:microsoft.com/office/officeart/2005/8/layout/cycle8"/>
    <dgm:cxn modelId="{AC834FF9-29A1-49B7-A27F-9CFC6AC95046}" type="presParOf" srcId="{9759A409-D7AA-4841-8425-7D261CFD3FFC}" destId="{58A8B9A0-4D51-4DC0-B6F8-BF46A4B21041}" srcOrd="13" destOrd="0" presId="urn:microsoft.com/office/officeart/2005/8/layout/cycle8"/>
    <dgm:cxn modelId="{3F4E2D1E-2071-45FD-B622-D01409041D05}" type="presParOf" srcId="{9759A409-D7AA-4841-8425-7D261CFD3FFC}" destId="{A836A370-EBF5-4E7F-8C30-FDEBC8DA089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9A865-4369-4F15-8DBB-366B38C9ED4E}">
      <dsp:nvSpPr>
        <dsp:cNvPr id="0" name=""/>
        <dsp:cNvSpPr/>
      </dsp:nvSpPr>
      <dsp:spPr>
        <a:xfrm>
          <a:off x="2122472" y="310305"/>
          <a:ext cx="4997395" cy="49973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alpha val="93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2025 год 328,2 тыс. руб.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56219" y="1369277"/>
        <a:ext cx="1784784" cy="1487320"/>
      </dsp:txXfrm>
    </dsp:sp>
    <dsp:sp modelId="{FDF13B1B-C34E-46B7-A8CD-E935231BFE6E}">
      <dsp:nvSpPr>
        <dsp:cNvPr id="0" name=""/>
        <dsp:cNvSpPr/>
      </dsp:nvSpPr>
      <dsp:spPr>
        <a:xfrm>
          <a:off x="1955833" y="330991"/>
          <a:ext cx="4997395" cy="530298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alpha val="97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2026 год 0,0 тыс. руб.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45689" y="3771618"/>
        <a:ext cx="2677176" cy="1388877"/>
      </dsp:txXfrm>
    </dsp:sp>
    <dsp:sp modelId="{12A85217-3710-4DD2-9A7B-E057C4765FE7}">
      <dsp:nvSpPr>
        <dsp:cNvPr id="0" name=""/>
        <dsp:cNvSpPr/>
      </dsp:nvSpPr>
      <dsp:spPr>
        <a:xfrm>
          <a:off x="1916627" y="310305"/>
          <a:ext cx="4997395" cy="49973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6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2024 год 317,3 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95492" y="1369277"/>
        <a:ext cx="1784784" cy="1487320"/>
      </dsp:txXfrm>
    </dsp:sp>
    <dsp:sp modelId="{B7E3F7EE-AC8B-4F7B-9604-31C2B17C89C1}">
      <dsp:nvSpPr>
        <dsp:cNvPr id="0" name=""/>
        <dsp:cNvSpPr/>
      </dsp:nvSpPr>
      <dsp:spPr>
        <a:xfrm>
          <a:off x="1813522" y="942"/>
          <a:ext cx="5616120" cy="56161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B9A0-4D51-4DC0-B6F8-BF46A4B21041}">
      <dsp:nvSpPr>
        <dsp:cNvPr id="0" name=""/>
        <dsp:cNvSpPr/>
      </dsp:nvSpPr>
      <dsp:spPr>
        <a:xfrm>
          <a:off x="1646471" y="172939"/>
          <a:ext cx="5616120" cy="56161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6A370-EBF5-4E7F-8C30-FDEBC8DA0894}">
      <dsp:nvSpPr>
        <dsp:cNvPr id="0" name=""/>
        <dsp:cNvSpPr/>
      </dsp:nvSpPr>
      <dsp:spPr>
        <a:xfrm>
          <a:off x="1606852" y="942"/>
          <a:ext cx="5616120" cy="56161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9837" cy="494109"/>
          </a:xfrm>
          <a:prstGeom prst="rect">
            <a:avLst/>
          </a:prstGeom>
        </p:spPr>
        <p:txBody>
          <a:bodyPr vert="horz" lIns="90974" tIns="45486" rIns="90974" bIns="454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4109"/>
          </a:xfrm>
          <a:prstGeom prst="rect">
            <a:avLst/>
          </a:prstGeom>
        </p:spPr>
        <p:txBody>
          <a:bodyPr vert="horz" lIns="90974" tIns="45486" rIns="90974" bIns="45486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1363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6" rIns="90974" bIns="454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1"/>
            <a:ext cx="5408930" cy="4446985"/>
          </a:xfrm>
          <a:prstGeom prst="rect">
            <a:avLst/>
          </a:prstGeom>
        </p:spPr>
        <p:txBody>
          <a:bodyPr vert="horz" lIns="90974" tIns="45486" rIns="90974" bIns="4548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86365"/>
            <a:ext cx="2929837" cy="494109"/>
          </a:xfrm>
          <a:prstGeom prst="rect">
            <a:avLst/>
          </a:prstGeom>
        </p:spPr>
        <p:txBody>
          <a:bodyPr vert="horz" lIns="90974" tIns="45486" rIns="90974" bIns="454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5"/>
            <a:ext cx="2929837" cy="494109"/>
          </a:xfrm>
          <a:prstGeom prst="rect">
            <a:avLst/>
          </a:prstGeom>
        </p:spPr>
        <p:txBody>
          <a:bodyPr vert="horz" lIns="90974" tIns="45486" rIns="90974" bIns="45486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4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2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1537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24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9123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41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70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95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64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28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70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8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36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89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84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6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068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49862"/>
            <a:ext cx="9144000" cy="7107862"/>
          </a:xfrm>
          <a:prstGeom prst="rect">
            <a:avLst/>
          </a:prstGeom>
          <a:solidFill>
            <a:schemeClr val="accent1">
              <a:alpha val="2000"/>
            </a:schemeClr>
          </a:solidFill>
          <a:extLst/>
        </p:spPr>
      </p:pic>
      <p:sp>
        <p:nvSpPr>
          <p:cNvPr id="9" name="TextBox 8" hidden="1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БЮДЖЕТ ДЛЯ ГРАЖДАН</a:t>
            </a:r>
            <a:endParaRPr lang="ru-RU" sz="36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 hidden="1"/>
          <p:cNvSpPr txBox="1"/>
          <p:nvPr/>
        </p:nvSpPr>
        <p:spPr>
          <a:xfrm>
            <a:off x="611560" y="670689"/>
            <a:ext cx="8237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Балко-Грузского сельского поселения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Егорлыкского района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на плановый период 2023 и 2024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бюджета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Егорлыкского района </a:t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</a:t>
            </a: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2025 </a:t>
            </a: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856984" cy="1930400"/>
          </a:xfrm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ru-RU" i="1" dirty="0">
                <a:solidFill>
                  <a:srgbClr val="0A14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РАЗДЕЛАМ </a:t>
            </a:r>
            <a:r>
              <a:rPr lang="ru-RU" i="1" dirty="0">
                <a:solidFill>
                  <a:srgbClr val="0A14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0A1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A140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БЮДЖЕТНОЙ КЛАССИФИКАЦИИ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8935960"/>
              </p:ext>
            </p:extLst>
          </p:nvPr>
        </p:nvGraphicFramePr>
        <p:xfrm>
          <a:off x="107504" y="1124745"/>
          <a:ext cx="8928992" cy="560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164"/>
                <a:gridCol w="1451870"/>
                <a:gridCol w="1306683"/>
                <a:gridCol w="1379275"/>
              </a:tblGrid>
              <a:tr h="82361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бюджета – всего: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15 578,8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15 289,6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14 989,3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8 678,9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9 355,0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317,3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328,2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590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1 706,2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1 479,1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4 661,5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3 908,9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4 266,4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05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88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44408" y="908720"/>
            <a:ext cx="9144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282881" cy="1930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 расходам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427791"/>
              </p:ext>
            </p:extLst>
          </p:nvPr>
        </p:nvGraphicFramePr>
        <p:xfrm>
          <a:off x="108000" y="1196752"/>
          <a:ext cx="889248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36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4634" y="188640"/>
            <a:ext cx="8009366" cy="72008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Осуществление первичного воинского учета  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51972360"/>
              </p:ext>
            </p:extLst>
          </p:nvPr>
        </p:nvGraphicFramePr>
        <p:xfrm>
          <a:off x="107504" y="908720"/>
          <a:ext cx="90364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24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0713795"/>
              </p:ext>
            </p:extLst>
          </p:nvPr>
        </p:nvGraphicFramePr>
        <p:xfrm>
          <a:off x="0" y="0"/>
          <a:ext cx="91440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2024 год – 46,5 тыс. руб.            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2025 год – 0,0 тыс. руб.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2026</a:t>
                      </a:r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– 0,0 тыс. руб.</a:t>
                      </a:r>
                    </a:p>
                    <a:p>
                      <a:endParaRPr lang="ru-RU" sz="4000" i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2024 год – 25,0 тыс. руб.             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2025 год – 0,0 тыс. руб.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2026</a:t>
                      </a:r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– 0,0 тыс. руб.</a:t>
                      </a:r>
                    </a:p>
                    <a:p>
                      <a:endParaRPr lang="ru-RU" sz="32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3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6858000"/>
          </a:xfrm>
        </p:spPr>
        <p:txBody>
          <a:bodyPr anchor="t"/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27,4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28,4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29,5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1 706,2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1 479,1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66,7 тыс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br>
              <a:rPr lang="ru-RU" sz="54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4661,5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3908,9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4266,4 </a:t>
            </a: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5293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904656"/>
          </a:xfrm>
        </p:spPr>
        <p:txBody>
          <a:bodyPr anchor="t"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12,0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95,0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190,0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190,0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1"/>
            <a:ext cx="8066858" cy="79208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9941383"/>
              </p:ext>
            </p:extLst>
          </p:nvPr>
        </p:nvGraphicFramePr>
        <p:xfrm>
          <a:off x="179512" y="1196752"/>
          <a:ext cx="8496944" cy="437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915"/>
                <a:gridCol w="1948738"/>
                <a:gridCol w="1826727"/>
                <a:gridCol w="1583564"/>
              </a:tblGrid>
              <a:tr h="74118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endParaRPr lang="ru-RU" sz="1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307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Балко-Грузского сельского поселения Егорлыкского района*, всего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21662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%% к доходам без учета безвозмездных поступлений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8613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 по бюджетным кредитам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9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0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6858000"/>
          </a:xfrm>
          <a:solidFill>
            <a:schemeClr val="accent1">
              <a:alpha val="19000"/>
            </a:schemeClr>
          </a:solidFill>
        </p:spPr>
        <p:txBody>
          <a:bodyPr anchor="t"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Верхний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внутреннего долга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0,0 тыс. рублей, в том числе верхний предел долга по муниципальным гарантиям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0,0 тыс. рублей.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Объём расходов на обслуживание муниципального долга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0,0 тыс. рублей;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Верхний предел муниципального внутреннего долга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0,0 тыс. рублей, в том числе верхний предел долга по муниципальным гарантиям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0,0 тыс. рублей, и верхний предел муниципального внутреннего долга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0,0 тыс. рублей, 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верхний предел долга по муниципальным гарантиям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0,0 тыс. рублей.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Объём расходов на обслуживание муниципального долга Балко-Грузского сельского поселения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 тыс. рублей и на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0,0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189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7992888" cy="576063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836712"/>
            <a:ext cx="8138866" cy="56166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сектором экономики и финансов администрацией Балко-Грузского сельского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оказалась </a:t>
            </a:r>
          </a:p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Вас полезной и интересной.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вопросы и предложения Вы можете направить 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экономики и финансов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администрации Балко-Грузского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сельского поселения  </a:t>
            </a:r>
            <a:r>
              <a:rPr lang="ru-RU" sz="240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 </a:t>
            </a:r>
            <a:r>
              <a:rPr lang="ru-RU" sz="240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по телефону (факсу) 8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(86370) 46-3-03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sp10106@donpac.ru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письмом по почте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347684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Ростовская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область,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Егорлыкский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х. Мирный, ул. Почтовая 1А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7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"/>
            <a:ext cx="7416824" cy="836712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000" b="1" i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39"/>
            <a:ext cx="8856984" cy="6552729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836713"/>
            <a:ext cx="4356484" cy="2052226"/>
          </a:xfrm>
          <a:prstGeom prst="roundRect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оступающие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средства(налоги юридических и физических лиц, штрафы, административные платежи, сборы и др.)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6267" y="332656"/>
            <a:ext cx="3672408" cy="900101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90500">
              <a:schemeClr val="accent1">
                <a:lumMod val="40000"/>
                <a:lumOff val="60000"/>
              </a:schemeClr>
            </a:glow>
            <a:outerShdw dist="215900" dir="11160000" algn="ctr" rotWithShape="0">
              <a:srgbClr val="FFFF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836712"/>
            <a:ext cx="4104456" cy="2052225"/>
          </a:xfrm>
          <a:prstGeom prst="round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20072" y="476672"/>
            <a:ext cx="3528392" cy="756085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5121186"/>
            <a:ext cx="2123728" cy="1736814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2123728" y="5301208"/>
            <a:ext cx="6768752" cy="513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- превышение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5949280"/>
            <a:ext cx="6768752" cy="5852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- превышение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над его расходами.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573016"/>
            <a:ext cx="8784976" cy="1512168"/>
          </a:xfrm>
          <a:prstGeom prst="round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43608" y="3140968"/>
            <a:ext cx="7056784" cy="864096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</p:spTree>
    <p:extLst>
      <p:ext uri="{BB962C8B-B14F-4D97-AF65-F5344CB8AC3E}">
        <p14:creationId xmlns:p14="http://schemas.microsoft.com/office/powerpoint/2010/main" xmlns="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792088"/>
          </a:xfrm>
          <a:noFill/>
        </p:spPr>
        <p:txBody>
          <a:bodyPr>
            <a:noAutofit/>
          </a:bodyPr>
          <a:lstStyle/>
          <a:p>
            <a:pPr lvl="1"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БАЛКО-ГРУЗСКОГО СЕЛЬСКОГО ПОСЕЛЕНИЯ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531493"/>
            <a:ext cx="2664296" cy="103341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1571271"/>
            <a:ext cx="2545382" cy="99363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1531493"/>
            <a:ext cx="2690002" cy="103341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14823" y="878648"/>
            <a:ext cx="900100" cy="885248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464977"/>
            <a:ext cx="2664296" cy="4204383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-Налог на доходы   физических лиц; </a:t>
            </a:r>
          </a:p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на нефтепродукты;      </a:t>
            </a:r>
          </a:p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лиц;</a:t>
            </a:r>
          </a:p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налог.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145993" y="908720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220627" y="865865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2464977"/>
            <a:ext cx="2620488" cy="4264371"/>
          </a:xfrm>
          <a:prstGeom prst="rect">
            <a:avLst/>
          </a:prstGeom>
          <a:solidFill>
            <a:schemeClr val="accent2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887" y="2464977"/>
            <a:ext cx="2448272" cy="4203837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ПОЛИТИКИ БАЛКО-ГРУЗСКОГО СЕЛЬСКОГО ПОСЕЛЕНИЯ НА 2024 ГОД И ПЛАНОВЫЙ ПЕРИОД 2025 И 2026 ГОДОВ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046922"/>
            <a:ext cx="8208912" cy="581107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900" dirty="0" smtClean="0"/>
              <a:t>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увеличения доли программных расходов в общем объеме расходов бюджета;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полного и доступного информирования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в сети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6328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5"/>
                </a:solidFill>
                <a:latin typeface="Monotype Corsiva" pitchFamily="66" charset="0"/>
              </a:rPr>
              <a:t>Динамика поступления доходов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5762332"/>
              </p:ext>
            </p:extLst>
          </p:nvPr>
        </p:nvGraphicFramePr>
        <p:xfrm>
          <a:off x="133814" y="791739"/>
          <a:ext cx="9010187" cy="591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35"/>
                <a:gridCol w="1255278"/>
                <a:gridCol w="1320626"/>
                <a:gridCol w="1364848"/>
              </a:tblGrid>
              <a:tr h="9044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</a:tr>
              <a:tr h="7311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(тыс. руб.)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в том числе: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15 578,8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15 289,6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14 989,3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9902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r>
                        <a:rPr lang="ru-RU" sz="16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 (тыс. руб.)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13 982,6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14 204,1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14 307,7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966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                     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4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4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1 596,2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1 85,5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028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      (тыс.</a:t>
                      </a:r>
                      <a:r>
                        <a:rPr lang="ru-RU" sz="16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руб.)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1 278,7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757,1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681,4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7717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</a:t>
                      </a:r>
                      <a:r>
                        <a:rPr lang="ru-RU" sz="16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воинского учета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7717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выполнение</a:t>
                      </a:r>
                      <a:r>
                        <a:rPr lang="ru-RU" sz="16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передаваемых полномочий субъектов РФ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003553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/>
                </a:solidFill>
              </a:rPr>
              <a:t> </a:t>
            </a:r>
            <a:br>
              <a:rPr lang="ru-RU" sz="2400" dirty="0">
                <a:solidFill>
                  <a:schemeClr val="accent5"/>
                </a:solidFill>
              </a:rPr>
            </a:br>
            <a:endParaRPr lang="ru-RU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820369781"/>
              </p:ext>
            </p:extLst>
          </p:nvPr>
        </p:nvGraphicFramePr>
        <p:xfrm>
          <a:off x="-36512" y="0"/>
          <a:ext cx="9180512" cy="689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632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3503537"/>
              </p:ext>
            </p:extLst>
          </p:nvPr>
        </p:nvGraphicFramePr>
        <p:xfrm>
          <a:off x="117986" y="791739"/>
          <a:ext cx="8846501" cy="578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054"/>
                <a:gridCol w="1368152"/>
                <a:gridCol w="1296144"/>
                <a:gridCol w="1368151"/>
              </a:tblGrid>
              <a:tr h="76505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</a:tr>
              <a:tr h="6957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из них: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13 982,6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14 204,1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14 307,7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61173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ФЛ</a:t>
                      </a: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516,2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82663" algn="l"/>
                        </a:tabLs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593,4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9293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  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7 906,7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8 080,0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8 154,4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</a:tr>
              <a:tr h="76902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(тыс. руб.)</a:t>
                      </a: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4 997,8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4 997,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4 997,8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2415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ФЛ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</a:tr>
              <a:tr h="59293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4741,8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4741,8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4741,8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1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pPr lvl="1" algn="ctr"/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</a:t>
            </a:r>
            <a:endParaRPr lang="ru-RU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3253618"/>
              </p:ext>
            </p:extLst>
          </p:nvPr>
        </p:nvGraphicFramePr>
        <p:xfrm>
          <a:off x="18256" y="908720"/>
          <a:ext cx="894623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4714</TotalTime>
  <Words>939</Words>
  <Application>Microsoft Office PowerPoint</Application>
  <PresentationFormat>Экран (4:3)</PresentationFormat>
  <Paragraphs>212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 Проект  бюджета  Балко-Грузского  сельского поселения  Егорлыкского района  на 2024 год и на плановый  период 2025 и 2026 годов.</vt:lpstr>
      <vt:lpstr>ЧТО ТАКОЕ БЮДЖЕТ?</vt:lpstr>
      <vt:lpstr>ДОХОДЫ БЮДЖЕТА БАЛКО-ГРУЗСКОГО СЕЛЬСКОГО ПОСЕЛЕНИЯ</vt:lpstr>
      <vt:lpstr>ОСНОВНЫЕ ЗАДАЧИ И ПРИОРИТЕТНЫЕ НАПРАВЛЕНИЯ БЮДЖЕТНОЙ ПОЛИТИКИ БАЛКО-ГРУЗСКОГО СЕЛЬСКОГО ПОСЕЛЕНИЯ НА 2024 ГОД И ПЛАНОВЫЙ ПЕРИОД 2025 И 2026 ГОДОВ</vt:lpstr>
      <vt:lpstr>4</vt:lpstr>
      <vt:lpstr>Слайд 6</vt:lpstr>
      <vt:lpstr>СТРУКТУРА НАЛОГОВЫХ И НЕНАЛОГОВЫХ ДОХОДОВ БЮДЖЕТА БАЛКО-ГРУЗСКОГО СЕЛЬСКОГО ПОСЕЛЕНИЯ    </vt:lpstr>
      <vt:lpstr>Слайд 8</vt:lpstr>
      <vt:lpstr>Структура налоговых доходов</vt:lpstr>
      <vt:lpstr>РАСХОДЫ ПО РАЗДЕЛАМ  БЮДЖЕТНОЙ КЛАССИФИКАЦИИ </vt:lpstr>
      <vt:lpstr>Структура по расходам </vt:lpstr>
      <vt:lpstr>                           Осуществление первичного воинского учета  </vt:lpstr>
      <vt:lpstr>Слайд 13</vt:lpstr>
      <vt:lpstr> Жилищное хозяйство  2024 год – 27,4 тыс. руб. 2025 год – 28,4 тыс. руб. 2026 год – 29,5 тыс. руб.  Благоустройство 2024 год – 1 706,2 тыс. руб. 2025 год – 1 479,1 тыс. руб. 2026 год – 66,7 тыс. руб.  </vt:lpstr>
      <vt:lpstr> Культура, кинематография 2024 год – 4661,5 тыс. руб. 2025 год – 3908,9 тыс. руб. 2026 год – 4266,4 тыс. руб.  </vt:lpstr>
      <vt:lpstr>Физическая культура и спорт  2024 год – 12,0 тыс. руб. 2025 год – 0,0 тыс. руб. 2026 год – 0,0 тыс. руб.  Социальная политика 2024 год – 95,0 тыс. руб. 2025 год – 190,0 тыс. руб. 2026 год – 190,0 тыс. руб.</vt:lpstr>
      <vt:lpstr>Муниципальный долг</vt:lpstr>
      <vt:lpstr>      Верхний предел муниципального внутреннего долга Балко-Грузского сельского поселения на 1 января 2023 года в сумме 0,0 тыс. рублей, в том числе верхний предел долга по муниципальным гарантиям Балко-Грузского сельского поселения в сумме 0,0 тыс. рублей.            Объём расходов на обслуживание муниципального долга Балко-Грузского сельского поселения в сумме 0,0 тыс. рублей;            Верхний предел муниципального внутреннего долга Балко-Грузского сельского поселения на 1 января 2024 года в сумме 0,0 тыс. рублей, в том числе верхний предел долга по муниципальным гарантиям Балко-Грузского сельского поселения в сумме 0,0 тыс. рублей, и верхний предел муниципального внутреннего долга Балко-Грузского сельского поселения на 1 января 2025 года в сумме 0,0 тыс. рублей,  в том числе верхний предел долга по муниципальным гарантиям Балко-Грузского сельского поселения в сумме 0,0 тыс. рублей.          Объём расходов на обслуживание муниципального долга Балко-Грузского сельского поселения на 2024 год в сумме 0,0 тыс. рублей и на 2025 год в сумме 0,0 тыс. рублей.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User</cp:lastModifiedBy>
  <cp:revision>389</cp:revision>
  <cp:lastPrinted>2023-11-23T06:12:16Z</cp:lastPrinted>
  <dcterms:created xsi:type="dcterms:W3CDTF">2018-02-07T06:08:12Z</dcterms:created>
  <dcterms:modified xsi:type="dcterms:W3CDTF">2024-03-28T09:10:49Z</dcterms:modified>
</cp:coreProperties>
</file>