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olors1.xml" ContentType="application/vnd.ms-office.chartcolorstyl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1" r:id="rId1"/>
  </p:sldMasterIdLst>
  <p:notesMasterIdLst>
    <p:notesMasterId r:id="rId21"/>
  </p:notesMasterIdLst>
  <p:sldIdLst>
    <p:sldId id="257" r:id="rId2"/>
    <p:sldId id="258" r:id="rId3"/>
    <p:sldId id="265" r:id="rId4"/>
    <p:sldId id="261" r:id="rId5"/>
    <p:sldId id="262" r:id="rId6"/>
    <p:sldId id="263" r:id="rId7"/>
    <p:sldId id="291" r:id="rId8"/>
    <p:sldId id="292" r:id="rId9"/>
    <p:sldId id="284" r:id="rId10"/>
    <p:sldId id="293" r:id="rId11"/>
    <p:sldId id="294" r:id="rId12"/>
    <p:sldId id="295" r:id="rId13"/>
    <p:sldId id="298" r:id="rId14"/>
    <p:sldId id="296" r:id="rId15"/>
    <p:sldId id="297" r:id="rId16"/>
    <p:sldId id="299" r:id="rId17"/>
    <p:sldId id="300" r:id="rId18"/>
    <p:sldId id="301" r:id="rId19"/>
    <p:sldId id="302" r:id="rId2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D50E7B8D-D4EA-436C-A2D6-E14B9E0A1026}">
          <p14:sldIdLst/>
        </p14:section>
        <p14:section name="Раздел без заголовка" id="{226039B0-BF5B-4BFA-8BCE-B3E952E09EB2}">
          <p14:sldIdLst>
            <p14:sldId id="257"/>
            <p14:sldId id="258"/>
            <p14:sldId id="265"/>
            <p14:sldId id="261"/>
            <p14:sldId id="262"/>
            <p14:sldId id="263"/>
            <p14:sldId id="291"/>
            <p14:sldId id="292"/>
            <p14:sldId id="284"/>
            <p14:sldId id="293"/>
            <p14:sldId id="294"/>
            <p14:sldId id="295"/>
            <p14:sldId id="298"/>
            <p14:sldId id="296"/>
            <p14:sldId id="297"/>
            <p14:sldId id="299"/>
            <p14:sldId id="300"/>
            <p14:sldId id="301"/>
            <p14:sldId id="302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xmlns="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800000"/>
    <a:srgbClr val="663300"/>
    <a:srgbClr val="EBF6D2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01" autoAdjust="0"/>
    <p:restoredTop sz="99398" autoAdjust="0"/>
  </p:normalViewPr>
  <p:slideViewPr>
    <p:cSldViewPr>
      <p:cViewPr varScale="1">
        <p:scale>
          <a:sx n="100" d="100"/>
          <a:sy n="100" d="100"/>
        </p:scale>
        <p:origin x="-9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floor>
      <c:spPr>
        <a:noFill/>
        <a:ln w="12700" cap="rnd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12700">
          <a:contourClr>
            <a:schemeClr val="tx1">
              <a:tint val="75000"/>
            </a:schemeClr>
          </a:contourClr>
        </a:sp3d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261157580890288"/>
          <c:y val="6.7104732807990938E-2"/>
          <c:w val="0.4296758498644877"/>
          <c:h val="0.9264015731387415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 бюджетам поселений на выравнивание бюджетной обеспеченности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dLbls>
            <c:dLbl>
              <c:idx val="2"/>
              <c:layout>
                <c:manualLayout>
                  <c:x val="5.0859377448089813E-2"/>
                  <c:y val="-1.108904566159319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249.3</c:v>
                </c:pt>
                <c:pt idx="1">
                  <c:v>242.8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 бюджетам поселений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dLbls>
            <c:dLbl>
              <c:idx val="2"/>
              <c:layout>
                <c:manualLayout>
                  <c:x val="5.1252614856658871E-2"/>
                  <c:y val="-4.4092323075213893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 formatCode="0.0">
                  <c:v>199.4</c:v>
                </c:pt>
                <c:pt idx="1">
                  <c:v>251.8</c:v>
                </c:pt>
                <c:pt idx="2" formatCode="0.0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Прочие межбюджетные трансферты, передаваемые бюджета поселений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dLbls>
            <c:dLbl>
              <c:idx val="1"/>
              <c:layout>
                <c:manualLayout>
                  <c:x val="5.1252614856658871E-2"/>
                  <c:y val="-4.4092323075214691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1252614856658871E-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 formatCode="0.0">
                  <c:v>179.5</c:v>
                </c:pt>
                <c:pt idx="1">
                  <c:v>0.2</c:v>
                </c:pt>
                <c:pt idx="2" formatCode="0.0">
                  <c:v>0</c:v>
                </c:pt>
              </c:numCache>
            </c:numRef>
          </c:val>
        </c:ser>
        <c:dLbls>
          <c:showVal val="1"/>
        </c:dLbls>
        <c:shape val="cylinder"/>
        <c:axId val="68015616"/>
        <c:axId val="68017152"/>
        <c:axId val="0"/>
      </c:bar3DChart>
      <c:catAx>
        <c:axId val="68015616"/>
        <c:scaling>
          <c:orientation val="minMax"/>
        </c:scaling>
        <c:axPos val="l"/>
        <c:numFmt formatCode="General" sourceLinked="0"/>
        <c:majorTickMark val="none"/>
        <c:tickLblPos val="nextTo"/>
        <c:spPr>
          <a:noFill/>
          <a:ln w="12700" cap="rnd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8017152"/>
        <c:crosses val="autoZero"/>
        <c:auto val="1"/>
        <c:lblAlgn val="ctr"/>
        <c:lblOffset val="100"/>
      </c:catAx>
      <c:valAx>
        <c:axId val="68017152"/>
        <c:scaling>
          <c:orientation val="minMax"/>
        </c:scaling>
        <c:delete val="1"/>
        <c:axPos val="b"/>
        <c:numFmt formatCode="0.0" sourceLinked="1"/>
        <c:majorTickMark val="none"/>
        <c:tickLblPos val="none"/>
        <c:crossAx val="6801561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71095942694663172"/>
          <c:y val="0.14847694909290476"/>
          <c:w val="0.21329636920384951"/>
          <c:h val="0.70862813820303505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1.5772863539100897E-2"/>
          <c:y val="1.3378963518821398E-2"/>
          <c:w val="0.96845427292179831"/>
          <c:h val="0.8744924966143005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spc="-1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Налог на доходы ФЛ</c:v>
                </c:pt>
                <c:pt idx="1">
                  <c:v>Единный сельскохозяйственный налог</c:v>
                </c:pt>
                <c:pt idx="2">
                  <c:v>Налог на имущество </c:v>
                </c:pt>
                <c:pt idx="3">
                  <c:v>Земельный налог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466.7</c:v>
                </c:pt>
                <c:pt idx="1">
                  <c:v>7996.8</c:v>
                </c:pt>
                <c:pt idx="2">
                  <c:v>657.2</c:v>
                </c:pt>
                <c:pt idx="3">
                  <c:v>4778.8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spc="-1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Налог на доходы ФЛ</c:v>
                </c:pt>
                <c:pt idx="1">
                  <c:v>Единный сельскохозяйственный налог</c:v>
                </c:pt>
                <c:pt idx="2">
                  <c:v>Налог на имущество </c:v>
                </c:pt>
                <c:pt idx="3">
                  <c:v>Земельный налог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496.4</c:v>
                </c:pt>
                <c:pt idx="1">
                  <c:v>8316.7000000000007</c:v>
                </c:pt>
                <c:pt idx="2">
                  <c:v>821.5</c:v>
                </c:pt>
                <c:pt idx="3">
                  <c:v>4778.8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50800" dir="5400000" algn="ctr" rotWithShape="0">
                <a:srgbClr val="000000"/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spc="-15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Налог на доходы ФЛ</c:v>
                </c:pt>
                <c:pt idx="1">
                  <c:v>Единный сельскохозяйственный налог</c:v>
                </c:pt>
                <c:pt idx="2">
                  <c:v>Налог на имущество </c:v>
                </c:pt>
                <c:pt idx="3">
                  <c:v>Земельный налог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513.4</c:v>
                </c:pt>
                <c:pt idx="1">
                  <c:v>8649.4</c:v>
                </c:pt>
                <c:pt idx="2">
                  <c:v>821.5</c:v>
                </c:pt>
                <c:pt idx="3">
                  <c:v>4778.8</c:v>
                </c:pt>
              </c:numCache>
            </c:numRef>
          </c:val>
        </c:ser>
        <c:dLbls/>
        <c:gapWidth val="41"/>
        <c:overlap val="-4"/>
        <c:axId val="101522816"/>
        <c:axId val="101586048"/>
      </c:barChart>
      <c:catAx>
        <c:axId val="10152281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1586048"/>
        <c:crosses val="autoZero"/>
        <c:auto val="1"/>
        <c:lblAlgn val="ctr"/>
        <c:lblOffset val="100"/>
      </c:catAx>
      <c:valAx>
        <c:axId val="10158604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01522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3847937401715982E-3"/>
          <c:y val="0"/>
          <c:w val="0.95798637549757359"/>
          <c:h val="9.2351032633800928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90"/>
      <c:rotY val="40"/>
      <c:depthPercent val="12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175896937637194"/>
          <c:y val="1.4485592034261918E-2"/>
          <c:w val="0.85253112742452064"/>
          <c:h val="0.5938585619342962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glow>
                        <a:schemeClr val="accent1"/>
                      </a:glow>
                      <a:outerShdw blurRad="50800" dist="50800" sx="1000" sy="1000" algn="ctr" rotWithShape="0">
                        <a:srgbClr val="000000"/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Жилищно-комунальное хозяйство</c:v>
                </c:pt>
                <c:pt idx="5">
                  <c:v>Культура, кинематография</c:v>
                </c:pt>
                <c:pt idx="6">
                  <c:v>Пенсионное обеспечение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5945.1</c:v>
                </c:pt>
                <c:pt idx="1">
                  <c:v>242.6</c:v>
                </c:pt>
                <c:pt idx="2">
                  <c:v>147.80000000000001</c:v>
                </c:pt>
                <c:pt idx="3">
                  <c:v>110</c:v>
                </c:pt>
                <c:pt idx="4">
                  <c:v>4.5</c:v>
                </c:pt>
                <c:pt idx="5">
                  <c:v>5301.6</c:v>
                </c:pt>
                <c:pt idx="6">
                  <c:v>76.900000000000006</c:v>
                </c:pt>
                <c:pt idx="7">
                  <c:v>466.2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glow>
                        <a:schemeClr val="accent1"/>
                      </a:glow>
                      <a:outerShdw blurRad="50800" dist="50800" sx="1000" sy="1000" algn="ctr" rotWithShape="0">
                        <a:srgbClr val="000000"/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Жилищно-комунальное хозяйство</c:v>
                </c:pt>
                <c:pt idx="5">
                  <c:v>Культура, кинематография</c:v>
                </c:pt>
                <c:pt idx="6">
                  <c:v>Пенсионное обеспечение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7195.1</c:v>
                </c:pt>
                <c:pt idx="1">
                  <c:v>251.6</c:v>
                </c:pt>
                <c:pt idx="2">
                  <c:v>81.400000000000006</c:v>
                </c:pt>
                <c:pt idx="3">
                  <c:v>72.900000000000006</c:v>
                </c:pt>
                <c:pt idx="4">
                  <c:v>2.8</c:v>
                </c:pt>
                <c:pt idx="5">
                  <c:v>5559.7</c:v>
                </c:pt>
                <c:pt idx="6">
                  <c:v>83.1</c:v>
                </c:pt>
                <c:pt idx="7">
                  <c:v>10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glow>
                        <a:schemeClr val="accent1"/>
                      </a:glow>
                      <a:outerShdw blurRad="50800" dist="50800" sx="1000" sy="1000" algn="ctr" rotWithShape="0">
                        <a:srgbClr val="000000"/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Жилищно-комунальное хозяйство</c:v>
                </c:pt>
                <c:pt idx="5">
                  <c:v>Культура, кинематография</c:v>
                </c:pt>
                <c:pt idx="6">
                  <c:v>Пенсионное обеспечение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6698.9</c:v>
                </c:pt>
                <c:pt idx="1">
                  <c:v>0</c:v>
                </c:pt>
                <c:pt idx="2">
                  <c:v>81.400000000000006</c:v>
                </c:pt>
                <c:pt idx="3">
                  <c:v>110</c:v>
                </c:pt>
                <c:pt idx="4">
                  <c:v>5</c:v>
                </c:pt>
                <c:pt idx="5">
                  <c:v>6249.6</c:v>
                </c:pt>
                <c:pt idx="6">
                  <c:v>86.5</c:v>
                </c:pt>
                <c:pt idx="7">
                  <c:v>95</c:v>
                </c:pt>
              </c:numCache>
            </c:numRef>
          </c:val>
        </c:ser>
        <c:dLbls/>
        <c:gapWidth val="53"/>
        <c:gapDepth val="0"/>
        <c:shape val="box"/>
        <c:axId val="102076800"/>
        <c:axId val="102078336"/>
        <c:axId val="101479296"/>
      </c:bar3DChart>
      <c:catAx>
        <c:axId val="1020768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>
                    <a:schemeClr val="accent1"/>
                  </a:glow>
                  <a:outerShdw blurRad="50800" dist="50800" sx="1000" sy="1000" algn="ctr" rotWithShape="0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2078336"/>
        <c:crosses val="autoZero"/>
        <c:auto val="1"/>
        <c:lblAlgn val="ctr"/>
        <c:lblOffset val="100"/>
      </c:catAx>
      <c:valAx>
        <c:axId val="10207833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>
                    <a:schemeClr val="accent1"/>
                  </a:glow>
                  <a:outerShdw blurRad="50800" dist="50800" sx="1000" sy="1000" algn="ctr" rotWithShape="0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2076800"/>
        <c:crosses val="autoZero"/>
        <c:crossBetween val="between"/>
      </c:valAx>
      <c:serAx>
        <c:axId val="101479296"/>
        <c:scaling>
          <c:orientation val="minMax"/>
        </c:scaling>
        <c:axPos val="b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>
                    <a:schemeClr val="accent1"/>
                  </a:glow>
                  <a:outerShdw blurRad="50800" dist="50800" sx="1000" sy="1000" algn="ctr" rotWithShape="0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2078336"/>
        <c:crosses val="autoZero"/>
      </c:ser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070124419734428"/>
          <c:y val="5.4486110636998823E-5"/>
          <c:w val="0.30720001619345788"/>
          <c:h val="4.118690442742319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effectLst>
                <a:glow>
                  <a:schemeClr val="accent1"/>
                </a:glow>
                <a:outerShdw blurRad="50800" dist="50800" sx="1000" sy="1000" algn="ctr" rotWithShape="0">
                  <a:srgbClr val="000000"/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>
          <a:effectLst>
            <a:glow>
              <a:schemeClr val="accent1"/>
            </a:glow>
            <a:outerShdw blurRad="50800" dist="50800" sx="1000" sy="1000" algn="ctr" rotWithShape="0">
              <a:srgbClr val="000000"/>
            </a:outerShdw>
          </a:effectLst>
        </a:defRPr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1F561B-E00B-4B5B-9FE2-76D798AE396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45A956B9-51B7-4772-A52E-84CDD514642E}">
      <dgm:prSet phldrT="[Текст]" custT="1"/>
      <dgm:spPr>
        <a:solidFill>
          <a:schemeClr val="accent1">
            <a:alpha val="93000"/>
          </a:schemeClr>
        </a:solidFill>
      </dgm:spPr>
      <dgm:t>
        <a:bodyPr/>
        <a:lstStyle/>
        <a:p>
          <a:r>
            <a:rPr lang="ru-RU" sz="2800" dirty="0" smtClean="0">
              <a:solidFill>
                <a:schemeClr val="accent1">
                  <a:lumMod val="50000"/>
                </a:schemeClr>
              </a:solidFill>
            </a:rPr>
            <a:t>2023 год 251,6 тыс. руб.</a:t>
          </a:r>
          <a:endParaRPr lang="ru-RU" sz="2800" dirty="0">
            <a:solidFill>
              <a:schemeClr val="accent1">
                <a:lumMod val="50000"/>
              </a:schemeClr>
            </a:solidFill>
          </a:endParaRPr>
        </a:p>
      </dgm:t>
    </dgm:pt>
    <dgm:pt modelId="{1612A93F-51D4-4B25-BFCC-AAC1B5021FC7}" type="parTrans" cxnId="{84186FEF-B2E9-4266-909B-E6182318CF2B}">
      <dgm:prSet/>
      <dgm:spPr/>
      <dgm:t>
        <a:bodyPr/>
        <a:lstStyle/>
        <a:p>
          <a:endParaRPr lang="ru-RU"/>
        </a:p>
      </dgm:t>
    </dgm:pt>
    <dgm:pt modelId="{A857565A-16FE-4D4D-BF75-FEA2477186A4}" type="sibTrans" cxnId="{84186FEF-B2E9-4266-909B-E6182318CF2B}">
      <dgm:prSet/>
      <dgm:spPr/>
      <dgm:t>
        <a:bodyPr/>
        <a:lstStyle/>
        <a:p>
          <a:endParaRPr lang="ru-RU"/>
        </a:p>
      </dgm:t>
    </dgm:pt>
    <dgm:pt modelId="{1B022E31-0EE5-4824-976A-850C009C3DAE}">
      <dgm:prSet phldrT="[Текст]" custT="1"/>
      <dgm:spPr>
        <a:solidFill>
          <a:schemeClr val="accent1">
            <a:alpha val="97000"/>
          </a:schemeClr>
        </a:solidFill>
      </dgm:spPr>
      <dgm:t>
        <a:bodyPr/>
        <a:lstStyle/>
        <a:p>
          <a:r>
            <a:rPr lang="ru-RU" sz="2800" dirty="0" smtClean="0">
              <a:solidFill>
                <a:schemeClr val="accent1">
                  <a:lumMod val="50000"/>
                </a:schemeClr>
              </a:solidFill>
            </a:rPr>
            <a:t>2024 год 0,0 тыс. руб.</a:t>
          </a:r>
          <a:endParaRPr lang="ru-RU" sz="2800" dirty="0">
            <a:solidFill>
              <a:schemeClr val="accent1">
                <a:lumMod val="50000"/>
              </a:schemeClr>
            </a:solidFill>
          </a:endParaRPr>
        </a:p>
      </dgm:t>
    </dgm:pt>
    <dgm:pt modelId="{5CF185F5-0E13-485D-847A-2D0C0091D23F}" type="parTrans" cxnId="{E7345B32-4508-4857-8615-7AEE8F0AF44D}">
      <dgm:prSet/>
      <dgm:spPr/>
      <dgm:t>
        <a:bodyPr/>
        <a:lstStyle/>
        <a:p>
          <a:endParaRPr lang="ru-RU"/>
        </a:p>
      </dgm:t>
    </dgm:pt>
    <dgm:pt modelId="{F390FF90-01E4-4B8B-BC83-71FA0CBEEFAC}" type="sibTrans" cxnId="{E7345B32-4508-4857-8615-7AEE8F0AF44D}">
      <dgm:prSet/>
      <dgm:spPr/>
      <dgm:t>
        <a:bodyPr/>
        <a:lstStyle/>
        <a:p>
          <a:endParaRPr lang="ru-RU"/>
        </a:p>
      </dgm:t>
    </dgm:pt>
    <dgm:pt modelId="{D52C15B3-5B08-406E-9D18-EAC9213AAEF8}">
      <dgm:prSet phldrT="[Текст]" custT="1"/>
      <dgm:spPr>
        <a:solidFill>
          <a:schemeClr val="accent1">
            <a:alpha val="96000"/>
          </a:schemeClr>
        </a:solidFill>
      </dgm:spPr>
      <dgm:t>
        <a:bodyPr/>
        <a:lstStyle/>
        <a:p>
          <a:r>
            <a:rPr lang="ru-RU" sz="2800" dirty="0" smtClean="0">
              <a:solidFill>
                <a:schemeClr val="accent1">
                  <a:lumMod val="50000"/>
                </a:schemeClr>
              </a:solidFill>
            </a:rPr>
            <a:t>2022 год 242,6 тыс. руб.</a:t>
          </a:r>
        </a:p>
        <a:p>
          <a:endParaRPr lang="ru-RU" sz="1800" dirty="0"/>
        </a:p>
      </dgm:t>
    </dgm:pt>
    <dgm:pt modelId="{B2F8C9D8-781B-4597-82A0-116B4DB261F3}" type="parTrans" cxnId="{6ADC5B6A-3884-467E-A76D-ECA4B38FB86D}">
      <dgm:prSet/>
      <dgm:spPr/>
      <dgm:t>
        <a:bodyPr/>
        <a:lstStyle/>
        <a:p>
          <a:endParaRPr lang="ru-RU"/>
        </a:p>
      </dgm:t>
    </dgm:pt>
    <dgm:pt modelId="{A9784C7B-6FE7-4713-967F-3EC17C853253}" type="sibTrans" cxnId="{6ADC5B6A-3884-467E-A76D-ECA4B38FB86D}">
      <dgm:prSet/>
      <dgm:spPr/>
      <dgm:t>
        <a:bodyPr/>
        <a:lstStyle/>
        <a:p>
          <a:endParaRPr lang="ru-RU"/>
        </a:p>
      </dgm:t>
    </dgm:pt>
    <dgm:pt modelId="{9759A409-D7AA-4841-8425-7D261CFD3FFC}" type="pres">
      <dgm:prSet presAssocID="{CA1F561B-E00B-4B5B-9FE2-76D798AE3964}" presName="compositeShape" presStyleCnt="0">
        <dgm:presLayoutVars>
          <dgm:chMax val="7"/>
          <dgm:dir/>
          <dgm:resizeHandles val="exact"/>
        </dgm:presLayoutVars>
      </dgm:prSet>
      <dgm:spPr/>
    </dgm:pt>
    <dgm:pt modelId="{6779A865-4369-4F15-8DBB-366B38C9ED4E}" type="pres">
      <dgm:prSet presAssocID="{CA1F561B-E00B-4B5B-9FE2-76D798AE3964}" presName="wedge1" presStyleLbl="node1" presStyleIdx="0" presStyleCnt="3"/>
      <dgm:spPr/>
      <dgm:t>
        <a:bodyPr/>
        <a:lstStyle/>
        <a:p>
          <a:endParaRPr lang="ru-RU"/>
        </a:p>
      </dgm:t>
    </dgm:pt>
    <dgm:pt modelId="{B40FFC59-4CC6-46C8-B2EA-AC0A0829DEA9}" type="pres">
      <dgm:prSet presAssocID="{CA1F561B-E00B-4B5B-9FE2-76D798AE3964}" presName="dummy1a" presStyleCnt="0"/>
      <dgm:spPr/>
    </dgm:pt>
    <dgm:pt modelId="{96F5CF5C-3C14-450E-A9CF-C4680343B025}" type="pres">
      <dgm:prSet presAssocID="{CA1F561B-E00B-4B5B-9FE2-76D798AE3964}" presName="dummy1b" presStyleCnt="0"/>
      <dgm:spPr/>
    </dgm:pt>
    <dgm:pt modelId="{8FCD327E-1A29-4D84-9D47-8D40F82C919A}" type="pres">
      <dgm:prSet presAssocID="{CA1F561B-E00B-4B5B-9FE2-76D798AE396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F13B1B-C34E-46B7-A8CD-E935231BFE6E}" type="pres">
      <dgm:prSet presAssocID="{CA1F561B-E00B-4B5B-9FE2-76D798AE3964}" presName="wedge2" presStyleLbl="node1" presStyleIdx="1" presStyleCnt="3" custScaleY="106115" custLinFactNeighborX="-1275" custLinFactNeighborY="-100"/>
      <dgm:spPr/>
      <dgm:t>
        <a:bodyPr/>
        <a:lstStyle/>
        <a:p>
          <a:endParaRPr lang="ru-RU"/>
        </a:p>
      </dgm:t>
    </dgm:pt>
    <dgm:pt modelId="{631132BF-566C-4F12-A9FB-9B11511A68EA}" type="pres">
      <dgm:prSet presAssocID="{CA1F561B-E00B-4B5B-9FE2-76D798AE3964}" presName="dummy2a" presStyleCnt="0"/>
      <dgm:spPr/>
    </dgm:pt>
    <dgm:pt modelId="{3A4D6222-08F7-4629-A19B-AAA8D5F91C1E}" type="pres">
      <dgm:prSet presAssocID="{CA1F561B-E00B-4B5B-9FE2-76D798AE3964}" presName="dummy2b" presStyleCnt="0"/>
      <dgm:spPr/>
    </dgm:pt>
    <dgm:pt modelId="{23F534F6-26AE-44F3-8C73-3C12D47C3182}" type="pres">
      <dgm:prSet presAssocID="{CA1F561B-E00B-4B5B-9FE2-76D798AE396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A85217-3710-4DD2-9A7B-E057C4765FE7}" type="pres">
      <dgm:prSet presAssocID="{CA1F561B-E00B-4B5B-9FE2-76D798AE3964}" presName="wedge3" presStyleLbl="node1" presStyleIdx="2" presStyleCnt="3"/>
      <dgm:spPr/>
      <dgm:t>
        <a:bodyPr/>
        <a:lstStyle/>
        <a:p>
          <a:endParaRPr lang="ru-RU"/>
        </a:p>
      </dgm:t>
    </dgm:pt>
    <dgm:pt modelId="{F6CDEC5A-2923-432E-8CFC-EA64D1AC4C48}" type="pres">
      <dgm:prSet presAssocID="{CA1F561B-E00B-4B5B-9FE2-76D798AE3964}" presName="dummy3a" presStyleCnt="0"/>
      <dgm:spPr/>
    </dgm:pt>
    <dgm:pt modelId="{6472D9D9-5322-496C-A151-456DEFECB25C}" type="pres">
      <dgm:prSet presAssocID="{CA1F561B-E00B-4B5B-9FE2-76D798AE3964}" presName="dummy3b" presStyleCnt="0"/>
      <dgm:spPr/>
    </dgm:pt>
    <dgm:pt modelId="{AB87D3FC-F32F-4BF0-A04D-09EFA261F4BD}" type="pres">
      <dgm:prSet presAssocID="{CA1F561B-E00B-4B5B-9FE2-76D798AE396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E3F7EE-AC8B-4F7B-9604-31C2B17C89C1}" type="pres">
      <dgm:prSet presAssocID="{A857565A-16FE-4D4D-BF75-FEA2477186A4}" presName="arrowWedge1" presStyleLbl="fgSibTrans2D1" presStyleIdx="0" presStyleCnt="3"/>
      <dgm:spPr/>
    </dgm:pt>
    <dgm:pt modelId="{58A8B9A0-4D51-4DC0-B6F8-BF46A4B21041}" type="pres">
      <dgm:prSet presAssocID="{F390FF90-01E4-4B8B-BC83-71FA0CBEEFAC}" presName="arrowWedge2" presStyleLbl="fgSibTrans2D1" presStyleIdx="1" presStyleCnt="3"/>
      <dgm:spPr/>
    </dgm:pt>
    <dgm:pt modelId="{A836A370-EBF5-4E7F-8C30-FDEBC8DA0894}" type="pres">
      <dgm:prSet presAssocID="{A9784C7B-6FE7-4713-967F-3EC17C853253}" presName="arrowWedge3" presStyleLbl="fgSibTrans2D1" presStyleIdx="2" presStyleCnt="3"/>
      <dgm:spPr/>
    </dgm:pt>
  </dgm:ptLst>
  <dgm:cxnLst>
    <dgm:cxn modelId="{6ADC5B6A-3884-467E-A76D-ECA4B38FB86D}" srcId="{CA1F561B-E00B-4B5B-9FE2-76D798AE3964}" destId="{D52C15B3-5B08-406E-9D18-EAC9213AAEF8}" srcOrd="2" destOrd="0" parTransId="{B2F8C9D8-781B-4597-82A0-116B4DB261F3}" sibTransId="{A9784C7B-6FE7-4713-967F-3EC17C853253}"/>
    <dgm:cxn modelId="{6776C16F-6E75-4E8A-A15F-AFDA80146A99}" type="presOf" srcId="{45A956B9-51B7-4772-A52E-84CDD514642E}" destId="{6779A865-4369-4F15-8DBB-366B38C9ED4E}" srcOrd="0" destOrd="0" presId="urn:microsoft.com/office/officeart/2005/8/layout/cycle8"/>
    <dgm:cxn modelId="{0CAA1106-0719-417E-B7C4-1C530E715576}" type="presOf" srcId="{D52C15B3-5B08-406E-9D18-EAC9213AAEF8}" destId="{12A85217-3710-4DD2-9A7B-E057C4765FE7}" srcOrd="0" destOrd="0" presId="urn:microsoft.com/office/officeart/2005/8/layout/cycle8"/>
    <dgm:cxn modelId="{C3EAD3FF-A275-44CF-B15F-1D17A713FEDD}" type="presOf" srcId="{CA1F561B-E00B-4B5B-9FE2-76D798AE3964}" destId="{9759A409-D7AA-4841-8425-7D261CFD3FFC}" srcOrd="0" destOrd="0" presId="urn:microsoft.com/office/officeart/2005/8/layout/cycle8"/>
    <dgm:cxn modelId="{84186FEF-B2E9-4266-909B-E6182318CF2B}" srcId="{CA1F561B-E00B-4B5B-9FE2-76D798AE3964}" destId="{45A956B9-51B7-4772-A52E-84CDD514642E}" srcOrd="0" destOrd="0" parTransId="{1612A93F-51D4-4B25-BFCC-AAC1B5021FC7}" sibTransId="{A857565A-16FE-4D4D-BF75-FEA2477186A4}"/>
    <dgm:cxn modelId="{E7345B32-4508-4857-8615-7AEE8F0AF44D}" srcId="{CA1F561B-E00B-4B5B-9FE2-76D798AE3964}" destId="{1B022E31-0EE5-4824-976A-850C009C3DAE}" srcOrd="1" destOrd="0" parTransId="{5CF185F5-0E13-485D-847A-2D0C0091D23F}" sibTransId="{F390FF90-01E4-4B8B-BC83-71FA0CBEEFAC}"/>
    <dgm:cxn modelId="{8706DE9D-A061-43F4-819C-FB7705C8A6AE}" type="presOf" srcId="{1B022E31-0EE5-4824-976A-850C009C3DAE}" destId="{FDF13B1B-C34E-46B7-A8CD-E935231BFE6E}" srcOrd="0" destOrd="0" presId="urn:microsoft.com/office/officeart/2005/8/layout/cycle8"/>
    <dgm:cxn modelId="{CB671717-84EF-486F-85E6-AD5BA3D108B7}" type="presOf" srcId="{1B022E31-0EE5-4824-976A-850C009C3DAE}" destId="{23F534F6-26AE-44F3-8C73-3C12D47C3182}" srcOrd="1" destOrd="0" presId="urn:microsoft.com/office/officeart/2005/8/layout/cycle8"/>
    <dgm:cxn modelId="{072F2A25-A464-4225-909D-40D07E986208}" type="presOf" srcId="{D52C15B3-5B08-406E-9D18-EAC9213AAEF8}" destId="{AB87D3FC-F32F-4BF0-A04D-09EFA261F4BD}" srcOrd="1" destOrd="0" presId="urn:microsoft.com/office/officeart/2005/8/layout/cycle8"/>
    <dgm:cxn modelId="{A39982C6-C5E1-4E41-AE50-DA1218E6F56A}" type="presOf" srcId="{45A956B9-51B7-4772-A52E-84CDD514642E}" destId="{8FCD327E-1A29-4D84-9D47-8D40F82C919A}" srcOrd="1" destOrd="0" presId="urn:microsoft.com/office/officeart/2005/8/layout/cycle8"/>
    <dgm:cxn modelId="{96CBD42A-0A7B-447F-B757-1ABB136DD5E0}" type="presParOf" srcId="{9759A409-D7AA-4841-8425-7D261CFD3FFC}" destId="{6779A865-4369-4F15-8DBB-366B38C9ED4E}" srcOrd="0" destOrd="0" presId="urn:microsoft.com/office/officeart/2005/8/layout/cycle8"/>
    <dgm:cxn modelId="{1D0E19B1-8326-4A2E-B9B2-A9B48AB5A21D}" type="presParOf" srcId="{9759A409-D7AA-4841-8425-7D261CFD3FFC}" destId="{B40FFC59-4CC6-46C8-B2EA-AC0A0829DEA9}" srcOrd="1" destOrd="0" presId="urn:microsoft.com/office/officeart/2005/8/layout/cycle8"/>
    <dgm:cxn modelId="{57B08DD3-0E53-4D8E-86C4-E9BF4D61F8DB}" type="presParOf" srcId="{9759A409-D7AA-4841-8425-7D261CFD3FFC}" destId="{96F5CF5C-3C14-450E-A9CF-C4680343B025}" srcOrd="2" destOrd="0" presId="urn:microsoft.com/office/officeart/2005/8/layout/cycle8"/>
    <dgm:cxn modelId="{C12CFB8C-A148-4D10-9CCA-E09AE61F3DA7}" type="presParOf" srcId="{9759A409-D7AA-4841-8425-7D261CFD3FFC}" destId="{8FCD327E-1A29-4D84-9D47-8D40F82C919A}" srcOrd="3" destOrd="0" presId="urn:microsoft.com/office/officeart/2005/8/layout/cycle8"/>
    <dgm:cxn modelId="{51CDE097-2AB5-4E60-9521-9BEB91AEE5FD}" type="presParOf" srcId="{9759A409-D7AA-4841-8425-7D261CFD3FFC}" destId="{FDF13B1B-C34E-46B7-A8CD-E935231BFE6E}" srcOrd="4" destOrd="0" presId="urn:microsoft.com/office/officeart/2005/8/layout/cycle8"/>
    <dgm:cxn modelId="{0EF0681C-C0BB-435E-A3B9-935A1B91E8EF}" type="presParOf" srcId="{9759A409-D7AA-4841-8425-7D261CFD3FFC}" destId="{631132BF-566C-4F12-A9FB-9B11511A68EA}" srcOrd="5" destOrd="0" presId="urn:microsoft.com/office/officeart/2005/8/layout/cycle8"/>
    <dgm:cxn modelId="{2FB967E8-C6F7-41A1-9AF8-3DE58F615746}" type="presParOf" srcId="{9759A409-D7AA-4841-8425-7D261CFD3FFC}" destId="{3A4D6222-08F7-4629-A19B-AAA8D5F91C1E}" srcOrd="6" destOrd="0" presId="urn:microsoft.com/office/officeart/2005/8/layout/cycle8"/>
    <dgm:cxn modelId="{93B57E85-8DD1-45C4-B4D3-73FAC429529F}" type="presParOf" srcId="{9759A409-D7AA-4841-8425-7D261CFD3FFC}" destId="{23F534F6-26AE-44F3-8C73-3C12D47C3182}" srcOrd="7" destOrd="0" presId="urn:microsoft.com/office/officeart/2005/8/layout/cycle8"/>
    <dgm:cxn modelId="{83D36657-C255-4969-BBB8-BB28B4854CB4}" type="presParOf" srcId="{9759A409-D7AA-4841-8425-7D261CFD3FFC}" destId="{12A85217-3710-4DD2-9A7B-E057C4765FE7}" srcOrd="8" destOrd="0" presId="urn:microsoft.com/office/officeart/2005/8/layout/cycle8"/>
    <dgm:cxn modelId="{A58E23F3-8FBD-445B-BA23-DC6F73B833E5}" type="presParOf" srcId="{9759A409-D7AA-4841-8425-7D261CFD3FFC}" destId="{F6CDEC5A-2923-432E-8CFC-EA64D1AC4C48}" srcOrd="9" destOrd="0" presId="urn:microsoft.com/office/officeart/2005/8/layout/cycle8"/>
    <dgm:cxn modelId="{F110084C-B0C8-45B0-8E61-A9AB65D8F541}" type="presParOf" srcId="{9759A409-D7AA-4841-8425-7D261CFD3FFC}" destId="{6472D9D9-5322-496C-A151-456DEFECB25C}" srcOrd="10" destOrd="0" presId="urn:microsoft.com/office/officeart/2005/8/layout/cycle8"/>
    <dgm:cxn modelId="{9E44DF2E-44B5-41A5-8665-2B612471429D}" type="presParOf" srcId="{9759A409-D7AA-4841-8425-7D261CFD3FFC}" destId="{AB87D3FC-F32F-4BF0-A04D-09EFA261F4BD}" srcOrd="11" destOrd="0" presId="urn:microsoft.com/office/officeart/2005/8/layout/cycle8"/>
    <dgm:cxn modelId="{259BBD2E-15F9-4687-B069-6C6CFF3A3811}" type="presParOf" srcId="{9759A409-D7AA-4841-8425-7D261CFD3FFC}" destId="{B7E3F7EE-AC8B-4F7B-9604-31C2B17C89C1}" srcOrd="12" destOrd="0" presId="urn:microsoft.com/office/officeart/2005/8/layout/cycle8"/>
    <dgm:cxn modelId="{AC834FF9-29A1-49B7-A27F-9CFC6AC95046}" type="presParOf" srcId="{9759A409-D7AA-4841-8425-7D261CFD3FFC}" destId="{58A8B9A0-4D51-4DC0-B6F8-BF46A4B21041}" srcOrd="13" destOrd="0" presId="urn:microsoft.com/office/officeart/2005/8/layout/cycle8"/>
    <dgm:cxn modelId="{3F4E2D1E-2071-45FD-B622-D01409041D05}" type="presParOf" srcId="{9759A409-D7AA-4841-8425-7D261CFD3FFC}" destId="{A836A370-EBF5-4E7F-8C30-FDEBC8DA0894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79A865-4369-4F15-8DBB-366B38C9ED4E}">
      <dsp:nvSpPr>
        <dsp:cNvPr id="0" name=""/>
        <dsp:cNvSpPr/>
      </dsp:nvSpPr>
      <dsp:spPr>
        <a:xfrm>
          <a:off x="2122472" y="310305"/>
          <a:ext cx="4997395" cy="4997395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alpha val="93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1">
                  <a:lumMod val="50000"/>
                </a:schemeClr>
              </a:solidFill>
            </a:rPr>
            <a:t>2023 год 251,6 тыс. руб.</a:t>
          </a:r>
          <a:endParaRPr lang="ru-RU" sz="28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756219" y="1369277"/>
        <a:ext cx="1784784" cy="1487320"/>
      </dsp:txXfrm>
    </dsp:sp>
    <dsp:sp modelId="{FDF13B1B-C34E-46B7-A8CD-E935231BFE6E}">
      <dsp:nvSpPr>
        <dsp:cNvPr id="0" name=""/>
        <dsp:cNvSpPr/>
      </dsp:nvSpPr>
      <dsp:spPr>
        <a:xfrm>
          <a:off x="1955833" y="330991"/>
          <a:ext cx="4997395" cy="5302985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alpha val="97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1">
                  <a:lumMod val="50000"/>
                </a:schemeClr>
              </a:solidFill>
            </a:rPr>
            <a:t>2024 год 0,0 тыс. руб.</a:t>
          </a:r>
          <a:endParaRPr lang="ru-RU" sz="28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145689" y="3771618"/>
        <a:ext cx="2677176" cy="1388877"/>
      </dsp:txXfrm>
    </dsp:sp>
    <dsp:sp modelId="{12A85217-3710-4DD2-9A7B-E057C4765FE7}">
      <dsp:nvSpPr>
        <dsp:cNvPr id="0" name=""/>
        <dsp:cNvSpPr/>
      </dsp:nvSpPr>
      <dsp:spPr>
        <a:xfrm>
          <a:off x="1916627" y="310305"/>
          <a:ext cx="4997395" cy="4997395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alpha val="96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accent1">
                  <a:lumMod val="50000"/>
                </a:schemeClr>
              </a:solidFill>
            </a:rPr>
            <a:t>2022 год 242,6 тыс. руб.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2495492" y="1369277"/>
        <a:ext cx="1784784" cy="1487320"/>
      </dsp:txXfrm>
    </dsp:sp>
    <dsp:sp modelId="{B7E3F7EE-AC8B-4F7B-9604-31C2B17C89C1}">
      <dsp:nvSpPr>
        <dsp:cNvPr id="0" name=""/>
        <dsp:cNvSpPr/>
      </dsp:nvSpPr>
      <dsp:spPr>
        <a:xfrm>
          <a:off x="1813522" y="942"/>
          <a:ext cx="5616120" cy="561612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A8B9A0-4D51-4DC0-B6F8-BF46A4B21041}">
      <dsp:nvSpPr>
        <dsp:cNvPr id="0" name=""/>
        <dsp:cNvSpPr/>
      </dsp:nvSpPr>
      <dsp:spPr>
        <a:xfrm>
          <a:off x="1646471" y="172939"/>
          <a:ext cx="5616120" cy="561612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36A370-EBF5-4E7F-8C30-FDEBC8DA0894}">
      <dsp:nvSpPr>
        <dsp:cNvPr id="0" name=""/>
        <dsp:cNvSpPr/>
      </dsp:nvSpPr>
      <dsp:spPr>
        <a:xfrm>
          <a:off x="1606852" y="942"/>
          <a:ext cx="5616120" cy="561612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2B2A3-72AE-453E-9692-B029D7955CC4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EF91C-20F7-4970-9039-50E9C7A4D1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5251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0236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7607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714783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2025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871860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7255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4484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9789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907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8140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3950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4641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9370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8873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727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2419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330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  <p:sldLayoutId id="2147483904" r:id="rId13"/>
    <p:sldLayoutId id="2147483905" r:id="rId14"/>
    <p:sldLayoutId id="2147483906" r:id="rId15"/>
    <p:sldLayoutId id="214748390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hidden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-249862"/>
            <a:ext cx="9144000" cy="7107862"/>
          </a:xfrm>
          <a:prstGeom prst="rect">
            <a:avLst/>
          </a:prstGeom>
          <a:solidFill>
            <a:schemeClr val="accent1">
              <a:alpha val="2000"/>
            </a:schemeClr>
          </a:solidFill>
          <a:extLst/>
        </p:spPr>
      </p:pic>
      <p:sp>
        <p:nvSpPr>
          <p:cNvPr id="9" name="TextBox 8" hidden="1"/>
          <p:cNvSpPr txBox="1"/>
          <p:nvPr/>
        </p:nvSpPr>
        <p:spPr>
          <a:xfrm>
            <a:off x="1907704" y="1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БЮДЖЕТ ДЛЯ ГРАЖДАН</a:t>
            </a:r>
            <a:endParaRPr lang="ru-RU" sz="3600" i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4" name="TextBox 13" hidden="1"/>
          <p:cNvSpPr txBox="1"/>
          <p:nvPr/>
        </p:nvSpPr>
        <p:spPr>
          <a:xfrm>
            <a:off x="611560" y="670689"/>
            <a:ext cx="82376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 Балко-Грузского сельского поселения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Егорлыкского района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2022 год и на плановый период 2023 и 2024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годов»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 anchor="t"/>
          <a:lstStyle/>
          <a:p>
            <a:pPr algn="ctr"/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Балко-Грузского сельского поселения на 2022 год и на плановый период 2023 и 2024 годов.</a:t>
            </a:r>
            <a:endParaRPr lang="ru-RU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949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0"/>
            <a:ext cx="8856984" cy="1930400"/>
          </a:xfrm>
        </p:spPr>
        <p:txBody>
          <a:bodyPr>
            <a:normAutofit/>
          </a:bodyPr>
          <a:lstStyle/>
          <a:p>
            <a:pPr lvl="0" algn="ctr" defTabSz="914400" fontAlgn="base">
              <a:spcAft>
                <a:spcPct val="0"/>
              </a:spcAft>
            </a:pP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РАСХОДЫ ПО РАЗДЕЛАМ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БЮДЖЕТНОЙ КЛАССИФИКАЦИИ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59089441"/>
              </p:ext>
            </p:extLst>
          </p:nvPr>
        </p:nvGraphicFramePr>
        <p:xfrm>
          <a:off x="323528" y="1196751"/>
          <a:ext cx="8712968" cy="5503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5249"/>
                <a:gridCol w="1416744"/>
                <a:gridCol w="1275069"/>
                <a:gridCol w="1345906"/>
              </a:tblGrid>
              <a:tr h="85883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  <a:p>
                      <a:pPr algn="ctr"/>
                      <a:endParaRPr lang="ru-RU" sz="24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75000">
                          <a:schemeClr val="accent1">
                            <a:shade val="30000"/>
                            <a:satMod val="115000"/>
                            <a:lumMod val="6000"/>
                            <a:lumOff val="94000"/>
                            <a:alpha val="35000"/>
                          </a:schemeClr>
                        </a:gs>
                        <a:gs pos="93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</a:p>
                    <a:p>
                      <a:pPr algn="ctr"/>
                      <a:r>
                        <a:rPr lang="ru-RU" sz="24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4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75000">
                          <a:schemeClr val="accent1">
                            <a:shade val="30000"/>
                            <a:satMod val="115000"/>
                            <a:lumMod val="6000"/>
                            <a:lumOff val="94000"/>
                            <a:alpha val="35000"/>
                          </a:schemeClr>
                        </a:gs>
                        <a:gs pos="93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24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75000">
                          <a:schemeClr val="accent1">
                            <a:shade val="30000"/>
                            <a:satMod val="115000"/>
                            <a:lumMod val="6000"/>
                            <a:lumOff val="94000"/>
                            <a:alpha val="35000"/>
                          </a:schemeClr>
                        </a:gs>
                        <a:gs pos="93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algn="ctr"/>
                      <a:r>
                        <a:rPr lang="ru-RU" sz="24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24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75000">
                          <a:schemeClr val="accent1">
                            <a:shade val="30000"/>
                            <a:satMod val="115000"/>
                            <a:lumMod val="6000"/>
                            <a:lumOff val="94000"/>
                            <a:alpha val="35000"/>
                          </a:schemeClr>
                        </a:gs>
                        <a:gs pos="93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49381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Расходы бюджета – всего: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14965,2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14938,3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15016,6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6534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8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5945,1</a:t>
                      </a:r>
                      <a:endParaRPr lang="ru-RU" sz="18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7195,1</a:t>
                      </a:r>
                      <a:endParaRPr lang="ru-RU" sz="18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6698,9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4696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8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242,6</a:t>
                      </a:r>
                      <a:endParaRPr lang="ru-RU" sz="18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251,6</a:t>
                      </a:r>
                      <a:endParaRPr lang="ru-RU" sz="18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1471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800" b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147,8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81,4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81,4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704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rgbClr val="66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800" b="0" dirty="0">
                        <a:solidFill>
                          <a:srgbClr val="66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66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110,0</a:t>
                      </a:r>
                      <a:endParaRPr lang="ru-RU" sz="1800" b="0" dirty="0">
                        <a:solidFill>
                          <a:srgbClr val="66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66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72,9</a:t>
                      </a:r>
                      <a:endParaRPr lang="ru-RU" sz="1800" b="0" dirty="0">
                        <a:solidFill>
                          <a:srgbClr val="66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6633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110,0</a:t>
                      </a:r>
                      <a:endParaRPr lang="ru-RU" sz="1800" b="0" dirty="0">
                        <a:solidFill>
                          <a:srgbClr val="6633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8037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1800" b="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24,2</a:t>
                      </a:r>
                      <a:endParaRPr lang="ru-RU" sz="1800" b="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25,3</a:t>
                      </a:r>
                      <a:endParaRPr lang="ru-RU" sz="1800" b="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26,4</a:t>
                      </a:r>
                      <a:endParaRPr lang="ru-RU" sz="1800" b="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8037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41,3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41,3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41,3</a:t>
                      </a:r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8037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800" b="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2609,5</a:t>
                      </a:r>
                      <a:endParaRPr lang="ru-RU" sz="1800" b="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1617,9</a:t>
                      </a:r>
                      <a:endParaRPr lang="ru-RU" sz="1800" b="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1627,5</a:t>
                      </a:r>
                      <a:endParaRPr lang="ru-RU" sz="1800" b="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704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 </a:t>
                      </a:r>
                      <a:endParaRPr lang="ru-RU" sz="1800" b="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5301,6</a:t>
                      </a:r>
                      <a:endParaRPr lang="ru-RU" sz="1800" b="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5559,7</a:t>
                      </a:r>
                      <a:endParaRPr lang="ru-RU" sz="1800" b="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6249,6</a:t>
                      </a:r>
                      <a:endParaRPr lang="ru-RU" sz="1800" b="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8037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800" b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76,9</a:t>
                      </a:r>
                      <a:endParaRPr lang="ru-RU" sz="1800" b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83,1</a:t>
                      </a:r>
                      <a:endParaRPr lang="ru-RU" sz="1800" b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86,5</a:t>
                      </a:r>
                      <a:endParaRPr lang="ru-RU" sz="1800" b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704"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8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466,2</a:t>
                      </a:r>
                      <a:endParaRPr lang="ru-RU" sz="18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</a:t>
                      </a:r>
                      <a:endParaRPr lang="ru-RU" sz="18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</a:t>
                      </a:r>
                      <a:endParaRPr lang="ru-RU" sz="18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244408" y="908720"/>
            <a:ext cx="91440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589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0"/>
            <a:ext cx="8282881" cy="19304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по расходам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30249468"/>
              </p:ext>
            </p:extLst>
          </p:nvPr>
        </p:nvGraphicFramePr>
        <p:xfrm>
          <a:off x="108000" y="764704"/>
          <a:ext cx="8892480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8364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34634" y="188640"/>
            <a:ext cx="8009366" cy="720080"/>
          </a:xfrm>
        </p:spPr>
        <p:txBody>
          <a:bodyPr/>
          <a:lstStyle/>
          <a:p>
            <a:pPr algn="ctr"/>
            <a:r>
              <a:rPr lang="ru-RU" sz="280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Осуществление первичного воинского учета  </a:t>
            </a:r>
            <a:endParaRPr lang="ru-RU" sz="28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2234364708"/>
              </p:ext>
            </p:extLst>
          </p:nvPr>
        </p:nvGraphicFramePr>
        <p:xfrm>
          <a:off x="107504" y="908720"/>
          <a:ext cx="9036496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10247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19305984"/>
              </p:ext>
            </p:extLst>
          </p:nvPr>
        </p:nvGraphicFramePr>
        <p:xfrm>
          <a:off x="0" y="0"/>
          <a:ext cx="9144000" cy="716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6858000">
                <a:tc>
                  <a:txBody>
                    <a:bodyPr/>
                    <a:lstStyle/>
                    <a:p>
                      <a:pPr algn="ctr"/>
                      <a:r>
                        <a:rPr lang="ru-RU" sz="40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  <a:p>
                      <a:r>
                        <a:rPr lang="ru-RU" sz="40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2022 год – 147,8 тыс. руб.             </a:t>
                      </a:r>
                    </a:p>
                    <a:p>
                      <a:r>
                        <a:rPr lang="ru-RU" sz="40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2023 год – 81,4 тыс. руб.</a:t>
                      </a:r>
                    </a:p>
                    <a:p>
                      <a:r>
                        <a:rPr lang="ru-RU" sz="40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2024</a:t>
                      </a:r>
                      <a:r>
                        <a:rPr lang="ru-RU" sz="4000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 – 81,4 тыс. руб.</a:t>
                      </a:r>
                    </a:p>
                    <a:p>
                      <a:endParaRPr lang="ru-RU" sz="4000" i="1" baseline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4000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 </a:t>
                      </a:r>
                    </a:p>
                    <a:p>
                      <a:r>
                        <a:rPr lang="ru-RU" sz="40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2022 год – 110,0 тыс. руб.              </a:t>
                      </a:r>
                    </a:p>
                    <a:p>
                      <a:r>
                        <a:rPr lang="ru-RU" sz="40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2023 год – 72,9 тыс. руб.</a:t>
                      </a:r>
                    </a:p>
                    <a:p>
                      <a:r>
                        <a:rPr lang="ru-RU" sz="4000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2024</a:t>
                      </a:r>
                      <a:r>
                        <a:rPr lang="ru-RU" sz="4000" i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 – 110,0 тыс. руб.</a:t>
                      </a:r>
                    </a:p>
                    <a:p>
                      <a:endParaRPr lang="ru-RU" sz="3200" i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3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3370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ctrTitle"/>
          </p:nvPr>
        </p:nvSpPr>
        <p:spPr>
          <a:xfrm>
            <a:off x="-108520" y="0"/>
            <a:ext cx="9252520" cy="6858000"/>
          </a:xfrm>
        </p:spPr>
        <p:txBody>
          <a:bodyPr anchor="t"/>
          <a:lstStyle/>
          <a:p>
            <a:pPr algn="ctr"/>
            <a: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Жилищное хозяйство </a:t>
            </a:r>
            <a:r>
              <a:rPr lang="ru-RU" sz="32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– 24,2 тыс. руб.</a:t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– 25,3 тыс. руб.</a:t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– 26,4 тыс. руб.</a:t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Коммунальное хозяйство </a:t>
            </a:r>
            <a:r>
              <a:rPr lang="ru-RU" sz="36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–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41,3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b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–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41,3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b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–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41,3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</a:t>
            </a:r>
            <a:r>
              <a:rPr lang="ru-RU" sz="32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–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2609,5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b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–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1617,9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b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–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1627,5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b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354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69360"/>
          </a:xfrm>
        </p:spPr>
        <p:txBody>
          <a:bodyPr anchor="t">
            <a:normAutofit/>
          </a:bodyPr>
          <a:lstStyle/>
          <a:p>
            <a:pPr algn="ctr"/>
            <a: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Культура, кинематография</a:t>
            </a:r>
            <a:br>
              <a:rPr lang="ru-RU" sz="3600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200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2200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5301,6 </a:t>
            </a:r>
            <a:r>
              <a:rPr lang="ru-RU" sz="2200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br>
              <a:rPr lang="ru-RU" sz="2200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– </a:t>
            </a:r>
            <a:r>
              <a:rPr lang="ru-RU" sz="2200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5559,7 </a:t>
            </a:r>
            <a:r>
              <a:rPr lang="ru-RU" sz="2200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br>
              <a:rPr lang="ru-RU" sz="2200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– </a:t>
            </a:r>
            <a:r>
              <a:rPr lang="ru-RU" sz="2200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6249,6 </a:t>
            </a:r>
            <a:r>
              <a:rPr lang="ru-RU" sz="2200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2200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200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Коммунальное хозяйство </a:t>
            </a:r>
            <a:r>
              <a:rPr lang="ru-RU" sz="2200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– 41,3 тыс. руб.</a:t>
            </a:r>
            <a:br>
              <a:rPr lang="ru-RU" sz="2200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– 41,3 тыс. руб.</a:t>
            </a:r>
            <a:br>
              <a:rPr lang="ru-RU" sz="2200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– 41,3 тыс. руб</a:t>
            </a:r>
            <a:r>
              <a:rPr lang="ru-RU" sz="2200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200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</a:t>
            </a:r>
            <a:r>
              <a:rPr lang="ru-RU" sz="2200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– 2609,5 тыс. руб.</a:t>
            </a:r>
            <a:br>
              <a:rPr lang="ru-RU" sz="2200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– 1617,9 тыс. руб</a:t>
            </a:r>
            <a:r>
              <a:rPr lang="ru-RU" sz="2200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200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– 1627,5 тыс. руб.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2937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1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84976" cy="5904656"/>
          </a:xfrm>
        </p:spPr>
        <p:txBody>
          <a:bodyPr anchor="t">
            <a:no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 и спорт 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466,2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b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–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10,0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b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–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95,0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b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политика</a:t>
            </a:r>
            <a:b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–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76,9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b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–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83,1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b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 –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86,5 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229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9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8" y="188641"/>
            <a:ext cx="8066858" cy="792088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  <a:endParaRPr lang="ru-RU" i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77464441"/>
              </p:ext>
            </p:extLst>
          </p:nvPr>
        </p:nvGraphicFramePr>
        <p:xfrm>
          <a:off x="179512" y="1196752"/>
          <a:ext cx="8496944" cy="43705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37915"/>
                <a:gridCol w="1948738"/>
                <a:gridCol w="1826727"/>
                <a:gridCol w="1583564"/>
              </a:tblGrid>
              <a:tr h="741181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2023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2024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563075"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муниципального долга Балко-Грузского сельского поселения Егорлыкского района*, всего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721662"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%% к доходам без учета безвозмездных поступлений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768613"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Обязательства по бюджетным кредитам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8986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9000"/>
            <a:lum/>
          </a:blip>
          <a:srcRect/>
          <a:stretch>
            <a:fillRect l="-20000" r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32440" cy="6858000"/>
          </a:xfrm>
          <a:solidFill>
            <a:schemeClr val="accent1">
              <a:alpha val="19000"/>
            </a:schemeClr>
          </a:solidFill>
        </p:spPr>
        <p:txBody>
          <a:bodyPr anchor="t"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Верхний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 муниципального внутреннего долга Балко-Грузского сельского поселения Егорлыкского района на 1 января 2022 года в сумме 0,0 тыс. рублей, в том числе верхний предел долга по муниципальным гарантиям Балко-Грузского сельского поселения Егорлыкского района в сумме 0,0 тыс. рублей.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Объём расходов на обслуживание муниципального долга Балко-Грузского сельского поселения Егорлыкского района в сумме 0,0 тыс. рублей;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Верхний предел муниципального внутреннего долга Балко-Грузского сельского поселения Егорлыкского района на 1 января 2023 года в сумме 0,0 тыс. рублей, в том числе верхний предел долга по муниципальным гарантиям Балко-Грузского сельского поселения Егорлыкского района в сумме 0,0 тыс. рублей, и верхний предел муниципального внутреннего долга Балко-Грузского сельского поселения Егорлыкского района  на 1 января 2024 года в сумме 0,0 тыс. рублей, 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верхний предел долга по муниципальным гарантиям Балко-Грузского сельского поселения Егорлыкского района в сумме 0,0 тыс. рублей.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Объём расходов на обслуживание муниципального долга Балко-Грузского сельского поселения Егорлыкского района на 2023 год в сумме 0,0 тыс. рублей и на 2024 год в сумме 0,0 тыс. рублей.</a:t>
            </a:r>
          </a:p>
        </p:txBody>
      </p:sp>
    </p:spTree>
    <p:extLst>
      <p:ext uri="{BB962C8B-B14F-4D97-AF65-F5344CB8AC3E}">
        <p14:creationId xmlns:p14="http://schemas.microsoft.com/office/powerpoint/2010/main" xmlns="" val="131895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3"/>
            <a:ext cx="7992888" cy="576063"/>
          </a:xfrm>
        </p:spPr>
        <p:txBody>
          <a:bodyPr>
            <a:noAutofit/>
          </a:bodyPr>
          <a:lstStyle/>
          <a:p>
            <a:pPr algn="ctr"/>
            <a:r>
              <a:rPr lang="ru-RU" sz="44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Обратная связь</a:t>
            </a:r>
            <a:endParaRPr lang="ru-RU" sz="44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98" y="836712"/>
            <a:ext cx="8138866" cy="561662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Презентация подготовлена </a:t>
            </a:r>
            <a:r>
              <a:rPr lang="ru-RU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сектором экономики и финансов администрации </a:t>
            </a:r>
            <a:r>
              <a:rPr lang="ru-RU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Балко-Грузского сельского </a:t>
            </a:r>
            <a:r>
              <a:rPr lang="ru-RU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поселения, муниципального </a:t>
            </a:r>
            <a:r>
              <a:rPr lang="ru-RU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2400" u="sng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Егорлыкского</a:t>
            </a:r>
            <a:r>
              <a:rPr lang="ru-RU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Ростовской области </a:t>
            </a:r>
            <a:endParaRPr lang="ru-RU" sz="24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надеемся, что представленная информация оказалась </a:t>
            </a:r>
          </a:p>
          <a:p>
            <a:pPr algn="ctr">
              <a:defRPr/>
            </a:pPr>
            <a:r>
              <a:rPr lang="ru-RU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для Вас полезной и интересной.</a:t>
            </a:r>
          </a:p>
          <a:p>
            <a:pPr algn="ctr">
              <a:defRPr/>
            </a:pPr>
            <a:r>
              <a:rPr lang="ru-RU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Свои </a:t>
            </a:r>
            <a:r>
              <a:rPr lang="ru-RU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вопросы и предложения Вы можете направить в </a:t>
            </a:r>
            <a:r>
              <a:rPr lang="ru-RU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сектор </a:t>
            </a:r>
            <a:r>
              <a:rPr lang="ru-RU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экономики и финансов администрации </a:t>
            </a:r>
            <a:r>
              <a:rPr lang="ru-RU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Балко-Грузского </a:t>
            </a:r>
            <a:r>
              <a:rPr lang="ru-RU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сельского </a:t>
            </a:r>
            <a:r>
              <a:rPr lang="ru-RU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поселения, </a:t>
            </a:r>
            <a:r>
              <a:rPr lang="ru-RU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</a:t>
            </a:r>
            <a:r>
              <a:rPr lang="ru-RU" sz="2400" u="sng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Егорлыкского,</a:t>
            </a:r>
            <a:r>
              <a:rPr lang="ru-RU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Ростовской </a:t>
            </a:r>
            <a:r>
              <a:rPr lang="ru-RU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области </a:t>
            </a:r>
            <a:r>
              <a:rPr lang="ru-RU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области: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по телефону (факсу) 8 </a:t>
            </a:r>
            <a:r>
              <a:rPr lang="ru-RU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(86370) </a:t>
            </a:r>
            <a:r>
              <a:rPr lang="ru-RU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46-3-03</a:t>
            </a:r>
            <a:endParaRPr lang="ru-RU" sz="24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на адрес электронной </a:t>
            </a:r>
            <a:r>
              <a:rPr lang="ru-RU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почты </a:t>
            </a:r>
            <a:r>
              <a:rPr lang="en-US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sp10106@donpac.ru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письмом по почте </a:t>
            </a:r>
            <a:r>
              <a:rPr lang="en-US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347684</a:t>
            </a:r>
            <a:r>
              <a:rPr lang="ru-RU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, Ростовская </a:t>
            </a:r>
            <a:r>
              <a:rPr lang="ru-RU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область, </a:t>
            </a:r>
            <a:r>
              <a:rPr lang="ru-RU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Егорлыкский </a:t>
            </a:r>
            <a:r>
              <a:rPr lang="ru-RU" sz="2400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район, </a:t>
            </a:r>
            <a:r>
              <a:rPr lang="ru-RU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х. Мирный, ул. Почтовая </a:t>
            </a:r>
            <a:r>
              <a:rPr lang="ru-RU" sz="2400" dirty="0" smtClean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1а</a:t>
            </a:r>
            <a:endParaRPr lang="ru-RU" sz="24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4471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"/>
            <a:ext cx="7416824" cy="836712"/>
          </a:xfrm>
        </p:spPr>
        <p:txBody>
          <a:bodyPr/>
          <a:lstStyle/>
          <a:p>
            <a:pPr lvl="1" algn="ctr"/>
            <a:r>
              <a:rPr lang="ru-RU" sz="2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БЮДЖЕТ?</a:t>
            </a:r>
            <a:endParaRPr lang="ru-RU" sz="20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188639"/>
            <a:ext cx="8856984" cy="6552729"/>
          </a:xfrm>
        </p:spPr>
        <p:txBody>
          <a:bodyPr>
            <a:normAutofit/>
          </a:bodyPr>
          <a:lstStyle/>
          <a:p>
            <a:pPr algn="just"/>
            <a:endParaRPr lang="ru-RU" sz="1800" dirty="0" smtClean="0"/>
          </a:p>
          <a:p>
            <a:pPr algn="just"/>
            <a:endParaRPr lang="ru-RU" sz="1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3284983"/>
            <a:ext cx="7992887" cy="1836204"/>
          </a:xfrm>
          <a:prstGeom prst="roundRect">
            <a:avLst/>
          </a:prstGeom>
          <a:solidFill>
            <a:srgbClr val="FF000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836713"/>
            <a:ext cx="4356484" cy="2052226"/>
          </a:xfrm>
          <a:prstGeom prst="roundRect">
            <a:avLst/>
          </a:prstGeom>
          <a:solidFill>
            <a:srgbClr val="00B050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оступающие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 денежные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средства(налоги юридических и физических лиц, штрафы, административные платежи, сборы и др.)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66267" y="332656"/>
            <a:ext cx="3672408" cy="900101"/>
          </a:xfrm>
          <a:prstGeom prst="ellipse">
            <a:avLst/>
          </a:prstGeom>
          <a:solidFill>
            <a:srgbClr val="FFFF00">
              <a:alpha val="26000"/>
            </a:srgbClr>
          </a:solidFill>
          <a:effectLst>
            <a:glow rad="190500">
              <a:schemeClr val="accent1">
                <a:lumMod val="40000"/>
                <a:lumOff val="60000"/>
              </a:schemeClr>
            </a:glow>
            <a:outerShdw dist="215900" dir="11160000" algn="ctr" rotWithShape="0">
              <a:srgbClr val="FFFF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32040" y="836712"/>
            <a:ext cx="4104456" cy="2052225"/>
          </a:xfrm>
          <a:prstGeom prst="roundRect">
            <a:avLst/>
          </a:prstGeom>
          <a:solidFill>
            <a:srgbClr val="00B05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из бюджета денежные средства (культура, благоустройство, жилищно-коммунальное хозяйство и др.)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220072" y="476672"/>
            <a:ext cx="3528392" cy="756085"/>
          </a:xfrm>
          <a:prstGeom prst="ellipse">
            <a:avLst/>
          </a:prstGeom>
          <a:solidFill>
            <a:srgbClr val="FFFF00">
              <a:alpha val="26000"/>
            </a:srgbClr>
          </a:solidFill>
          <a:effectLst>
            <a:glow rad="127000">
              <a:schemeClr val="accent1">
                <a:lumMod val="60000"/>
                <a:lumOff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5121186"/>
            <a:ext cx="2123728" cy="1736814"/>
          </a:xfrm>
          <a:prstGeom prst="rect">
            <a:avLst/>
          </a:prstGeom>
          <a:solidFill>
            <a:schemeClr val="accent2">
              <a:lumMod val="75000"/>
              <a:alpha val="0"/>
            </a:schemeClr>
          </a:solidFill>
          <a:ln>
            <a:noFill/>
          </a:ln>
          <a:extLst/>
        </p:spPr>
      </p:pic>
      <p:sp>
        <p:nvSpPr>
          <p:cNvPr id="12" name="Скругленный прямоугольник 11"/>
          <p:cNvSpPr/>
          <p:nvPr/>
        </p:nvSpPr>
        <p:spPr>
          <a:xfrm>
            <a:off x="1531342" y="5337210"/>
            <a:ext cx="7361138" cy="477208"/>
          </a:xfrm>
          <a:prstGeom prst="roundRect">
            <a:avLst/>
          </a:prstGeom>
          <a:solidFill>
            <a:schemeClr val="accent2">
              <a:lumMod val="75000"/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- превышение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бюджета над его доходами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531342" y="6021288"/>
            <a:ext cx="7361138" cy="513210"/>
          </a:xfrm>
          <a:prstGeom prst="roundRect">
            <a:avLst/>
          </a:prstGeom>
          <a:solidFill>
            <a:srgbClr val="FF000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Профицит - превышение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доходов бюджета над его расходами.</a:t>
            </a:r>
          </a:p>
        </p:txBody>
      </p:sp>
      <p:sp>
        <p:nvSpPr>
          <p:cNvPr id="7" name="Овал 6"/>
          <p:cNvSpPr/>
          <p:nvPr/>
        </p:nvSpPr>
        <p:spPr>
          <a:xfrm>
            <a:off x="1835696" y="2888938"/>
            <a:ext cx="5760640" cy="792092"/>
          </a:xfrm>
          <a:prstGeom prst="ellipse">
            <a:avLst/>
          </a:prstGeom>
          <a:solidFill>
            <a:srgbClr val="FFFF00">
              <a:alpha val="26000"/>
            </a:srgbClr>
          </a:solidFill>
          <a:ln>
            <a:solidFill>
              <a:schemeClr val="accent5"/>
            </a:solidFill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180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920880" cy="792088"/>
          </a:xfrm>
          <a:solidFill>
            <a:schemeClr val="accent3">
              <a:lumMod val="20000"/>
              <a:lumOff val="80000"/>
              <a:alpha val="49000"/>
            </a:schemeClr>
          </a:solidFill>
        </p:spPr>
        <p:txBody>
          <a:bodyPr>
            <a:noAutofit/>
          </a:bodyPr>
          <a:lstStyle/>
          <a:p>
            <a:pPr lvl="1" algn="ctr"/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БАЛКО-ГРУЗСКОГО СЕЛЬСКОГО ПОСЕЛЕНИЯ</a:t>
            </a:r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07505" y="1654357"/>
            <a:ext cx="9003010" cy="5074991"/>
          </a:xfrm>
        </p:spPr>
        <p:txBody>
          <a:bodyPr/>
          <a:lstStyle/>
          <a:p>
            <a:pPr marL="1207008" lvl="4" indent="0">
              <a:buNone/>
            </a:pPr>
            <a:endParaRPr lang="ru-RU" dirty="0"/>
          </a:p>
          <a:p>
            <a:pPr marL="1207008" lvl="4" indent="0">
              <a:buNone/>
            </a:pPr>
            <a:endParaRPr lang="ru-RU" dirty="0" smtClean="0"/>
          </a:p>
        </p:txBody>
      </p:sp>
      <p:sp>
        <p:nvSpPr>
          <p:cNvPr id="4" name="Овал 3"/>
          <p:cNvSpPr/>
          <p:nvPr/>
        </p:nvSpPr>
        <p:spPr>
          <a:xfrm>
            <a:off x="323528" y="1531493"/>
            <a:ext cx="2664296" cy="1033411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300192" y="1571271"/>
            <a:ext cx="2545382" cy="993633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419872" y="1531493"/>
            <a:ext cx="2690002" cy="1033411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314823" y="878648"/>
            <a:ext cx="900100" cy="885248"/>
          </a:xfrm>
          <a:prstGeom prst="downArrow">
            <a:avLst>
              <a:gd name="adj1" fmla="val 50000"/>
              <a:gd name="adj2" fmla="val 4875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2464977"/>
            <a:ext cx="2664296" cy="4204383"/>
          </a:xfrm>
          <a:prstGeom prst="rect">
            <a:avLst/>
          </a:prstGeom>
          <a:solidFill>
            <a:schemeClr val="accent2">
              <a:lumMod val="75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-Налог на доходы   физических лиц; </a:t>
            </a:r>
          </a:p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акцизы на нефтепродукты;      </a:t>
            </a:r>
          </a:p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налог, взимаемый с налогоплательщиков, применяющих упрощенную систему налогообложения;</a:t>
            </a:r>
          </a:p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налог на имущество физических лиц;</a:t>
            </a:r>
          </a:p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земельный налог.             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1145993" y="908720"/>
            <a:ext cx="902322" cy="93348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7220627" y="865865"/>
            <a:ext cx="866792" cy="89370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489386" y="2464977"/>
            <a:ext cx="2620488" cy="4264371"/>
          </a:xfrm>
          <a:prstGeom prst="rect">
            <a:avLst/>
          </a:prstGeom>
          <a:solidFill>
            <a:schemeClr val="accent2">
              <a:lumMod val="75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Доходы от использования имущества, находящегося в государственной и муниципальной собственности;                   - штрафы, санкции, возмещение ущерба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887" y="2464977"/>
            <a:ext cx="2448272" cy="4203837"/>
          </a:xfrm>
          <a:prstGeom prst="rect">
            <a:avLst/>
          </a:prstGeom>
          <a:solidFill>
            <a:schemeClr val="accent2">
              <a:lumMod val="75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Поступления от других бюджетов (межбюджетные трансферты) организаций, граждан (кроме налоговых и неналоговых доходов)</a:t>
            </a:r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978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5" y="116632"/>
            <a:ext cx="8424937" cy="93029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1" algn="ctr"/>
            <a:r>
              <a:rPr lang="ru-RU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И ПРИОРИТЕТНЫЕ НАПРАВЛЕНИЯ БЮДЖЕТНОЙ ПОЛИТИКИ БАЛКО-ГРУЗСКОГО СЕЛЬСКОГО ПОСЕЛЕНИЯ НА 2022ГОД И ПЛАНОВЫЙ ПЕРИОД 2023 И 2024ГОДОВ</a:t>
            </a:r>
            <a:endParaRPr lang="ru-RU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1046922"/>
            <a:ext cx="8208912" cy="5811078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sz="4900" dirty="0" smtClean="0"/>
              <a:t>     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бюджетной политики – эффективное решение текущих задач и задач развития в соответствии с приоритетами социально-экономического развития сельского поселения в условиях ограниченности бюджетных ресурсов.</a:t>
            </a:r>
          </a:p>
          <a:p>
            <a:pPr algn="just">
              <a:lnSpc>
                <a:spcPct val="120000"/>
              </a:lnSpc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Бюджетная политика будет направлена на обеспечение безусловного исполнения действующих обязательств, в том числе с учетом их оптимизации и повышения эффективности использования финансовых ресурсов за счет:</a:t>
            </a:r>
            <a:b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определения основных параметров бюджета исходя из ожидаемого прогноза поступления доходов и допустимого уровня дефицита бюджета;</a:t>
            </a:r>
            <a:b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увеличения доли программных расходов в общем объеме расходов бюджета;</a:t>
            </a:r>
            <a:b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повышения качества программного бюджетирования исходя из планируемых и достигаемых результатов;</a:t>
            </a:r>
          </a:p>
          <a:p>
            <a:pPr algn="just">
              <a:lnSpc>
                <a:spcPct val="120000"/>
              </a:lnSpc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планирования бюджетных ассигнований на реализацию муниципальной программы с учетом результатов их реализации за предыдущий год, а также в тесной увязке с целевыми индикаторами и показателями, характеризующими достижение поставленных целей, усиление текущего контроля и ответственности за выполнением муниципальных заданий;</a:t>
            </a:r>
          </a:p>
          <a:p>
            <a:pPr algn="just">
              <a:lnSpc>
                <a:spcPct val="120000"/>
              </a:lnSpc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повышения эффективности муниципального финансового контроля, усиления ведомственного финансового контроля в отношении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учреждений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повышения эффективности контроля в сфере закупок для муниципальных нужд использования конкурентных способов отбора организаций для оказания муниципальных услуг, в том числе путем проведения конкурсов и аукционов.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5813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3" y="7029400"/>
            <a:ext cx="6552728" cy="4320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6632"/>
            <a:ext cx="8352928" cy="6480720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 </a:t>
            </a:r>
            <a:r>
              <a:rPr lang="ru-RU" sz="2400" dirty="0" smtClean="0"/>
              <a:t>   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решения данной задачи будет продолжена работа по созданию стимулов для более рационального и экономного использования бюджетных средств (в том числе при размещении заказов и исполнении обязательств), сокращению доли неэффективных бюджетных расходов.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Главным инструментом, который призван обеспечить повышение результативности и эффективности бюджетных расходов, ориентированности на достижение целей муниципального управления, остается муниципальная программа.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Обеспечение полного и доступного информирования населения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Ницинского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о бюджете сельского поселения и отчетах о его исполнении, повышения открытости и прозрачности информации об управлении бюджетными средствами должно найти отражение в регулярной публикации «Бюджета для граждан» на официальном сайте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Балко-Грузского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в сети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17848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188640"/>
            <a:ext cx="76328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Динамика поступления доходов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11544368"/>
              </p:ext>
            </p:extLst>
          </p:nvPr>
        </p:nvGraphicFramePr>
        <p:xfrm>
          <a:off x="133814" y="791739"/>
          <a:ext cx="9010187" cy="5857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9435"/>
                <a:gridCol w="1255278"/>
                <a:gridCol w="1320626"/>
                <a:gridCol w="1364848"/>
              </a:tblGrid>
              <a:tr h="54184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59000"/>
                      </a:schemeClr>
                    </a:solidFill>
                  </a:tcPr>
                </a:tc>
              </a:tr>
              <a:tr h="51124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всего (тыс. руб.)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в том числе: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14965,2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14938,3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15016,6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  <a:tr h="44951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доходы (тыс. 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14473,1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14487,1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14836,9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  <a:tr h="43569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(тыс. 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492,1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451,2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179,7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  <a:tr h="75256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от других бюджетов бюджетной системы РФ                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из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них: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492,1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451,2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179,7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  <a:tr h="75256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дотация на выравнивание бюджетной обеспеченности       (тыс.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руб.)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249,3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199,4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179,5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  <a:tr h="43569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бюджетной системы РФ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242,8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251,8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  <a:tr h="106943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Возврат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остатков субвенции, субвенций и иных межбюджетных трансфертов, имеющих целевое назначение,  прошлых лет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  <a:tr h="43569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  <a:tr h="43569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1493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003553" cy="1052736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И НЕНАЛОГОВЫХ ДОХОДОВ БЮДЖЕТА </a:t>
            </a:r>
            <a:r>
              <a:rPr lang="ru-RU" sz="24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БАЛКО-ГРУЗСКОГО </a:t>
            </a:r>
            <a:r>
              <a:rPr lang="ru-RU" sz="2400" b="1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2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5"/>
                </a:solidFill>
              </a:rPr>
              <a:t> </a:t>
            </a:r>
            <a:br>
              <a:rPr lang="ru-RU" sz="2400" dirty="0">
                <a:solidFill>
                  <a:schemeClr val="accent5"/>
                </a:solidFill>
              </a:rPr>
            </a:br>
            <a:endParaRPr lang="ru-RU" sz="2400" dirty="0">
              <a:solidFill>
                <a:schemeClr val="accent5"/>
              </a:solidFill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620411383"/>
              </p:ext>
            </p:extLst>
          </p:nvPr>
        </p:nvGraphicFramePr>
        <p:xfrm>
          <a:off x="179512" y="332656"/>
          <a:ext cx="8640960" cy="6558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34671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188640"/>
            <a:ext cx="76328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  <a:endParaRPr lang="ru-RU" sz="32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03048341"/>
              </p:ext>
            </p:extLst>
          </p:nvPr>
        </p:nvGraphicFramePr>
        <p:xfrm>
          <a:off x="117986" y="791739"/>
          <a:ext cx="8846501" cy="5782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4054"/>
                <a:gridCol w="1368152"/>
                <a:gridCol w="1296144"/>
                <a:gridCol w="1368151"/>
              </a:tblGrid>
              <a:tr h="765053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59000"/>
                      </a:schemeClr>
                    </a:solidFill>
                  </a:tcPr>
                </a:tc>
              </a:tr>
              <a:tr h="695742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</a:p>
                    <a:p>
                      <a:pPr algn="l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из них: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14 473,1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14 487,1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14 836,9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  <a:alpha val="60000"/>
                      </a:schemeClr>
                    </a:solidFill>
                  </a:tcPr>
                </a:tc>
              </a:tr>
              <a:tr h="611739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ФЛ</a:t>
                      </a:r>
                    </a:p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(тыс. руб.)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466,7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496,4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982663" algn="l"/>
                        </a:tabLst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513,4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  <a:tr h="592930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совокупный доход     </a:t>
                      </a:r>
                    </a:p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  (тыс. руб.)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7996,8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8316,7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2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8649,4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21000"/>
                      </a:srgbClr>
                    </a:solidFill>
                  </a:tcPr>
                </a:tc>
              </a:tr>
              <a:tr h="769023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(тыс. руб.)</a:t>
                      </a:r>
                    </a:p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5436,0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5600,3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5600,3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  <a:tr h="1024150"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Char char="-"/>
                      </a:pP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ФЛ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(тыс. руб.)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657,2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821,5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3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821,5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39000"/>
                      </a:schemeClr>
                    </a:solidFill>
                  </a:tcPr>
                </a:tc>
              </a:tr>
              <a:tr h="592930"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Char char="-"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налог 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(тыс. руб.)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4778,8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4778,8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4778,8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7196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864096"/>
          </a:xfrm>
          <a:noFill/>
          <a:ln>
            <a:noFill/>
          </a:ln>
        </p:spPr>
        <p:txBody>
          <a:bodyPr>
            <a:normAutofit/>
          </a:bodyPr>
          <a:lstStyle/>
          <a:p>
            <a:pPr lvl="1" algn="ctr"/>
            <a:r>
              <a:rPr lang="ru-RU" sz="40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доходов</a:t>
            </a:r>
            <a:endParaRPr lang="ru-RU" sz="40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Объект 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41496567"/>
              </p:ext>
            </p:extLst>
          </p:nvPr>
        </p:nvGraphicFramePr>
        <p:xfrm>
          <a:off x="107504" y="980728"/>
          <a:ext cx="8856984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46924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3929</TotalTime>
  <Words>951</Words>
  <Application>Microsoft Office PowerPoint</Application>
  <PresentationFormat>Экран (4:3)</PresentationFormat>
  <Paragraphs>223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Грань</vt:lpstr>
      <vt:lpstr> Проект бюджета Балко-Грузского сельского поселения на 2022 год и на плановый период 2023 и 2024 годов.</vt:lpstr>
      <vt:lpstr>ЧТО ТАКОЕ БЮДЖЕТ?</vt:lpstr>
      <vt:lpstr>ДОХОДЫ БЮДЖЕТА БАЛКО-ГРУЗСКОГО СЕЛЬСКОГО ПОСЕЛЕНИЯ</vt:lpstr>
      <vt:lpstr>ОСНОВНЫЕ ЗАДАЧИ И ПРИОРИТЕТНЫЕ НАПРАВЛЕНИЯ БЮДЖЕТНОЙ ПОЛИТИКИ БАЛКО-ГРУЗСКОГО СЕЛЬСКОГО ПОСЕЛЕНИЯ НА 2022ГОД И ПЛАНОВЫЙ ПЕРИОД 2023 И 2024ГОДОВ</vt:lpstr>
      <vt:lpstr>4</vt:lpstr>
      <vt:lpstr>Слайд 6</vt:lpstr>
      <vt:lpstr>СТРУКТУРА НАЛОГОВЫХ И НЕНАЛОГОВЫХ ДОХОДОВ БЮДЖЕТА БАЛКО-ГРУЗСКОГО СЕЛЬСКОГО ПОСЕЛЕНИЯ    </vt:lpstr>
      <vt:lpstr>Слайд 8</vt:lpstr>
      <vt:lpstr>Структура налоговых доходов</vt:lpstr>
      <vt:lpstr>РАСХОДЫ ПО РАЗДЕЛАМ  БЮДЖЕТНОЙ КЛАССИФИКАЦИИ </vt:lpstr>
      <vt:lpstr>Структура по расходам </vt:lpstr>
      <vt:lpstr>                           Осуществление первичного воинского учета  </vt:lpstr>
      <vt:lpstr>Слайд 13</vt:lpstr>
      <vt:lpstr> Жилищное хозяйство  2022 год – 24,2 тыс. руб. 2023 год – 25,3 тыс. руб. 2024 год – 26,4 тыс. руб. Коммунальное хозяйство  2022 год – 41,3 тыс. руб. 2023 год – 41,3 тыс. руб. 2024 год – 41,3 тыс. руб. Благоустройство 2022 год – 2609,5 тыс. руб. 2023 год – 1617,9 тыс. руб. 2024 год – 1627,5 тыс. руб.  </vt:lpstr>
      <vt:lpstr> Культура, кинематография 2022 год – 5301,6 тыс. руб. 2023 год – 5559,7 тыс. руб. 2024 год – 6249,6 тыс. руб.  Коммунальное хозяйство  2022 год – 41,3 тыс. руб. 2023 год – 41,3 тыс. руб. 2024 год – 41,3 тыс. руб.  Благоустройство 2022 год – 2609,5 тыс. руб. 2023 год – 1617,9 тыс. руб. 2024 год – 1627,5 тыс. руб. </vt:lpstr>
      <vt:lpstr>Физическая культура и спорт  2022 год – 466,2 тыс. руб. 2023 год – 10,0 тыс. руб. 2024 год – 95,0 тыс. руб.  Социальная политика 2022 год – 76,9 тыс. руб. 2023 год – 83,1 тыс. руб. 2024 год – 86,5 тыс. руб.</vt:lpstr>
      <vt:lpstr>Муниципальный долг</vt:lpstr>
      <vt:lpstr>      Верхний предел муниципального внутреннего долга Балко-Грузского сельского поселения Егорлыкского района на 1 января 2022 года в сумме 0,0 тыс. рублей, в том числе верхний предел долга по муниципальным гарантиям Балко-Грузского сельского поселения Егорлыкского района в сумме 0,0 тыс. рублей.            Объём расходов на обслуживание муниципального долга Балко-Грузского сельского поселения Егорлыкского района в сумме 0,0 тыс. рублей;            Верхний предел муниципального внутреннего долга Балко-Грузского сельского поселения Егорлыкского района на 1 января 2023 года в сумме 0,0 тыс. рублей, в том числе верхний предел долга по муниципальным гарантиям Балко-Грузского сельского поселения Егорлыкского района в сумме 0,0 тыс. рублей, и верхний предел муниципального внутреннего долга Балко-Грузского сельского поселения Егорлыкского района  на 1 января 2024 года в сумме 0,0 тыс. рублей,  в том числе верхний предел долга по муниципальным гарантиям Балко-Грузского сельского поселения Егорлыкского района в сумме 0,0 тыс. рублей.          Объём расходов на обслуживание муниципального долга Балко-Грузского сельского поселения Егорлыкского района на 2023 год в сумме 0,0 тыс. рублей и на 2024 год в сумме 0,0 тыс. рублей.</vt:lpstr>
      <vt:lpstr>Обратная связь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2018 года</dc:title>
  <dc:creator>76</dc:creator>
  <cp:lastModifiedBy>User</cp:lastModifiedBy>
  <cp:revision>356</cp:revision>
  <cp:lastPrinted>2021-12-02T12:32:34Z</cp:lastPrinted>
  <dcterms:created xsi:type="dcterms:W3CDTF">2018-02-07T06:08:12Z</dcterms:created>
  <dcterms:modified xsi:type="dcterms:W3CDTF">2021-12-23T06:39:19Z</dcterms:modified>
</cp:coreProperties>
</file>