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charts/chart6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0" r:id="rId4"/>
    <p:sldId id="261" r:id="rId5"/>
    <p:sldId id="258" r:id="rId6"/>
    <p:sldId id="262" r:id="rId7"/>
    <p:sldId id="284" r:id="rId8"/>
    <p:sldId id="283" r:id="rId9"/>
    <p:sldId id="263" r:id="rId10"/>
    <p:sldId id="285" r:id="rId11"/>
    <p:sldId id="286" r:id="rId12"/>
    <p:sldId id="287" r:id="rId13"/>
    <p:sldId id="267" r:id="rId14"/>
    <p:sldId id="273" r:id="rId15"/>
    <p:sldId id="272" r:id="rId16"/>
  </p:sldIdLst>
  <p:sldSz cx="9144000" cy="6858000" type="screen4x3"/>
  <p:notesSz cx="6735763" cy="98694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7D7"/>
    <a:srgbClr val="3333FF"/>
    <a:srgbClr val="CC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83" autoAdjust="0"/>
    <p:restoredTop sz="89558" autoAdjust="0"/>
  </p:normalViewPr>
  <p:slideViewPr>
    <p:cSldViewPr>
      <p:cViewPr varScale="1">
        <p:scale>
          <a:sx n="106" d="100"/>
          <a:sy n="106" d="100"/>
        </p:scale>
        <p:origin x="-31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1">
                  <c:v>2020 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13068.9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1">
                  <c:v>2020 г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1">
                  <c:v>11036.2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Профицита</c:v>
                </c:pt>
              </c:strCache>
            </c:strRef>
          </c:tx>
          <c:dLbls>
            <c:dLbl>
              <c:idx val="2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1">
                  <c:v>2020 г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2">
                  <c:v>2032.7</c:v>
                </c:pt>
              </c:numCache>
            </c:numRef>
          </c:val>
        </c:ser>
        <c:dLbls/>
        <c:shape val="pyramid"/>
        <c:axId val="46102016"/>
        <c:axId val="46103552"/>
        <c:axId val="0"/>
      </c:bar3DChart>
      <c:catAx>
        <c:axId val="46102016"/>
        <c:scaling>
          <c:orientation val="minMax"/>
        </c:scaling>
        <c:axPos val="b"/>
        <c:numFmt formatCode="General" sourceLinked="0"/>
        <c:tickLblPos val="nextTo"/>
        <c:crossAx val="46103552"/>
        <c:crosses val="autoZero"/>
        <c:auto val="1"/>
        <c:lblAlgn val="ctr"/>
        <c:lblOffset val="100"/>
      </c:catAx>
      <c:valAx>
        <c:axId val="46103552"/>
        <c:scaling>
          <c:orientation val="minMax"/>
        </c:scaling>
        <c:axPos val="l"/>
        <c:majorGridlines/>
        <c:numFmt formatCode="General" sourceLinked="1"/>
        <c:tickLblPos val="nextTo"/>
        <c:crossAx val="4610201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1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2.2222222222222251E-2"/>
          <c:y val="8.5068611217764115E-2"/>
          <c:w val="0.65812849956255715"/>
          <c:h val="0.86625428611804589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Исполнение за 2019 г</c:v>
                </c:pt>
              </c:strCache>
            </c:strRef>
          </c:tx>
          <c:dLbls>
            <c:dLbl>
              <c:idx val="0"/>
              <c:layout>
                <c:manualLayout>
                  <c:x val="-1.6666666666666694E-2"/>
                  <c:y val="-2.962954075211714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2500000000000001E-2"/>
                  <c:y val="-4.8677102664192333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8055555555555557E-2"/>
                  <c:y val="-3.3862332288133873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3611111111111218E-2"/>
                  <c:y val="-4.0211519592158899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3"/>
                <c:pt idx="0">
                  <c:v>Доходы всего </c:v>
                </c:pt>
                <c:pt idx="1">
                  <c:v>Налог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11554.8</c:v>
                </c:pt>
                <c:pt idx="1">
                  <c:v>10165.700000000003</c:v>
                </c:pt>
                <c:pt idx="2">
                  <c:v>1389.1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Исполнение за 2020 год</c:v>
                </c:pt>
              </c:strCache>
            </c:strRef>
          </c:tx>
          <c:dLbls>
            <c:dLbl>
              <c:idx val="0"/>
              <c:layout>
                <c:manualLayout>
                  <c:x val="-2.4999999999999977E-2"/>
                  <c:y val="-1.9047561912075277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1111111111111115E-2"/>
                  <c:y val="-3.17459365201254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aseline="0"/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6.7326443569553807E-2"/>
                      <c:h val="3.7354385305347584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5.5555555555555558E-3"/>
                  <c:y val="-3.1745936520125438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3"/>
                <c:pt idx="0">
                  <c:v>Доходы всего </c:v>
                </c:pt>
                <c:pt idx="1">
                  <c:v>Налог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13068.9</c:v>
                </c:pt>
                <c:pt idx="1">
                  <c:v>11140.7</c:v>
                </c:pt>
                <c:pt idx="2">
                  <c:v>1928.2</c:v>
                </c:pt>
              </c:numCache>
            </c:numRef>
          </c:val>
        </c:ser>
        <c:dLbls/>
        <c:gapWidth val="100"/>
        <c:shape val="box"/>
        <c:axId val="87481728"/>
        <c:axId val="87966848"/>
        <c:axId val="82583040"/>
      </c:bar3DChart>
      <c:catAx>
        <c:axId val="874817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87966848"/>
        <c:crosses val="autoZero"/>
        <c:auto val="1"/>
        <c:lblAlgn val="ctr"/>
        <c:lblOffset val="100"/>
      </c:catAx>
      <c:valAx>
        <c:axId val="87966848"/>
        <c:scaling>
          <c:orientation val="minMax"/>
        </c:scaling>
        <c:axPos val="l"/>
        <c:majorGridlines/>
        <c:numFmt formatCode="General" sourceLinked="1"/>
        <c:tickLblPos val="nextTo"/>
        <c:crossAx val="87481728"/>
        <c:crosses val="autoZero"/>
        <c:crossBetween val="between"/>
      </c:valAx>
      <c:serAx>
        <c:axId val="82583040"/>
        <c:scaling>
          <c:orientation val="minMax"/>
        </c:scaling>
        <c:axPos val="b"/>
        <c:tickLblPos val="nextTo"/>
        <c:crossAx val="87966848"/>
        <c:crosses val="autoZero"/>
      </c:serAx>
    </c:plotArea>
    <c:legend>
      <c:legendPos val="r"/>
      <c:layout/>
      <c:txPr>
        <a:bodyPr/>
        <a:lstStyle/>
        <a:p>
          <a:pPr>
            <a:defRPr>
              <a:latin typeface="Monotype Corsiva" pitchFamily="66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2.2222222222222251E-2"/>
          <c:y val="8.5068611217764115E-2"/>
          <c:w val="0.65812849956255715"/>
          <c:h val="0.86625428611804589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</c:v>
                </c:pt>
              </c:strCache>
            </c:strRef>
          </c:tx>
          <c:dLbls>
            <c:dLbl>
              <c:idx val="0"/>
              <c:layout>
                <c:manualLayout>
                  <c:x val="-1.6666666666666694E-2"/>
                  <c:y val="-2.962954075211714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94444444444445E-2"/>
                  <c:y val="-2.539674921610034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8055555555555557E-2"/>
                  <c:y val="-3.3862332288133873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3611111111111218E-2"/>
                  <c:y val="-4.0211519592158899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Налог на совокупный доход</c:v>
                </c:pt>
                <c:pt idx="2">
                  <c:v>Налог на имущество ФЛ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315.39999999999992</c:v>
                </c:pt>
                <c:pt idx="1">
                  <c:v>5458.1</c:v>
                </c:pt>
                <c:pt idx="2">
                  <c:v>164.6</c:v>
                </c:pt>
                <c:pt idx="3">
                  <c:v>4872.8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Исполнение </c:v>
                </c:pt>
              </c:strCache>
            </c:strRef>
          </c:tx>
          <c:dLbls>
            <c:dLbl>
              <c:idx val="0"/>
              <c:layout>
                <c:manualLayout>
                  <c:x val="-1.8750000000000003E-2"/>
                  <c:y val="-3.06877386361212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aseline="0"/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5.3298665791776022E-2"/>
                      <c:h val="4.8624276092660138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3.3333333333333381E-2"/>
                  <c:y val="-8.4655830720334699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0185067526416003E-16"/>
                  <c:y val="-3.809512382415050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7777777777777891E-2"/>
                  <c:y val="-2.328035344809201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Налог на совокупный доход</c:v>
                </c:pt>
                <c:pt idx="2">
                  <c:v>Налог на имущество ФЛ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494</c:v>
                </c:pt>
                <c:pt idx="1">
                  <c:v>5634.3</c:v>
                </c:pt>
                <c:pt idx="2">
                  <c:v>295.7</c:v>
                </c:pt>
                <c:pt idx="3">
                  <c:v>4640.8</c:v>
                </c:pt>
              </c:numCache>
            </c:numRef>
          </c:val>
        </c:ser>
        <c:dLbls/>
        <c:gapWidth val="100"/>
        <c:shape val="box"/>
        <c:axId val="88896640"/>
        <c:axId val="88898176"/>
        <c:axId val="87985216"/>
      </c:bar3DChart>
      <c:catAx>
        <c:axId val="888966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88898176"/>
        <c:crosses val="autoZero"/>
        <c:auto val="1"/>
        <c:lblAlgn val="ctr"/>
        <c:lblOffset val="100"/>
      </c:catAx>
      <c:valAx>
        <c:axId val="88898176"/>
        <c:scaling>
          <c:orientation val="minMax"/>
        </c:scaling>
        <c:axPos val="l"/>
        <c:majorGridlines/>
        <c:numFmt formatCode="General" sourceLinked="1"/>
        <c:tickLblPos val="nextTo"/>
        <c:crossAx val="88896640"/>
        <c:crosses val="autoZero"/>
        <c:crossBetween val="between"/>
      </c:valAx>
      <c:serAx>
        <c:axId val="87985216"/>
        <c:scaling>
          <c:orientation val="minMax"/>
        </c:scaling>
        <c:axPos val="b"/>
        <c:tickLblPos val="nextTo"/>
        <c:crossAx val="88898176"/>
        <c:crosses val="autoZero"/>
      </c:serAx>
    </c:plotArea>
    <c:legend>
      <c:legendPos val="r"/>
      <c:layout/>
      <c:txPr>
        <a:bodyPr/>
        <a:lstStyle/>
        <a:p>
          <a:pPr>
            <a:defRPr>
              <a:latin typeface="Monotype Corsiva" pitchFamily="66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2.2222222222222251E-2"/>
          <c:y val="8.5068611217764115E-2"/>
          <c:w val="0.65812849956255715"/>
          <c:h val="0.86625428611804589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</c:v>
                </c:pt>
              </c:strCache>
            </c:strRef>
          </c:tx>
          <c:dLbls>
            <c:dLbl>
              <c:idx val="0"/>
              <c:layout>
                <c:manualLayout>
                  <c:x val="-1.6666666666666694E-2"/>
                  <c:y val="-2.962954075211714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94444444444445E-2"/>
                  <c:y val="-2.539674921610034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8055555555555557E-2"/>
                  <c:y val="-3.3862332288133873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3611111111111218E-2"/>
                  <c:y val="-4.0211519592158899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Не налоговые доходы </c:v>
                </c:pt>
                <c:pt idx="1">
                  <c:v>Доходы, получаемые в виде арендной платы, а также средства от продажи</c:v>
                </c:pt>
                <c:pt idx="2">
                  <c:v>Доходы от сдачи в аренду имущества</c:v>
                </c:pt>
                <c:pt idx="3">
                  <c:v>Денежные взыскания (штрафы)  </c:v>
                </c:pt>
                <c:pt idx="4">
                  <c:v>Доход от оказания платных услуг и компенсации затрат государства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68</c:v>
                </c:pt>
                <c:pt idx="1">
                  <c:v>29.3</c:v>
                </c:pt>
                <c:pt idx="2">
                  <c:v>38.200000000000003</c:v>
                </c:pt>
                <c:pt idx="3">
                  <c:v>0.5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Исполнение </c:v>
                </c:pt>
              </c:strCache>
            </c:strRef>
          </c:tx>
          <c:dLbls>
            <c:dLbl>
              <c:idx val="0"/>
              <c:layout>
                <c:manualLayout>
                  <c:x val="-1.8750000000000003E-2"/>
                  <c:y val="-3.06877386361212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aseline="0"/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5.3298665791776022E-2"/>
                      <c:h val="4.8624276092660138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3.3333333333333381E-2"/>
                  <c:y val="-8.4655830720334699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0185067526416003E-16"/>
                  <c:y val="-3.809512382415050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7777777777777891E-2"/>
                  <c:y val="-2.328035344809201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Не налоговые доходы </c:v>
                </c:pt>
                <c:pt idx="1">
                  <c:v>Доходы, получаемые в виде арендной платы, а также средства от продажи</c:v>
                </c:pt>
                <c:pt idx="2">
                  <c:v>Доходы от сдачи в аренду имущества</c:v>
                </c:pt>
                <c:pt idx="3">
                  <c:v>Денежные взыскания (штрафы)  </c:v>
                </c:pt>
                <c:pt idx="4">
                  <c:v>Доход от оказания платных услуг и компенсации затрат государства 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75.900000000000006</c:v>
                </c:pt>
                <c:pt idx="1">
                  <c:v>31.3</c:v>
                </c:pt>
                <c:pt idx="2">
                  <c:v>41.4</c:v>
                </c:pt>
                <c:pt idx="3">
                  <c:v>1.3</c:v>
                </c:pt>
                <c:pt idx="4">
                  <c:v>1.9000000000000001</c:v>
                </c:pt>
              </c:numCache>
            </c:numRef>
          </c:val>
        </c:ser>
        <c:dLbls/>
        <c:gapWidth val="100"/>
        <c:shape val="box"/>
        <c:axId val="89145344"/>
        <c:axId val="89146880"/>
        <c:axId val="48998144"/>
      </c:bar3DChart>
      <c:catAx>
        <c:axId val="891453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89146880"/>
        <c:crosses val="autoZero"/>
        <c:auto val="1"/>
        <c:lblAlgn val="ctr"/>
        <c:lblOffset val="100"/>
      </c:catAx>
      <c:valAx>
        <c:axId val="89146880"/>
        <c:scaling>
          <c:orientation val="minMax"/>
        </c:scaling>
        <c:axPos val="l"/>
        <c:majorGridlines/>
        <c:numFmt formatCode="General" sourceLinked="1"/>
        <c:tickLblPos val="nextTo"/>
        <c:crossAx val="89145344"/>
        <c:crosses val="autoZero"/>
        <c:crossBetween val="between"/>
      </c:valAx>
      <c:serAx>
        <c:axId val="48998144"/>
        <c:scaling>
          <c:orientation val="minMax"/>
        </c:scaling>
        <c:axPos val="b"/>
        <c:tickLblPos val="nextTo"/>
        <c:crossAx val="89146880"/>
        <c:crosses val="autoZero"/>
      </c:serAx>
    </c:plotArea>
    <c:legend>
      <c:legendPos val="r"/>
      <c:layout/>
      <c:txPr>
        <a:bodyPr/>
        <a:lstStyle/>
        <a:p>
          <a:pPr>
            <a:defRPr>
              <a:latin typeface="Monotype Corsiva" pitchFamily="66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6613188976377955"/>
          <c:y val="4.074074074074077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6493438320209984E-2"/>
          <c:y val="0.15438947214931503"/>
          <c:w val="0.59924300087489069"/>
          <c:h val="0.841582239720033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налоговые доходы</c:v>
                </c:pt>
              </c:strCache>
            </c:strRef>
          </c:tx>
          <c:explosion val="17"/>
          <c:dLbls>
            <c:dLbl>
              <c:idx val="1"/>
              <c:layout>
                <c:manualLayout>
                  <c:x val="4.2639435695538104E-3"/>
                  <c:y val="1.3128900554097404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- субвенции бюджетам сельских поселений на осуществление первичного воинского учета</c:v>
                </c:pt>
                <c:pt idx="1">
                  <c:v>- субвенции бюджетам сельских поселений на выполнение передаваемых полномочий субъектов РФ (тыс. руб.)</c:v>
                </c:pt>
                <c:pt idx="2">
                  <c:v>дотации бюджетам сельских поселений на выравнивание бюджетной обеспеченности   </c:v>
                </c:pt>
                <c:pt idx="3">
                  <c:v>- иные межбюджетные трансферты  </c:v>
                </c:pt>
                <c:pt idx="4">
                  <c:v>прочие безвозмездные поступления </c:v>
                </c:pt>
                <c:pt idx="5">
                  <c:v>Возврат остатков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231.1</c:v>
                </c:pt>
                <c:pt idx="1">
                  <c:v>0.2</c:v>
                </c:pt>
                <c:pt idx="2">
                  <c:v>1290.9000000000001</c:v>
                </c:pt>
                <c:pt idx="3">
                  <c:v>404.1</c:v>
                </c:pt>
                <c:pt idx="4">
                  <c:v>14.1</c:v>
                </c:pt>
                <c:pt idx="5">
                  <c:v>-12.2</c:v>
                </c:pt>
              </c:numCache>
            </c:numRef>
          </c:val>
        </c:ser>
        <c:dLbls/>
      </c:pie3DChart>
    </c:plotArea>
    <c:legend>
      <c:legendPos val="r"/>
      <c:layout>
        <c:manualLayout>
          <c:xMode val="edge"/>
          <c:yMode val="edge"/>
          <c:x val="0.66250000000000064"/>
          <c:y val="0.15388888888888891"/>
          <c:w val="0.33750000000000052"/>
          <c:h val="0.48147214931466986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3.1792432195975498E-3"/>
          <c:y val="3.8503507141616404E-4"/>
          <c:w val="0.71256583552056063"/>
          <c:h val="0.986378562164696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</c:v>
                </c:pt>
              </c:strCache>
            </c:strRef>
          </c:tx>
          <c:explosion val="18"/>
          <c:dLbls>
            <c:dLbl>
              <c:idx val="1"/>
              <c:layout>
                <c:manualLayout>
                  <c:x val="-5.7159886264216983E-3"/>
                  <c:y val="-3.535795781310874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ОБОРОНА</c:v>
                </c:pt>
                <c:pt idx="3">
                  <c:v>ПРОФЕССИОНАЛЬНАЯ ПОДГОТОВКА, ПЕРЕПОДГОТОВКА И ПОВЫШЕНИЕ КВАЛИФИКАЦИИ</c:v>
                </c:pt>
                <c:pt idx="4">
                  <c:v>ЖИЛИЩНО-КОММУНАЛЬНОЕ ХОЗЯЙСТВО</c:v>
                </c:pt>
                <c:pt idx="5">
                  <c:v>КУЛЬТУРА, КИНЕМАТОГРАФИЯ </c:v>
                </c:pt>
                <c:pt idx="6">
                  <c:v>ПЕНСИОННОЕ ОБЕСПЕЧЕНИЕ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4815</c:v>
                </c:pt>
                <c:pt idx="1">
                  <c:v>1.4</c:v>
                </c:pt>
                <c:pt idx="2">
                  <c:v>231.1</c:v>
                </c:pt>
                <c:pt idx="3">
                  <c:v>12</c:v>
                </c:pt>
                <c:pt idx="4">
                  <c:v>1568.9</c:v>
                </c:pt>
                <c:pt idx="5">
                  <c:v>4339.6000000000004</c:v>
                </c:pt>
                <c:pt idx="6">
                  <c:v>68.2</c:v>
                </c:pt>
              </c:numCache>
            </c:numRef>
          </c:val>
        </c:ser>
        <c:dLbls/>
      </c:pie3DChart>
    </c:plotArea>
    <c:legend>
      <c:legendPos val="r"/>
      <c:layout>
        <c:manualLayout>
          <c:xMode val="edge"/>
          <c:yMode val="edge"/>
          <c:x val="0.73577559055118125"/>
          <c:y val="2.2087993078475993E-2"/>
          <c:w val="0.24755774278215281"/>
          <c:h val="0.85729686153410478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365A4A-CB92-4AA2-83E3-6E345648116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81907C-7CFB-4C18-9D21-621C3449EE8C}">
      <dgm:prSet phldrT="[Текст]" custT="1"/>
      <dgm:spPr/>
      <dgm:t>
        <a:bodyPr/>
        <a:lstStyle/>
        <a:p>
          <a:r>
            <a:rPr lang="ru-RU" sz="7200" dirty="0" smtClean="0">
              <a:latin typeface="Times New Roman" pitchFamily="18" charset="0"/>
              <a:cs typeface="Times New Roman" pitchFamily="18" charset="0"/>
            </a:rPr>
            <a:t>Основные понятия</a:t>
          </a:r>
          <a:endParaRPr lang="ru-RU" sz="7200" dirty="0">
            <a:latin typeface="Times New Roman" pitchFamily="18" charset="0"/>
            <a:cs typeface="Times New Roman" pitchFamily="18" charset="0"/>
          </a:endParaRPr>
        </a:p>
      </dgm:t>
    </dgm:pt>
    <dgm:pt modelId="{C491FE36-9201-49F7-8A6B-94A4E384D83E}" type="parTrans" cxnId="{CAFD5EBE-3FD9-4362-A3FB-347DDB1A832C}">
      <dgm:prSet/>
      <dgm:spPr/>
      <dgm:t>
        <a:bodyPr/>
        <a:lstStyle/>
        <a:p>
          <a:endParaRPr lang="ru-RU"/>
        </a:p>
      </dgm:t>
    </dgm:pt>
    <dgm:pt modelId="{870DDFD4-767E-4B52-92EA-4CD3911B1743}" type="sibTrans" cxnId="{CAFD5EBE-3FD9-4362-A3FB-347DDB1A832C}">
      <dgm:prSet/>
      <dgm:spPr/>
      <dgm:t>
        <a:bodyPr/>
        <a:lstStyle/>
        <a:p>
          <a:endParaRPr lang="ru-RU"/>
        </a:p>
      </dgm:t>
    </dgm:pt>
    <dgm:pt modelId="{7AB0B216-3F5E-487A-A4A1-E2686BB7572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3200" dirty="0" smtClean="0">
              <a:latin typeface="Gabriola" pitchFamily="82" charset="0"/>
            </a:rPr>
            <a:t>Отчет бюджета Балко-Грузского сельского поселения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3200" dirty="0" smtClean="0">
              <a:latin typeface="Gabriola" pitchFamily="82" charset="0"/>
            </a:rPr>
            <a:t>составляется </a:t>
          </a:r>
          <a:r>
            <a:rPr lang="ru-RU" sz="3200" dirty="0" smtClean="0">
              <a:latin typeface="Gabriola" pitchFamily="82" charset="0"/>
            </a:rPr>
            <a:t>за 2020 </a:t>
          </a:r>
          <a:r>
            <a:rPr lang="ru-RU" sz="3200" dirty="0" smtClean="0">
              <a:latin typeface="Gabriola" pitchFamily="82" charset="0"/>
            </a:rPr>
            <a:t>год – </a:t>
          </a:r>
          <a:r>
            <a:rPr lang="ru-RU" sz="3200" dirty="0" smtClean="0">
              <a:latin typeface="Gabriola" pitchFamily="82" charset="0"/>
            </a:rPr>
            <a:t>отчётный </a:t>
          </a:r>
          <a:r>
            <a:rPr lang="ru-RU" sz="3200" dirty="0" smtClean="0">
              <a:latin typeface="Gabriola" pitchFamily="82" charset="0"/>
            </a:rPr>
            <a:t>финансовый год</a:t>
          </a:r>
          <a:endParaRPr lang="ru-RU" sz="3200" dirty="0">
            <a:latin typeface="Gabriola" pitchFamily="82" charset="0"/>
          </a:endParaRPr>
        </a:p>
      </dgm:t>
    </dgm:pt>
    <dgm:pt modelId="{7F3C081F-2EA0-4933-A445-05E65C58017D}" type="parTrans" cxnId="{CFA894F9-6901-470B-A505-7124696F95F7}">
      <dgm:prSet/>
      <dgm:spPr/>
      <dgm:t>
        <a:bodyPr/>
        <a:lstStyle/>
        <a:p>
          <a:endParaRPr lang="ru-RU"/>
        </a:p>
      </dgm:t>
    </dgm:pt>
    <dgm:pt modelId="{E56F56BC-23B9-45E1-BF47-E5D84ECE7D57}" type="sibTrans" cxnId="{CFA894F9-6901-470B-A505-7124696F95F7}">
      <dgm:prSet/>
      <dgm:spPr/>
      <dgm:t>
        <a:bodyPr/>
        <a:lstStyle/>
        <a:p>
          <a:endParaRPr lang="ru-RU"/>
        </a:p>
      </dgm:t>
    </dgm:pt>
    <dgm:pt modelId="{86D7F712-5894-40F1-BFBE-A8448D812B6F}">
      <dgm:prSet phldrT="[Текст]" custT="1"/>
      <dgm:spPr/>
      <dgm:t>
        <a:bodyPr/>
        <a:lstStyle/>
        <a:p>
          <a:r>
            <a:rPr lang="ru-RU" sz="2800" dirty="0" smtClean="0">
              <a:latin typeface="Gabriola" pitchFamily="82" charset="0"/>
            </a:rPr>
            <a:t>Отчётный </a:t>
          </a:r>
          <a:r>
            <a:rPr lang="ru-RU" sz="2800" dirty="0" smtClean="0">
              <a:latin typeface="Gabriola" pitchFamily="82" charset="0"/>
            </a:rPr>
            <a:t>финансовый год – </a:t>
          </a:r>
          <a:r>
            <a:rPr lang="ru-RU" sz="2800" dirty="0" err="1" smtClean="0">
              <a:latin typeface="Gabriola" pitchFamily="82" charset="0"/>
            </a:rPr>
            <a:t>год</a:t>
          </a:r>
          <a:r>
            <a:rPr lang="ru-RU" sz="2800" dirty="0" smtClean="0">
              <a:latin typeface="Gabriola" pitchFamily="82" charset="0"/>
            </a:rPr>
            <a:t>, </a:t>
          </a:r>
          <a:r>
            <a:rPr lang="ru-RU" sz="2800" dirty="0" smtClean="0">
              <a:latin typeface="Gabriola" pitchFamily="82" charset="0"/>
            </a:rPr>
            <a:t>за </a:t>
          </a:r>
          <a:r>
            <a:rPr lang="ru-RU" sz="2800" dirty="0" smtClean="0">
              <a:latin typeface="Gabriola" pitchFamily="82" charset="0"/>
            </a:rPr>
            <a:t>который составляется отчет </a:t>
          </a:r>
          <a:r>
            <a:rPr lang="ru-RU" sz="2800" dirty="0" smtClean="0">
              <a:latin typeface="Gabriola" pitchFamily="82" charset="0"/>
            </a:rPr>
            <a:t>бюджета, предшествующий очередному финансовому году</a:t>
          </a:r>
          <a:endParaRPr lang="ru-RU" sz="2800" dirty="0">
            <a:latin typeface="Gabriola" pitchFamily="82" charset="0"/>
          </a:endParaRPr>
        </a:p>
      </dgm:t>
    </dgm:pt>
    <dgm:pt modelId="{7507A77D-1F6B-48C3-B1ED-C3B7ABDE353E}" type="parTrans" cxnId="{A50BB8E5-7604-4C94-8289-702217789193}">
      <dgm:prSet/>
      <dgm:spPr/>
      <dgm:t>
        <a:bodyPr/>
        <a:lstStyle/>
        <a:p>
          <a:endParaRPr lang="ru-RU"/>
        </a:p>
      </dgm:t>
    </dgm:pt>
    <dgm:pt modelId="{E32D76F7-5E1F-4BCD-87F5-F976D5945403}" type="sibTrans" cxnId="{A50BB8E5-7604-4C94-8289-702217789193}">
      <dgm:prSet/>
      <dgm:spPr/>
      <dgm:t>
        <a:bodyPr/>
        <a:lstStyle/>
        <a:p>
          <a:endParaRPr lang="ru-RU"/>
        </a:p>
      </dgm:t>
    </dgm:pt>
    <dgm:pt modelId="{A88FE5EB-10A1-4254-BBDC-61317FDF383E}" type="pres">
      <dgm:prSet presAssocID="{CF365A4A-CB92-4AA2-83E3-6E345648116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DFB4CA-E3A5-4566-B4BD-E6C3D7E3EDEC}" type="pres">
      <dgm:prSet presAssocID="{B181907C-7CFB-4C18-9D21-621C3449EE8C}" presName="parentLin" presStyleCnt="0"/>
      <dgm:spPr/>
    </dgm:pt>
    <dgm:pt modelId="{7EAF5D45-E807-4A5A-9282-AA41133C619A}" type="pres">
      <dgm:prSet presAssocID="{B181907C-7CFB-4C18-9D21-621C3449EE8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269632F-ACB6-4B28-962A-4F05DC66CF3C}" type="pres">
      <dgm:prSet presAssocID="{B181907C-7CFB-4C18-9D21-621C3449EE8C}" presName="parentText" presStyleLbl="node1" presStyleIdx="0" presStyleCnt="3" custScaleX="144945" custScaleY="3529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E82FB-5801-4BE1-98AE-768CA903A996}" type="pres">
      <dgm:prSet presAssocID="{B181907C-7CFB-4C18-9D21-621C3449EE8C}" presName="negativeSpace" presStyleCnt="0"/>
      <dgm:spPr/>
    </dgm:pt>
    <dgm:pt modelId="{48F85236-B7F0-4A25-98A9-8955F2406BB5}" type="pres">
      <dgm:prSet presAssocID="{B181907C-7CFB-4C18-9D21-621C3449EE8C}" presName="childText" presStyleLbl="conFgAcc1" presStyleIdx="0" presStyleCnt="3">
        <dgm:presLayoutVars>
          <dgm:bulletEnabled val="1"/>
        </dgm:presLayoutVars>
      </dgm:prSet>
      <dgm:spPr/>
    </dgm:pt>
    <dgm:pt modelId="{EC205529-12E8-4C0D-AB7A-B4B6605564AD}" type="pres">
      <dgm:prSet presAssocID="{870DDFD4-767E-4B52-92EA-4CD3911B1743}" presName="spaceBetweenRectangles" presStyleCnt="0"/>
      <dgm:spPr/>
    </dgm:pt>
    <dgm:pt modelId="{11BFDC8E-78ED-4A45-8846-9DBE6ABADB90}" type="pres">
      <dgm:prSet presAssocID="{7AB0B216-3F5E-487A-A4A1-E2686BB75727}" presName="parentLin" presStyleCnt="0"/>
      <dgm:spPr/>
    </dgm:pt>
    <dgm:pt modelId="{7AE2315A-57D7-428F-97EB-9AF6488F3D1F}" type="pres">
      <dgm:prSet presAssocID="{7AB0B216-3F5E-487A-A4A1-E2686BB7572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F815816-3463-4A84-AAD1-C7643291F95F}" type="pres">
      <dgm:prSet presAssocID="{7AB0B216-3F5E-487A-A4A1-E2686BB75727}" presName="parentText" presStyleLbl="node1" presStyleIdx="1" presStyleCnt="3" custScaleX="142857" custScaleY="2952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752188-27D6-4F63-9A48-31C96A170AB4}" type="pres">
      <dgm:prSet presAssocID="{7AB0B216-3F5E-487A-A4A1-E2686BB75727}" presName="negativeSpace" presStyleCnt="0"/>
      <dgm:spPr/>
    </dgm:pt>
    <dgm:pt modelId="{3380F63D-F430-4777-BBAA-24EDF927B194}" type="pres">
      <dgm:prSet presAssocID="{7AB0B216-3F5E-487A-A4A1-E2686BB75727}" presName="childText" presStyleLbl="conFgAcc1" presStyleIdx="1" presStyleCnt="3">
        <dgm:presLayoutVars>
          <dgm:bulletEnabled val="1"/>
        </dgm:presLayoutVars>
      </dgm:prSet>
      <dgm:spPr/>
    </dgm:pt>
    <dgm:pt modelId="{6BAEB7E6-F461-4179-B54B-9CAFAD32163C}" type="pres">
      <dgm:prSet presAssocID="{E56F56BC-23B9-45E1-BF47-E5D84ECE7D57}" presName="spaceBetweenRectangles" presStyleCnt="0"/>
      <dgm:spPr/>
    </dgm:pt>
    <dgm:pt modelId="{9D65CA3B-6DD4-4D18-B3C9-1D751DCFAD57}" type="pres">
      <dgm:prSet presAssocID="{86D7F712-5894-40F1-BFBE-A8448D812B6F}" presName="parentLin" presStyleCnt="0"/>
      <dgm:spPr/>
    </dgm:pt>
    <dgm:pt modelId="{DD3A7687-0C0D-4C5D-B6D8-FED38EA35E20}" type="pres">
      <dgm:prSet presAssocID="{86D7F712-5894-40F1-BFBE-A8448D812B6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18EE9D4-6317-47C3-9D3B-E450C85CB6C5}" type="pres">
      <dgm:prSet presAssocID="{86D7F712-5894-40F1-BFBE-A8448D812B6F}" presName="parentText" presStyleLbl="node1" presStyleIdx="2" presStyleCnt="3" custScaleX="142857" custScaleY="2766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F2904-42CE-4437-A3BF-D32E7366930D}" type="pres">
      <dgm:prSet presAssocID="{86D7F712-5894-40F1-BFBE-A8448D812B6F}" presName="negativeSpace" presStyleCnt="0"/>
      <dgm:spPr/>
    </dgm:pt>
    <dgm:pt modelId="{F9D01F08-AECB-4F03-A831-7FE6187FF88D}" type="pres">
      <dgm:prSet presAssocID="{86D7F712-5894-40F1-BFBE-A8448D812B6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21AF8D2-534C-435F-828E-A9E58F1D6B88}" type="presOf" srcId="{B181907C-7CFB-4C18-9D21-621C3449EE8C}" destId="{C269632F-ACB6-4B28-962A-4F05DC66CF3C}" srcOrd="1" destOrd="0" presId="urn:microsoft.com/office/officeart/2005/8/layout/list1"/>
    <dgm:cxn modelId="{0CE289D2-9814-48EF-B942-44C357DF8256}" type="presOf" srcId="{86D7F712-5894-40F1-BFBE-A8448D812B6F}" destId="{818EE9D4-6317-47C3-9D3B-E450C85CB6C5}" srcOrd="1" destOrd="0" presId="urn:microsoft.com/office/officeart/2005/8/layout/list1"/>
    <dgm:cxn modelId="{CAFD5EBE-3FD9-4362-A3FB-347DDB1A832C}" srcId="{CF365A4A-CB92-4AA2-83E3-6E345648116F}" destId="{B181907C-7CFB-4C18-9D21-621C3449EE8C}" srcOrd="0" destOrd="0" parTransId="{C491FE36-9201-49F7-8A6B-94A4E384D83E}" sibTransId="{870DDFD4-767E-4B52-92EA-4CD3911B1743}"/>
    <dgm:cxn modelId="{2D277936-5BB9-45B7-9E2A-8332B8A696C5}" type="presOf" srcId="{7AB0B216-3F5E-487A-A4A1-E2686BB75727}" destId="{7AE2315A-57D7-428F-97EB-9AF6488F3D1F}" srcOrd="0" destOrd="0" presId="urn:microsoft.com/office/officeart/2005/8/layout/list1"/>
    <dgm:cxn modelId="{0283E89A-B0EB-43E6-B1A2-A95D12291C20}" type="presOf" srcId="{86D7F712-5894-40F1-BFBE-A8448D812B6F}" destId="{DD3A7687-0C0D-4C5D-B6D8-FED38EA35E20}" srcOrd="0" destOrd="0" presId="urn:microsoft.com/office/officeart/2005/8/layout/list1"/>
    <dgm:cxn modelId="{EBE1C460-8E0B-4A94-9449-8D600C996F79}" type="presOf" srcId="{CF365A4A-CB92-4AA2-83E3-6E345648116F}" destId="{A88FE5EB-10A1-4254-BBDC-61317FDF383E}" srcOrd="0" destOrd="0" presId="urn:microsoft.com/office/officeart/2005/8/layout/list1"/>
    <dgm:cxn modelId="{23082F02-6D6F-4EA5-B907-F0540729256C}" type="presOf" srcId="{7AB0B216-3F5E-487A-A4A1-E2686BB75727}" destId="{9F815816-3463-4A84-AAD1-C7643291F95F}" srcOrd="1" destOrd="0" presId="urn:microsoft.com/office/officeart/2005/8/layout/list1"/>
    <dgm:cxn modelId="{A50BB8E5-7604-4C94-8289-702217789193}" srcId="{CF365A4A-CB92-4AA2-83E3-6E345648116F}" destId="{86D7F712-5894-40F1-BFBE-A8448D812B6F}" srcOrd="2" destOrd="0" parTransId="{7507A77D-1F6B-48C3-B1ED-C3B7ABDE353E}" sibTransId="{E32D76F7-5E1F-4BCD-87F5-F976D5945403}"/>
    <dgm:cxn modelId="{CFA894F9-6901-470B-A505-7124696F95F7}" srcId="{CF365A4A-CB92-4AA2-83E3-6E345648116F}" destId="{7AB0B216-3F5E-487A-A4A1-E2686BB75727}" srcOrd="1" destOrd="0" parTransId="{7F3C081F-2EA0-4933-A445-05E65C58017D}" sibTransId="{E56F56BC-23B9-45E1-BF47-E5D84ECE7D57}"/>
    <dgm:cxn modelId="{599EE485-65F8-48A9-9853-EEEACB08A870}" type="presOf" srcId="{B181907C-7CFB-4C18-9D21-621C3449EE8C}" destId="{7EAF5D45-E807-4A5A-9282-AA41133C619A}" srcOrd="0" destOrd="0" presId="urn:microsoft.com/office/officeart/2005/8/layout/list1"/>
    <dgm:cxn modelId="{0C8540B9-AE1D-4C19-B2BD-13A5617E0791}" type="presParOf" srcId="{A88FE5EB-10A1-4254-BBDC-61317FDF383E}" destId="{31DFB4CA-E3A5-4566-B4BD-E6C3D7E3EDEC}" srcOrd="0" destOrd="0" presId="urn:microsoft.com/office/officeart/2005/8/layout/list1"/>
    <dgm:cxn modelId="{EAA8B9A2-C9D3-4448-BB66-966088183DE3}" type="presParOf" srcId="{31DFB4CA-E3A5-4566-B4BD-E6C3D7E3EDEC}" destId="{7EAF5D45-E807-4A5A-9282-AA41133C619A}" srcOrd="0" destOrd="0" presId="urn:microsoft.com/office/officeart/2005/8/layout/list1"/>
    <dgm:cxn modelId="{B284E6A1-62F9-4009-B3DB-A0EA147637E9}" type="presParOf" srcId="{31DFB4CA-E3A5-4566-B4BD-E6C3D7E3EDEC}" destId="{C269632F-ACB6-4B28-962A-4F05DC66CF3C}" srcOrd="1" destOrd="0" presId="urn:microsoft.com/office/officeart/2005/8/layout/list1"/>
    <dgm:cxn modelId="{FFE1DD17-5C61-4389-B633-373BA77F2265}" type="presParOf" srcId="{A88FE5EB-10A1-4254-BBDC-61317FDF383E}" destId="{F48E82FB-5801-4BE1-98AE-768CA903A996}" srcOrd="1" destOrd="0" presId="urn:microsoft.com/office/officeart/2005/8/layout/list1"/>
    <dgm:cxn modelId="{BC0FE877-24DA-4F8E-A7EC-2130EB4A6978}" type="presParOf" srcId="{A88FE5EB-10A1-4254-BBDC-61317FDF383E}" destId="{48F85236-B7F0-4A25-98A9-8955F2406BB5}" srcOrd="2" destOrd="0" presId="urn:microsoft.com/office/officeart/2005/8/layout/list1"/>
    <dgm:cxn modelId="{6664AE08-F8B2-438E-B3E8-2BF6B4EE3641}" type="presParOf" srcId="{A88FE5EB-10A1-4254-BBDC-61317FDF383E}" destId="{EC205529-12E8-4C0D-AB7A-B4B6605564AD}" srcOrd="3" destOrd="0" presId="urn:microsoft.com/office/officeart/2005/8/layout/list1"/>
    <dgm:cxn modelId="{1D3739F2-61AB-465F-B49C-0B1086742AC0}" type="presParOf" srcId="{A88FE5EB-10A1-4254-BBDC-61317FDF383E}" destId="{11BFDC8E-78ED-4A45-8846-9DBE6ABADB90}" srcOrd="4" destOrd="0" presId="urn:microsoft.com/office/officeart/2005/8/layout/list1"/>
    <dgm:cxn modelId="{A299CE98-B036-49B4-9326-E32158747936}" type="presParOf" srcId="{11BFDC8E-78ED-4A45-8846-9DBE6ABADB90}" destId="{7AE2315A-57D7-428F-97EB-9AF6488F3D1F}" srcOrd="0" destOrd="0" presId="urn:microsoft.com/office/officeart/2005/8/layout/list1"/>
    <dgm:cxn modelId="{20F82224-ACF9-45DD-88FE-A0EB4E9195F2}" type="presParOf" srcId="{11BFDC8E-78ED-4A45-8846-9DBE6ABADB90}" destId="{9F815816-3463-4A84-AAD1-C7643291F95F}" srcOrd="1" destOrd="0" presId="urn:microsoft.com/office/officeart/2005/8/layout/list1"/>
    <dgm:cxn modelId="{D1A7DCC1-FE86-4B6C-A892-5D30208943B9}" type="presParOf" srcId="{A88FE5EB-10A1-4254-BBDC-61317FDF383E}" destId="{D1752188-27D6-4F63-9A48-31C96A170AB4}" srcOrd="5" destOrd="0" presId="urn:microsoft.com/office/officeart/2005/8/layout/list1"/>
    <dgm:cxn modelId="{CA3C48AE-54A5-4547-B6BE-21DA63873E30}" type="presParOf" srcId="{A88FE5EB-10A1-4254-BBDC-61317FDF383E}" destId="{3380F63D-F430-4777-BBAA-24EDF927B194}" srcOrd="6" destOrd="0" presId="urn:microsoft.com/office/officeart/2005/8/layout/list1"/>
    <dgm:cxn modelId="{A98C1B16-09A2-4045-9E56-62E2B46E4192}" type="presParOf" srcId="{A88FE5EB-10A1-4254-BBDC-61317FDF383E}" destId="{6BAEB7E6-F461-4179-B54B-9CAFAD32163C}" srcOrd="7" destOrd="0" presId="urn:microsoft.com/office/officeart/2005/8/layout/list1"/>
    <dgm:cxn modelId="{E9BC84CB-CCD0-4C14-81D3-404C7815278A}" type="presParOf" srcId="{A88FE5EB-10A1-4254-BBDC-61317FDF383E}" destId="{9D65CA3B-6DD4-4D18-B3C9-1D751DCFAD57}" srcOrd="8" destOrd="0" presId="urn:microsoft.com/office/officeart/2005/8/layout/list1"/>
    <dgm:cxn modelId="{72D048EB-C569-4EC7-837A-5C8A166B7ADD}" type="presParOf" srcId="{9D65CA3B-6DD4-4D18-B3C9-1D751DCFAD57}" destId="{DD3A7687-0C0D-4C5D-B6D8-FED38EA35E20}" srcOrd="0" destOrd="0" presId="urn:microsoft.com/office/officeart/2005/8/layout/list1"/>
    <dgm:cxn modelId="{0B2D2B6C-BEEB-4295-8CDC-204353B8C9A0}" type="presParOf" srcId="{9D65CA3B-6DD4-4D18-B3C9-1D751DCFAD57}" destId="{818EE9D4-6317-47C3-9D3B-E450C85CB6C5}" srcOrd="1" destOrd="0" presId="urn:microsoft.com/office/officeart/2005/8/layout/list1"/>
    <dgm:cxn modelId="{CFCE9855-EC30-473C-8A4F-5F2B8DA59B11}" type="presParOf" srcId="{A88FE5EB-10A1-4254-BBDC-61317FDF383E}" destId="{AC8F2904-42CE-4437-A3BF-D32E7366930D}" srcOrd="9" destOrd="0" presId="urn:microsoft.com/office/officeart/2005/8/layout/list1"/>
    <dgm:cxn modelId="{6E3A2555-961E-46CF-85F7-FC6930DB5CAB}" type="presParOf" srcId="{A88FE5EB-10A1-4254-BBDC-61317FDF383E}" destId="{F9D01F08-AECB-4F03-A831-7FE6187FF88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C54747-4D87-4F43-A3FC-E5BC38A047F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86D5D0-3226-4B37-9D4C-C9CAB99E041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Расходы бюджета </a:t>
          </a:r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за 2020 год </a:t>
          </a:r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были направлены </a:t>
          </a:r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на решение следующих ключевых </a:t>
          </a:r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задач по решению местных вопросов: </a:t>
          </a:r>
          <a:endParaRPr lang="ru-RU" sz="2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AB76B718-596B-4B54-B258-4E81608997B0}" type="par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65FA0B4C-6C06-4E6F-8B34-00AC6E54E00C}" type="sib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CC83C96-9FA2-4EB2-9DAB-D8014A4E4428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B9F76F31-182D-4F4D-92ED-6A56EC130D88}" type="par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474E001-529E-42EF-B1CF-17163CA9F32F}" type="sib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A461B25A-3852-44AE-949F-8E0711DF6276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C53E512F-C226-4470-BD1D-A17F38D2E36F}" type="par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ACEA9B5-04CF-4591-A371-C2F63B7E95BC}" type="sib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0A357A0A-1612-4BDA-B2A8-747F427C287A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повышение прозрачности и открытости бюджетного процесса</a:t>
          </a:r>
          <a:endParaRPr lang="ru-RU" sz="1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652EA4EF-5D24-462E-95E9-420FC6E89FB3}" type="par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B6EB831-9FC2-4E35-BC33-68941A863DB5}" type="sib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64E54A0-E4DA-4A1D-9A56-66CD3132E6B9}">
      <dgm:prSet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повышение </a:t>
          </a:r>
          <a:r>
            <a:rPr lang="ru-RU" sz="1800" smtClean="0">
              <a:solidFill>
                <a:srgbClr val="FF0000"/>
              </a:solidFill>
              <a:latin typeface="Monotype Corsiva" pitchFamily="66" charset="0"/>
            </a:rPr>
            <a:t>эффективности </a:t>
          </a:r>
          <a:r>
            <a:rPr lang="ru-RU" sz="1800" smtClean="0">
              <a:solidFill>
                <a:srgbClr val="FF0000"/>
              </a:solidFill>
              <a:latin typeface="Monotype Corsiva" pitchFamily="66" charset="0"/>
            </a:rPr>
            <a:t>бюджетной </a:t>
          </a:r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политики, </a:t>
          </a:r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в том числе за счет роста эффективности бюджетных расходов</a:t>
          </a:r>
          <a:endParaRPr lang="ru-RU" sz="1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E7AE66F9-F860-4265-A2CD-5DDD2D8792E0}" type="par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445FBBDC-B769-476C-BA87-8A419EC71B87}" type="sib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76AB29A1-36C4-4BF0-A874-9FFD824132AC}" type="pres">
      <dgm:prSet presAssocID="{21C54747-4D87-4F43-A3FC-E5BC38A047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8478052-4249-41C4-86CE-A230570E166E}" type="pres">
      <dgm:prSet presAssocID="{9C86D5D0-3226-4B37-9D4C-C9CAB99E0413}" presName="hierRoot1" presStyleCnt="0">
        <dgm:presLayoutVars>
          <dgm:hierBranch val="init"/>
        </dgm:presLayoutVars>
      </dgm:prSet>
      <dgm:spPr/>
    </dgm:pt>
    <dgm:pt modelId="{6641A3A3-4D57-4407-9A7D-943D619D2184}" type="pres">
      <dgm:prSet presAssocID="{9C86D5D0-3226-4B37-9D4C-C9CAB99E0413}" presName="rootComposite1" presStyleCnt="0"/>
      <dgm:spPr/>
    </dgm:pt>
    <dgm:pt modelId="{7EC78978-B3ED-4280-8AB3-10788B38EAF9}" type="pres">
      <dgm:prSet presAssocID="{9C86D5D0-3226-4B37-9D4C-C9CAB99E0413}" presName="rootText1" presStyleLbl="node0" presStyleIdx="0" presStyleCnt="1" custAng="0" custScaleX="346636" custScaleY="184853" custLinFactNeighborX="0" custLinFactNeighborY="-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7CA966-FD69-482D-8DFC-6F61BDC34719}" type="pres">
      <dgm:prSet presAssocID="{9C86D5D0-3226-4B37-9D4C-C9CAB99E041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C72F07F-9219-41B0-85AB-1DEB838630F3}" type="pres">
      <dgm:prSet presAssocID="{9C86D5D0-3226-4B37-9D4C-C9CAB99E0413}" presName="hierChild2" presStyleCnt="0"/>
      <dgm:spPr/>
    </dgm:pt>
    <dgm:pt modelId="{26EA3DC9-39E5-40E2-8CC2-DB4E2AD535D0}" type="pres">
      <dgm:prSet presAssocID="{B9F76F31-182D-4F4D-92ED-6A56EC130D88}" presName="Name37" presStyleLbl="parChTrans1D2" presStyleIdx="0" presStyleCnt="4"/>
      <dgm:spPr/>
      <dgm:t>
        <a:bodyPr/>
        <a:lstStyle/>
        <a:p>
          <a:endParaRPr lang="ru-RU"/>
        </a:p>
      </dgm:t>
    </dgm:pt>
    <dgm:pt modelId="{5E6D4C01-6A69-478C-B4B5-D8619AD9146F}" type="pres">
      <dgm:prSet presAssocID="{BCC83C96-9FA2-4EB2-9DAB-D8014A4E4428}" presName="hierRoot2" presStyleCnt="0">
        <dgm:presLayoutVars>
          <dgm:hierBranch val="init"/>
        </dgm:presLayoutVars>
      </dgm:prSet>
      <dgm:spPr/>
    </dgm:pt>
    <dgm:pt modelId="{22937B58-5F3B-4672-8CAD-54090C327EB2}" type="pres">
      <dgm:prSet presAssocID="{BCC83C96-9FA2-4EB2-9DAB-D8014A4E4428}" presName="rootComposite" presStyleCnt="0"/>
      <dgm:spPr/>
    </dgm:pt>
    <dgm:pt modelId="{DA5C133F-EA30-44F4-9D4E-1E016A63F76C}" type="pres">
      <dgm:prSet presAssocID="{BCC83C96-9FA2-4EB2-9DAB-D8014A4E4428}" presName="rootText" presStyleLbl="node2" presStyleIdx="0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54D6D5-A279-4F63-9259-08C7B5D38F06}" type="pres">
      <dgm:prSet presAssocID="{BCC83C96-9FA2-4EB2-9DAB-D8014A4E4428}" presName="rootConnector" presStyleLbl="node2" presStyleIdx="0" presStyleCnt="4"/>
      <dgm:spPr/>
      <dgm:t>
        <a:bodyPr/>
        <a:lstStyle/>
        <a:p>
          <a:endParaRPr lang="ru-RU"/>
        </a:p>
      </dgm:t>
    </dgm:pt>
    <dgm:pt modelId="{ADCF3CE0-21A7-4EF7-83BC-8F0FCFD3741B}" type="pres">
      <dgm:prSet presAssocID="{BCC83C96-9FA2-4EB2-9DAB-D8014A4E4428}" presName="hierChild4" presStyleCnt="0"/>
      <dgm:spPr/>
    </dgm:pt>
    <dgm:pt modelId="{C38676DA-3700-4C0B-8311-1171BF44E630}" type="pres">
      <dgm:prSet presAssocID="{BCC83C96-9FA2-4EB2-9DAB-D8014A4E4428}" presName="hierChild5" presStyleCnt="0"/>
      <dgm:spPr/>
    </dgm:pt>
    <dgm:pt modelId="{B51377F7-CC10-41B1-B8AC-95DFE8EC0A6A}" type="pres">
      <dgm:prSet presAssocID="{E7AE66F9-F860-4265-A2CD-5DDD2D8792E0}" presName="Name37" presStyleLbl="parChTrans1D2" presStyleIdx="1" presStyleCnt="4"/>
      <dgm:spPr/>
      <dgm:t>
        <a:bodyPr/>
        <a:lstStyle/>
        <a:p>
          <a:endParaRPr lang="ru-RU"/>
        </a:p>
      </dgm:t>
    </dgm:pt>
    <dgm:pt modelId="{FF77C873-B2F4-4170-B2E3-3CA4EDB80FDD}" type="pres">
      <dgm:prSet presAssocID="{964E54A0-E4DA-4A1D-9A56-66CD3132E6B9}" presName="hierRoot2" presStyleCnt="0">
        <dgm:presLayoutVars>
          <dgm:hierBranch val="init"/>
        </dgm:presLayoutVars>
      </dgm:prSet>
      <dgm:spPr/>
    </dgm:pt>
    <dgm:pt modelId="{69953ACC-56B8-47E4-9D2E-F2AC1AFD80BF}" type="pres">
      <dgm:prSet presAssocID="{964E54A0-E4DA-4A1D-9A56-66CD3132E6B9}" presName="rootComposite" presStyleCnt="0"/>
      <dgm:spPr/>
    </dgm:pt>
    <dgm:pt modelId="{508C7D52-7354-4A96-8319-BA387548F750}" type="pres">
      <dgm:prSet presAssocID="{964E54A0-E4DA-4A1D-9A56-66CD3132E6B9}" presName="rootText" presStyleLbl="node2" presStyleIdx="1" presStyleCnt="4" custScaleY="386327" custLinFactNeighborX="-4396" custLinFactNeighborY="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0ECAFE-919A-46B2-9A2E-F83A0037C7F8}" type="pres">
      <dgm:prSet presAssocID="{964E54A0-E4DA-4A1D-9A56-66CD3132E6B9}" presName="rootConnector" presStyleLbl="node2" presStyleIdx="1" presStyleCnt="4"/>
      <dgm:spPr/>
      <dgm:t>
        <a:bodyPr/>
        <a:lstStyle/>
        <a:p>
          <a:endParaRPr lang="ru-RU"/>
        </a:p>
      </dgm:t>
    </dgm:pt>
    <dgm:pt modelId="{B6DC461D-D89E-4E2E-8AD8-CEF418A6E754}" type="pres">
      <dgm:prSet presAssocID="{964E54A0-E4DA-4A1D-9A56-66CD3132E6B9}" presName="hierChild4" presStyleCnt="0"/>
      <dgm:spPr/>
    </dgm:pt>
    <dgm:pt modelId="{C8A0FE7F-0A7A-4863-AC87-F7FA33AA02BE}" type="pres">
      <dgm:prSet presAssocID="{964E54A0-E4DA-4A1D-9A56-66CD3132E6B9}" presName="hierChild5" presStyleCnt="0"/>
      <dgm:spPr/>
    </dgm:pt>
    <dgm:pt modelId="{69EBFA2E-702B-4972-8CD8-BD7EB00D75B8}" type="pres">
      <dgm:prSet presAssocID="{C53E512F-C226-4470-BD1D-A17F38D2E36F}" presName="Name37" presStyleLbl="parChTrans1D2" presStyleIdx="2" presStyleCnt="4"/>
      <dgm:spPr/>
      <dgm:t>
        <a:bodyPr/>
        <a:lstStyle/>
        <a:p>
          <a:endParaRPr lang="ru-RU"/>
        </a:p>
      </dgm:t>
    </dgm:pt>
    <dgm:pt modelId="{225EC146-E103-47A4-8B7B-B6C7ECB930F5}" type="pres">
      <dgm:prSet presAssocID="{A461B25A-3852-44AE-949F-8E0711DF6276}" presName="hierRoot2" presStyleCnt="0">
        <dgm:presLayoutVars>
          <dgm:hierBranch val="init"/>
        </dgm:presLayoutVars>
      </dgm:prSet>
      <dgm:spPr/>
    </dgm:pt>
    <dgm:pt modelId="{A8F5CCB3-CAC1-40E1-A0CB-BAB931497162}" type="pres">
      <dgm:prSet presAssocID="{A461B25A-3852-44AE-949F-8E0711DF6276}" presName="rootComposite" presStyleCnt="0"/>
      <dgm:spPr/>
    </dgm:pt>
    <dgm:pt modelId="{4C7C1DDF-4A2B-41D7-A1BE-8F018B62D072}" type="pres">
      <dgm:prSet presAssocID="{A461B25A-3852-44AE-949F-8E0711DF6276}" presName="rootText" presStyleLbl="node2" presStyleIdx="2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5ABFDC-2EE1-492D-85CF-A3AAB6739899}" type="pres">
      <dgm:prSet presAssocID="{A461B25A-3852-44AE-949F-8E0711DF6276}" presName="rootConnector" presStyleLbl="node2" presStyleIdx="2" presStyleCnt="4"/>
      <dgm:spPr/>
      <dgm:t>
        <a:bodyPr/>
        <a:lstStyle/>
        <a:p>
          <a:endParaRPr lang="ru-RU"/>
        </a:p>
      </dgm:t>
    </dgm:pt>
    <dgm:pt modelId="{39DD4FAC-26A5-438D-A776-CE9227AF3102}" type="pres">
      <dgm:prSet presAssocID="{A461B25A-3852-44AE-949F-8E0711DF6276}" presName="hierChild4" presStyleCnt="0"/>
      <dgm:spPr/>
    </dgm:pt>
    <dgm:pt modelId="{03E14CAE-A567-4929-A43C-8496F4827745}" type="pres">
      <dgm:prSet presAssocID="{A461B25A-3852-44AE-949F-8E0711DF6276}" presName="hierChild5" presStyleCnt="0"/>
      <dgm:spPr/>
    </dgm:pt>
    <dgm:pt modelId="{6B24FEED-34F8-4205-BA08-FBA022017E0C}" type="pres">
      <dgm:prSet presAssocID="{652EA4EF-5D24-462E-95E9-420FC6E89FB3}" presName="Name37" presStyleLbl="parChTrans1D2" presStyleIdx="3" presStyleCnt="4"/>
      <dgm:spPr/>
      <dgm:t>
        <a:bodyPr/>
        <a:lstStyle/>
        <a:p>
          <a:endParaRPr lang="ru-RU"/>
        </a:p>
      </dgm:t>
    </dgm:pt>
    <dgm:pt modelId="{AF1C01A6-4ADC-4D02-89ED-A602F6AEE9AE}" type="pres">
      <dgm:prSet presAssocID="{0A357A0A-1612-4BDA-B2A8-747F427C287A}" presName="hierRoot2" presStyleCnt="0">
        <dgm:presLayoutVars>
          <dgm:hierBranch val="init"/>
        </dgm:presLayoutVars>
      </dgm:prSet>
      <dgm:spPr/>
    </dgm:pt>
    <dgm:pt modelId="{08A0F165-C565-43AF-8C63-07E20882E586}" type="pres">
      <dgm:prSet presAssocID="{0A357A0A-1612-4BDA-B2A8-747F427C287A}" presName="rootComposite" presStyleCnt="0"/>
      <dgm:spPr/>
    </dgm:pt>
    <dgm:pt modelId="{8C29D6D4-3CD2-47F4-B3FC-41EAF7FFED32}" type="pres">
      <dgm:prSet presAssocID="{0A357A0A-1612-4BDA-B2A8-747F427C287A}" presName="rootText" presStyleLbl="node2" presStyleIdx="3" presStyleCnt="4" custScaleY="3915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A708A7-6054-41B0-AC6A-49E02AA7337B}" type="pres">
      <dgm:prSet presAssocID="{0A357A0A-1612-4BDA-B2A8-747F427C287A}" presName="rootConnector" presStyleLbl="node2" presStyleIdx="3" presStyleCnt="4"/>
      <dgm:spPr/>
      <dgm:t>
        <a:bodyPr/>
        <a:lstStyle/>
        <a:p>
          <a:endParaRPr lang="ru-RU"/>
        </a:p>
      </dgm:t>
    </dgm:pt>
    <dgm:pt modelId="{3126DDDF-4B7A-480C-A3E8-95BF3B2CC0A6}" type="pres">
      <dgm:prSet presAssocID="{0A357A0A-1612-4BDA-B2A8-747F427C287A}" presName="hierChild4" presStyleCnt="0"/>
      <dgm:spPr/>
    </dgm:pt>
    <dgm:pt modelId="{AB4D787C-4CEA-4289-95FB-BA883C730914}" type="pres">
      <dgm:prSet presAssocID="{0A357A0A-1612-4BDA-B2A8-747F427C287A}" presName="hierChild5" presStyleCnt="0"/>
      <dgm:spPr/>
    </dgm:pt>
    <dgm:pt modelId="{2DDB1512-241A-471B-9DDF-33435D7CF309}" type="pres">
      <dgm:prSet presAssocID="{9C86D5D0-3226-4B37-9D4C-C9CAB99E0413}" presName="hierChild3" presStyleCnt="0"/>
      <dgm:spPr/>
    </dgm:pt>
  </dgm:ptLst>
  <dgm:cxnLst>
    <dgm:cxn modelId="{2B818A09-43DE-4EC9-9E6C-2CBE12204AEC}" type="presOf" srcId="{652EA4EF-5D24-462E-95E9-420FC6E89FB3}" destId="{6B24FEED-34F8-4205-BA08-FBA022017E0C}" srcOrd="0" destOrd="0" presId="urn:microsoft.com/office/officeart/2005/8/layout/orgChart1"/>
    <dgm:cxn modelId="{E79B79B9-84F3-404A-8CB7-F4A376E309B0}" type="presOf" srcId="{0A357A0A-1612-4BDA-B2A8-747F427C287A}" destId="{5AA708A7-6054-41B0-AC6A-49E02AA7337B}" srcOrd="1" destOrd="0" presId="urn:microsoft.com/office/officeart/2005/8/layout/orgChart1"/>
    <dgm:cxn modelId="{138D35AA-243A-440E-A378-92548E0FAC36}" type="presOf" srcId="{E7AE66F9-F860-4265-A2CD-5DDD2D8792E0}" destId="{B51377F7-CC10-41B1-B8AC-95DFE8EC0A6A}" srcOrd="0" destOrd="0" presId="urn:microsoft.com/office/officeart/2005/8/layout/orgChart1"/>
    <dgm:cxn modelId="{6038BFA8-50AF-4162-A410-638F377D3232}" type="presOf" srcId="{C53E512F-C226-4470-BD1D-A17F38D2E36F}" destId="{69EBFA2E-702B-4972-8CD8-BD7EB00D75B8}" srcOrd="0" destOrd="0" presId="urn:microsoft.com/office/officeart/2005/8/layout/orgChart1"/>
    <dgm:cxn modelId="{113148D1-A091-488D-A370-C451A24A6B91}" type="presOf" srcId="{A461B25A-3852-44AE-949F-8E0711DF6276}" destId="{835ABFDC-2EE1-492D-85CF-A3AAB6739899}" srcOrd="1" destOrd="0" presId="urn:microsoft.com/office/officeart/2005/8/layout/orgChart1"/>
    <dgm:cxn modelId="{A8FAB7A1-90F3-4F2D-9464-4DF52C635CEF}" type="presOf" srcId="{A461B25A-3852-44AE-949F-8E0711DF6276}" destId="{4C7C1DDF-4A2B-41D7-A1BE-8F018B62D072}" srcOrd="0" destOrd="0" presId="urn:microsoft.com/office/officeart/2005/8/layout/orgChart1"/>
    <dgm:cxn modelId="{7A4ECC01-9F92-4F75-AE59-7CC05F3E1B87}" srcId="{21C54747-4D87-4F43-A3FC-E5BC38A047FA}" destId="{9C86D5D0-3226-4B37-9D4C-C9CAB99E0413}" srcOrd="0" destOrd="0" parTransId="{AB76B718-596B-4B54-B258-4E81608997B0}" sibTransId="{65FA0B4C-6C06-4E6F-8B34-00AC6E54E00C}"/>
    <dgm:cxn modelId="{B2DC5047-77BC-4EA3-9E5A-201444EB2952}" srcId="{9C86D5D0-3226-4B37-9D4C-C9CAB99E0413}" destId="{A461B25A-3852-44AE-949F-8E0711DF6276}" srcOrd="2" destOrd="0" parTransId="{C53E512F-C226-4470-BD1D-A17F38D2E36F}" sibTransId="{9ACEA9B5-04CF-4591-A371-C2F63B7E95BC}"/>
    <dgm:cxn modelId="{F455EC57-8FD8-4E1F-BAB5-AAE3F5E141AC}" type="presOf" srcId="{BCC83C96-9FA2-4EB2-9DAB-D8014A4E4428}" destId="{3054D6D5-A279-4F63-9259-08C7B5D38F06}" srcOrd="1" destOrd="0" presId="urn:microsoft.com/office/officeart/2005/8/layout/orgChart1"/>
    <dgm:cxn modelId="{CAE840BA-09E1-4A83-B599-495B2A63A560}" type="presOf" srcId="{B9F76F31-182D-4F4D-92ED-6A56EC130D88}" destId="{26EA3DC9-39E5-40E2-8CC2-DB4E2AD535D0}" srcOrd="0" destOrd="0" presId="urn:microsoft.com/office/officeart/2005/8/layout/orgChart1"/>
    <dgm:cxn modelId="{E803E83F-A84F-40EB-A376-6D38E52798FA}" srcId="{9C86D5D0-3226-4B37-9D4C-C9CAB99E0413}" destId="{BCC83C96-9FA2-4EB2-9DAB-D8014A4E4428}" srcOrd="0" destOrd="0" parTransId="{B9F76F31-182D-4F4D-92ED-6A56EC130D88}" sibTransId="{B474E001-529E-42EF-B1CF-17163CA9F32F}"/>
    <dgm:cxn modelId="{C6CCD18A-195A-4503-9E7C-AF628B8A087B}" type="presOf" srcId="{964E54A0-E4DA-4A1D-9A56-66CD3132E6B9}" destId="{9C0ECAFE-919A-46B2-9A2E-F83A0037C7F8}" srcOrd="1" destOrd="0" presId="urn:microsoft.com/office/officeart/2005/8/layout/orgChart1"/>
    <dgm:cxn modelId="{22FB84B7-D47D-4980-95D6-8F83E6620684}" srcId="{9C86D5D0-3226-4B37-9D4C-C9CAB99E0413}" destId="{964E54A0-E4DA-4A1D-9A56-66CD3132E6B9}" srcOrd="1" destOrd="0" parTransId="{E7AE66F9-F860-4265-A2CD-5DDD2D8792E0}" sibTransId="{445FBBDC-B769-476C-BA87-8A419EC71B87}"/>
    <dgm:cxn modelId="{43E2945E-04C1-4DD1-89B9-58A974D530E9}" type="presOf" srcId="{BCC83C96-9FA2-4EB2-9DAB-D8014A4E4428}" destId="{DA5C133F-EA30-44F4-9D4E-1E016A63F76C}" srcOrd="0" destOrd="0" presId="urn:microsoft.com/office/officeart/2005/8/layout/orgChart1"/>
    <dgm:cxn modelId="{FD887785-296E-412F-ADAD-395FD4A8D76B}" srcId="{9C86D5D0-3226-4B37-9D4C-C9CAB99E0413}" destId="{0A357A0A-1612-4BDA-B2A8-747F427C287A}" srcOrd="3" destOrd="0" parTransId="{652EA4EF-5D24-462E-95E9-420FC6E89FB3}" sibTransId="{9B6EB831-9FC2-4E35-BC33-68941A863DB5}"/>
    <dgm:cxn modelId="{C5F158B9-4CE4-4D5D-99E6-764900632B72}" type="presOf" srcId="{9C86D5D0-3226-4B37-9D4C-C9CAB99E0413}" destId="{7EC78978-B3ED-4280-8AB3-10788B38EAF9}" srcOrd="0" destOrd="0" presId="urn:microsoft.com/office/officeart/2005/8/layout/orgChart1"/>
    <dgm:cxn modelId="{B5C25C74-5734-445E-902D-6493696C3B63}" type="presOf" srcId="{21C54747-4D87-4F43-A3FC-E5BC38A047FA}" destId="{76AB29A1-36C4-4BF0-A874-9FFD824132AC}" srcOrd="0" destOrd="0" presId="urn:microsoft.com/office/officeart/2005/8/layout/orgChart1"/>
    <dgm:cxn modelId="{60696D07-DDED-4FF6-B722-DA3CA0442204}" type="presOf" srcId="{9C86D5D0-3226-4B37-9D4C-C9CAB99E0413}" destId="{377CA966-FD69-482D-8DFC-6F61BDC34719}" srcOrd="1" destOrd="0" presId="urn:microsoft.com/office/officeart/2005/8/layout/orgChart1"/>
    <dgm:cxn modelId="{65147C14-2A25-4482-AA56-2B292CFD39D0}" type="presOf" srcId="{0A357A0A-1612-4BDA-B2A8-747F427C287A}" destId="{8C29D6D4-3CD2-47F4-B3FC-41EAF7FFED32}" srcOrd="0" destOrd="0" presId="urn:microsoft.com/office/officeart/2005/8/layout/orgChart1"/>
    <dgm:cxn modelId="{F8386CD3-AA22-4F50-9E58-82201B100048}" type="presOf" srcId="{964E54A0-E4DA-4A1D-9A56-66CD3132E6B9}" destId="{508C7D52-7354-4A96-8319-BA387548F750}" srcOrd="0" destOrd="0" presId="urn:microsoft.com/office/officeart/2005/8/layout/orgChart1"/>
    <dgm:cxn modelId="{D11875DD-2E5F-461F-A5D9-B614A1AF2C44}" type="presParOf" srcId="{76AB29A1-36C4-4BF0-A874-9FFD824132AC}" destId="{98478052-4249-41C4-86CE-A230570E166E}" srcOrd="0" destOrd="0" presId="urn:microsoft.com/office/officeart/2005/8/layout/orgChart1"/>
    <dgm:cxn modelId="{E7C2FC11-4A45-4AFF-8C62-3454AE25EBBF}" type="presParOf" srcId="{98478052-4249-41C4-86CE-A230570E166E}" destId="{6641A3A3-4D57-4407-9A7D-943D619D2184}" srcOrd="0" destOrd="0" presId="urn:microsoft.com/office/officeart/2005/8/layout/orgChart1"/>
    <dgm:cxn modelId="{37353272-CF73-42E3-B78F-A3094D0151FC}" type="presParOf" srcId="{6641A3A3-4D57-4407-9A7D-943D619D2184}" destId="{7EC78978-B3ED-4280-8AB3-10788B38EAF9}" srcOrd="0" destOrd="0" presId="urn:microsoft.com/office/officeart/2005/8/layout/orgChart1"/>
    <dgm:cxn modelId="{C9EA378F-1C71-412D-B479-10FE12DCD15A}" type="presParOf" srcId="{6641A3A3-4D57-4407-9A7D-943D619D2184}" destId="{377CA966-FD69-482D-8DFC-6F61BDC34719}" srcOrd="1" destOrd="0" presId="urn:microsoft.com/office/officeart/2005/8/layout/orgChart1"/>
    <dgm:cxn modelId="{0254C366-D64B-4E1C-A9BB-8DD2BB10B5C6}" type="presParOf" srcId="{98478052-4249-41C4-86CE-A230570E166E}" destId="{6C72F07F-9219-41B0-85AB-1DEB838630F3}" srcOrd="1" destOrd="0" presId="urn:microsoft.com/office/officeart/2005/8/layout/orgChart1"/>
    <dgm:cxn modelId="{21D54136-DA20-4D43-A3DF-7B43DADDDC3E}" type="presParOf" srcId="{6C72F07F-9219-41B0-85AB-1DEB838630F3}" destId="{26EA3DC9-39E5-40E2-8CC2-DB4E2AD535D0}" srcOrd="0" destOrd="0" presId="urn:microsoft.com/office/officeart/2005/8/layout/orgChart1"/>
    <dgm:cxn modelId="{3C62AA93-79BA-4B50-A675-047E409460CA}" type="presParOf" srcId="{6C72F07F-9219-41B0-85AB-1DEB838630F3}" destId="{5E6D4C01-6A69-478C-B4B5-D8619AD9146F}" srcOrd="1" destOrd="0" presId="urn:microsoft.com/office/officeart/2005/8/layout/orgChart1"/>
    <dgm:cxn modelId="{5E357271-54DC-4A37-8241-05F3E9ECFC05}" type="presParOf" srcId="{5E6D4C01-6A69-478C-B4B5-D8619AD9146F}" destId="{22937B58-5F3B-4672-8CAD-54090C327EB2}" srcOrd="0" destOrd="0" presId="urn:microsoft.com/office/officeart/2005/8/layout/orgChart1"/>
    <dgm:cxn modelId="{0DCA2406-BD2F-483A-93BB-A76C9D090B70}" type="presParOf" srcId="{22937B58-5F3B-4672-8CAD-54090C327EB2}" destId="{DA5C133F-EA30-44F4-9D4E-1E016A63F76C}" srcOrd="0" destOrd="0" presId="urn:microsoft.com/office/officeart/2005/8/layout/orgChart1"/>
    <dgm:cxn modelId="{A1424C11-E0A6-4DF7-82FD-101FC4CBDC40}" type="presParOf" srcId="{22937B58-5F3B-4672-8CAD-54090C327EB2}" destId="{3054D6D5-A279-4F63-9259-08C7B5D38F06}" srcOrd="1" destOrd="0" presId="urn:microsoft.com/office/officeart/2005/8/layout/orgChart1"/>
    <dgm:cxn modelId="{66DF3FBF-CFF4-4948-9CDE-DB801BC4C0D6}" type="presParOf" srcId="{5E6D4C01-6A69-478C-B4B5-D8619AD9146F}" destId="{ADCF3CE0-21A7-4EF7-83BC-8F0FCFD3741B}" srcOrd="1" destOrd="0" presId="urn:microsoft.com/office/officeart/2005/8/layout/orgChart1"/>
    <dgm:cxn modelId="{FC52E40E-112C-44CB-8507-1DD5C3D8B710}" type="presParOf" srcId="{5E6D4C01-6A69-478C-B4B5-D8619AD9146F}" destId="{C38676DA-3700-4C0B-8311-1171BF44E630}" srcOrd="2" destOrd="0" presId="urn:microsoft.com/office/officeart/2005/8/layout/orgChart1"/>
    <dgm:cxn modelId="{A091EB97-44CD-4176-9C43-1733F8A496CD}" type="presParOf" srcId="{6C72F07F-9219-41B0-85AB-1DEB838630F3}" destId="{B51377F7-CC10-41B1-B8AC-95DFE8EC0A6A}" srcOrd="2" destOrd="0" presId="urn:microsoft.com/office/officeart/2005/8/layout/orgChart1"/>
    <dgm:cxn modelId="{145F69B0-D59E-4FC5-BF95-11A54678EC59}" type="presParOf" srcId="{6C72F07F-9219-41B0-85AB-1DEB838630F3}" destId="{FF77C873-B2F4-4170-B2E3-3CA4EDB80FDD}" srcOrd="3" destOrd="0" presId="urn:microsoft.com/office/officeart/2005/8/layout/orgChart1"/>
    <dgm:cxn modelId="{FF0E5100-5452-4D7C-8D5D-D5AA5041771E}" type="presParOf" srcId="{FF77C873-B2F4-4170-B2E3-3CA4EDB80FDD}" destId="{69953ACC-56B8-47E4-9D2E-F2AC1AFD80BF}" srcOrd="0" destOrd="0" presId="urn:microsoft.com/office/officeart/2005/8/layout/orgChart1"/>
    <dgm:cxn modelId="{AB66A258-7BEC-4BC0-BF92-E180C17D1213}" type="presParOf" srcId="{69953ACC-56B8-47E4-9D2E-F2AC1AFD80BF}" destId="{508C7D52-7354-4A96-8319-BA387548F750}" srcOrd="0" destOrd="0" presId="urn:microsoft.com/office/officeart/2005/8/layout/orgChart1"/>
    <dgm:cxn modelId="{C63C9591-879D-4CBB-9C81-DED2599EDA19}" type="presParOf" srcId="{69953ACC-56B8-47E4-9D2E-F2AC1AFD80BF}" destId="{9C0ECAFE-919A-46B2-9A2E-F83A0037C7F8}" srcOrd="1" destOrd="0" presId="urn:microsoft.com/office/officeart/2005/8/layout/orgChart1"/>
    <dgm:cxn modelId="{74600DD9-DB4C-4BB6-9542-BE867E9F04A9}" type="presParOf" srcId="{FF77C873-B2F4-4170-B2E3-3CA4EDB80FDD}" destId="{B6DC461D-D89E-4E2E-8AD8-CEF418A6E754}" srcOrd="1" destOrd="0" presId="urn:microsoft.com/office/officeart/2005/8/layout/orgChart1"/>
    <dgm:cxn modelId="{85741CB0-2FD8-45ED-87E8-5B018D992838}" type="presParOf" srcId="{FF77C873-B2F4-4170-B2E3-3CA4EDB80FDD}" destId="{C8A0FE7F-0A7A-4863-AC87-F7FA33AA02BE}" srcOrd="2" destOrd="0" presId="urn:microsoft.com/office/officeart/2005/8/layout/orgChart1"/>
    <dgm:cxn modelId="{528056F5-932B-4EA4-9D5C-4FB38B44CAE7}" type="presParOf" srcId="{6C72F07F-9219-41B0-85AB-1DEB838630F3}" destId="{69EBFA2E-702B-4972-8CD8-BD7EB00D75B8}" srcOrd="4" destOrd="0" presId="urn:microsoft.com/office/officeart/2005/8/layout/orgChart1"/>
    <dgm:cxn modelId="{8E7FAB4E-D0B5-482F-B7DE-E037239C4910}" type="presParOf" srcId="{6C72F07F-9219-41B0-85AB-1DEB838630F3}" destId="{225EC146-E103-47A4-8B7B-B6C7ECB930F5}" srcOrd="5" destOrd="0" presId="urn:microsoft.com/office/officeart/2005/8/layout/orgChart1"/>
    <dgm:cxn modelId="{9D77AABE-0DD7-43A1-8582-31AB398D62EF}" type="presParOf" srcId="{225EC146-E103-47A4-8B7B-B6C7ECB930F5}" destId="{A8F5CCB3-CAC1-40E1-A0CB-BAB931497162}" srcOrd="0" destOrd="0" presId="urn:microsoft.com/office/officeart/2005/8/layout/orgChart1"/>
    <dgm:cxn modelId="{C033BE85-6DAE-4193-B018-058594AB5FD8}" type="presParOf" srcId="{A8F5CCB3-CAC1-40E1-A0CB-BAB931497162}" destId="{4C7C1DDF-4A2B-41D7-A1BE-8F018B62D072}" srcOrd="0" destOrd="0" presId="urn:microsoft.com/office/officeart/2005/8/layout/orgChart1"/>
    <dgm:cxn modelId="{C9EDFCFB-5B03-4465-BAAC-AC79522D9D9E}" type="presParOf" srcId="{A8F5CCB3-CAC1-40E1-A0CB-BAB931497162}" destId="{835ABFDC-2EE1-492D-85CF-A3AAB6739899}" srcOrd="1" destOrd="0" presId="urn:microsoft.com/office/officeart/2005/8/layout/orgChart1"/>
    <dgm:cxn modelId="{A95921BA-9A59-4B3E-8A86-498CE8C035B5}" type="presParOf" srcId="{225EC146-E103-47A4-8B7B-B6C7ECB930F5}" destId="{39DD4FAC-26A5-438D-A776-CE9227AF3102}" srcOrd="1" destOrd="0" presId="urn:microsoft.com/office/officeart/2005/8/layout/orgChart1"/>
    <dgm:cxn modelId="{1B7E0BFE-EA26-42D0-8E68-2FF9E683F21D}" type="presParOf" srcId="{225EC146-E103-47A4-8B7B-B6C7ECB930F5}" destId="{03E14CAE-A567-4929-A43C-8496F4827745}" srcOrd="2" destOrd="0" presId="urn:microsoft.com/office/officeart/2005/8/layout/orgChart1"/>
    <dgm:cxn modelId="{9272BD55-4F77-484F-BD5B-1CCEE7E34F4F}" type="presParOf" srcId="{6C72F07F-9219-41B0-85AB-1DEB838630F3}" destId="{6B24FEED-34F8-4205-BA08-FBA022017E0C}" srcOrd="6" destOrd="0" presId="urn:microsoft.com/office/officeart/2005/8/layout/orgChart1"/>
    <dgm:cxn modelId="{597B12C4-6752-48B4-B372-B877057B72E7}" type="presParOf" srcId="{6C72F07F-9219-41B0-85AB-1DEB838630F3}" destId="{AF1C01A6-4ADC-4D02-89ED-A602F6AEE9AE}" srcOrd="7" destOrd="0" presId="urn:microsoft.com/office/officeart/2005/8/layout/orgChart1"/>
    <dgm:cxn modelId="{003FF486-57FD-4AB6-991F-EC401937577F}" type="presParOf" srcId="{AF1C01A6-4ADC-4D02-89ED-A602F6AEE9AE}" destId="{08A0F165-C565-43AF-8C63-07E20882E586}" srcOrd="0" destOrd="0" presId="urn:microsoft.com/office/officeart/2005/8/layout/orgChart1"/>
    <dgm:cxn modelId="{793714E5-E7A1-4B25-B69E-BCBC8F376DF0}" type="presParOf" srcId="{08A0F165-C565-43AF-8C63-07E20882E586}" destId="{8C29D6D4-3CD2-47F4-B3FC-41EAF7FFED32}" srcOrd="0" destOrd="0" presId="urn:microsoft.com/office/officeart/2005/8/layout/orgChart1"/>
    <dgm:cxn modelId="{AEE15BD3-F51D-4743-92B0-E8E2F6E3AF95}" type="presParOf" srcId="{08A0F165-C565-43AF-8C63-07E20882E586}" destId="{5AA708A7-6054-41B0-AC6A-49E02AA7337B}" srcOrd="1" destOrd="0" presId="urn:microsoft.com/office/officeart/2005/8/layout/orgChart1"/>
    <dgm:cxn modelId="{434013E2-ABE5-44E8-A113-8D7293AF585B}" type="presParOf" srcId="{AF1C01A6-4ADC-4D02-89ED-A602F6AEE9AE}" destId="{3126DDDF-4B7A-480C-A3E8-95BF3B2CC0A6}" srcOrd="1" destOrd="0" presId="urn:microsoft.com/office/officeart/2005/8/layout/orgChart1"/>
    <dgm:cxn modelId="{F79B3BDE-063D-4260-B744-7010B24C56F1}" type="presParOf" srcId="{AF1C01A6-4ADC-4D02-89ED-A602F6AEE9AE}" destId="{AB4D787C-4CEA-4289-95FB-BA883C730914}" srcOrd="2" destOrd="0" presId="urn:microsoft.com/office/officeart/2005/8/layout/orgChart1"/>
    <dgm:cxn modelId="{498BA4A7-970C-4214-8B18-D4A7A410B990}" type="presParOf" srcId="{98478052-4249-41C4-86CE-A230570E166E}" destId="{2DDB1512-241A-471B-9DDF-33435D7CF3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049FEC-EAE1-464E-AAFA-C6F72AACD34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3749BC-B905-4BD6-B6ED-4FBDC5E07DB3}">
      <dgm:prSet phldrT="[Текст]" custT="1"/>
      <dgm:spPr/>
      <dgm:t>
        <a:bodyPr/>
        <a:lstStyle/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 </a:t>
          </a:r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2020г</a:t>
          </a:r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.</a:t>
          </a:r>
          <a:endParaRPr lang="ru-RU" sz="2400" b="1" i="0" dirty="0">
            <a:solidFill>
              <a:srgbClr val="FF0000"/>
            </a:solidFill>
            <a:latin typeface="Monotype Corsiva" pitchFamily="66" charset="0"/>
          </a:endParaRPr>
        </a:p>
      </dgm:t>
    </dgm:pt>
    <dgm:pt modelId="{F5B9065A-1E2E-4429-88DC-BF3A7DD929C9}" type="parTrans" cxnId="{FFC68CFA-E10B-4EA6-AC9F-C2C1B8411147}">
      <dgm:prSet/>
      <dgm:spPr/>
      <dgm:t>
        <a:bodyPr/>
        <a:lstStyle/>
        <a:p>
          <a:endParaRPr lang="ru-RU"/>
        </a:p>
      </dgm:t>
    </dgm:pt>
    <dgm:pt modelId="{6DA93904-0D49-4361-B61E-FDCD76833EA1}" type="sibTrans" cxnId="{FFC68CFA-E10B-4EA6-AC9F-C2C1B8411147}">
      <dgm:prSet/>
      <dgm:spPr/>
      <dgm:t>
        <a:bodyPr/>
        <a:lstStyle/>
        <a:p>
          <a:endParaRPr lang="ru-RU"/>
        </a:p>
      </dgm:t>
    </dgm:pt>
    <dgm:pt modelId="{02899E60-814B-4D4D-AB8F-89AEC55453E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НАЛОГОВЫЕ ДОХОДЫ:</a:t>
          </a:r>
          <a:endParaRPr lang="ru-RU" sz="1600" dirty="0" smtClean="0">
            <a:latin typeface="Monotype Corsiva" pitchFamily="66" charset="0"/>
          </a:endParaRPr>
        </a:p>
        <a:p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dirty="0">
            <a:latin typeface="Monotype Corsiva" pitchFamily="66" charset="0"/>
          </a:endParaRPr>
        </a:p>
      </dgm:t>
    </dgm:pt>
    <dgm:pt modelId="{EB2BA182-6889-4294-A592-A8CDEB0025F0}" type="parTrans" cxnId="{DCAB3ECA-0D3C-4F6E-ACB4-2DA2746EFDCF}">
      <dgm:prSet/>
      <dgm:spPr/>
      <dgm:t>
        <a:bodyPr/>
        <a:lstStyle/>
        <a:p>
          <a:endParaRPr lang="ru-RU"/>
        </a:p>
      </dgm:t>
    </dgm:pt>
    <dgm:pt modelId="{006615C6-E4C3-4479-BC0F-FF886182EEC2}" type="sibTrans" cxnId="{DCAB3ECA-0D3C-4F6E-ACB4-2DA2746EFDCF}">
      <dgm:prSet/>
      <dgm:spPr/>
      <dgm:t>
        <a:bodyPr/>
        <a:lstStyle/>
        <a:p>
          <a:endParaRPr lang="ru-RU"/>
        </a:p>
      </dgm:t>
    </dgm:pt>
    <dgm:pt modelId="{64319859-BA9D-42D4-9D97-9EB0B5D2896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НЕНАЛОГОВЫЕ ДОХОДЫ: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Платежи, которые включают в себя-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dirty="0">
            <a:latin typeface="Monotype Corsiva" pitchFamily="66" charset="0"/>
          </a:endParaRPr>
        </a:p>
      </dgm:t>
    </dgm:pt>
    <dgm:pt modelId="{024EC8DD-3F21-4BCF-93C2-17315DA3DC73}" type="parTrans" cxnId="{B44E827A-6234-44D3-B07C-88A357287683}">
      <dgm:prSet/>
      <dgm:spPr/>
      <dgm:t>
        <a:bodyPr/>
        <a:lstStyle/>
        <a:p>
          <a:endParaRPr lang="ru-RU"/>
        </a:p>
      </dgm:t>
    </dgm:pt>
    <dgm:pt modelId="{3226B9EB-9919-480D-9E6E-D7A4B91B07FA}" type="sibTrans" cxnId="{B44E827A-6234-44D3-B07C-88A357287683}">
      <dgm:prSet/>
      <dgm:spPr/>
      <dgm:t>
        <a:bodyPr/>
        <a:lstStyle/>
        <a:p>
          <a:endParaRPr lang="ru-RU"/>
        </a:p>
      </dgm:t>
    </dgm:pt>
    <dgm:pt modelId="{FBDC4BED-D3CE-4F43-AF63-B2E518E0C38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БЕЗВОЗМЕЗДНЫЕ ПОСТУПЛЕНИЯ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-Дотации бюджетам поселений на выравнивание бюджетной обеспеченности</a:t>
          </a:r>
          <a:r>
            <a:rPr lang="ru-RU" sz="1600" b="1" dirty="0" smtClean="0">
              <a:latin typeface="Monotype Corsiva" pitchFamily="66" charset="0"/>
            </a:rPr>
            <a:t>;</a:t>
          </a:r>
        </a:p>
        <a:p>
          <a:r>
            <a:rPr lang="ru-RU" sz="1600" b="1" dirty="0" smtClean="0">
              <a:latin typeface="Monotype Corsiva" pitchFamily="66" charset="0"/>
            </a:rPr>
            <a:t>-</a:t>
          </a:r>
          <a:r>
            <a:rPr lang="ru-RU" sz="1600" b="1" dirty="0" smtClean="0">
              <a:latin typeface="Monotype Corsiva" pitchFamily="66" charset="0"/>
            </a:rPr>
            <a:t>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-Иные </a:t>
          </a:r>
          <a:r>
            <a:rPr lang="ru-RU" sz="1600" b="1" dirty="0" smtClean="0">
              <a:latin typeface="Monotype Corsiva" pitchFamily="66" charset="0"/>
            </a:rPr>
            <a:t>межбюджетные </a:t>
          </a:r>
          <a:r>
            <a:rPr lang="ru-RU" sz="1600" b="1" dirty="0" smtClean="0">
              <a:latin typeface="Monotype Corsiva" pitchFamily="66" charset="0"/>
            </a:rPr>
            <a:t>трансферты;</a:t>
          </a:r>
        </a:p>
        <a:p>
          <a:r>
            <a:rPr lang="ru-RU" sz="1600" b="1" dirty="0" smtClean="0">
              <a:latin typeface="Monotype Corsiva" pitchFamily="66" charset="0"/>
            </a:rPr>
            <a:t>-Прочие безвозмездные поступления</a:t>
          </a:r>
          <a:endParaRPr lang="ru-RU" sz="1600" b="1" dirty="0">
            <a:latin typeface="Monotype Corsiva" pitchFamily="66" charset="0"/>
          </a:endParaRPr>
        </a:p>
      </dgm:t>
    </dgm:pt>
    <dgm:pt modelId="{9FA166B6-8321-4762-8C24-D0AF1F33858D}" type="parTrans" cxnId="{2F2F2114-ACF1-44A4-996F-38ABA75E490F}">
      <dgm:prSet/>
      <dgm:spPr/>
      <dgm:t>
        <a:bodyPr/>
        <a:lstStyle/>
        <a:p>
          <a:endParaRPr lang="ru-RU"/>
        </a:p>
      </dgm:t>
    </dgm:pt>
    <dgm:pt modelId="{86928714-A02E-4EA4-8E7F-40DC92FDA787}" type="sibTrans" cxnId="{2F2F2114-ACF1-44A4-996F-38ABA75E490F}">
      <dgm:prSet/>
      <dgm:spPr/>
      <dgm:t>
        <a:bodyPr/>
        <a:lstStyle/>
        <a:p>
          <a:endParaRPr lang="ru-RU"/>
        </a:p>
      </dgm:t>
    </dgm:pt>
    <dgm:pt modelId="{C18FC153-19FB-4BE3-9EA6-EA9A4D2AF3F9}" type="pres">
      <dgm:prSet presAssocID="{47049FEC-EAE1-464E-AAFA-C6F72AACD34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916FF6-C53B-4A32-A3BF-24D12AB0097D}" type="pres">
      <dgm:prSet presAssocID="{8A3749BC-B905-4BD6-B6ED-4FBDC5E07DB3}" presName="centerShape" presStyleLbl="node0" presStyleIdx="0" presStyleCnt="1" custScaleX="214628" custScaleY="67823" custLinFactNeighborX="-864" custLinFactNeighborY="-57626"/>
      <dgm:spPr/>
      <dgm:t>
        <a:bodyPr/>
        <a:lstStyle/>
        <a:p>
          <a:endParaRPr lang="ru-RU"/>
        </a:p>
      </dgm:t>
    </dgm:pt>
    <dgm:pt modelId="{10231437-8D01-48FE-928D-254B0D48002A}" type="pres">
      <dgm:prSet presAssocID="{EB2BA182-6889-4294-A592-A8CDEB0025F0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6ED4060A-0BEE-4C6D-8E0C-C9B1D87E3647}" type="pres">
      <dgm:prSet presAssocID="{02899E60-814B-4D4D-AB8F-89AEC55453EA}" presName="node" presStyleLbl="node1" presStyleIdx="0" presStyleCnt="3" custScaleX="98480" custScaleY="188806" custRadScaleRad="98220" custRadScaleInc="-48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7F6E8B21-C688-4A72-872A-8AD330999602}" type="pres">
      <dgm:prSet presAssocID="{024EC8DD-3F21-4BCF-93C2-17315DA3DC73}" presName="parTrans" presStyleLbl="bgSibTrans2D1" presStyleIdx="1" presStyleCnt="3" custLinFactNeighborX="-2103" custLinFactNeighborY="-18825"/>
      <dgm:spPr/>
      <dgm:t>
        <a:bodyPr/>
        <a:lstStyle/>
        <a:p>
          <a:endParaRPr lang="ru-RU"/>
        </a:p>
      </dgm:t>
    </dgm:pt>
    <dgm:pt modelId="{804222A2-9BFC-4B42-816D-80F440CCE9E1}" type="pres">
      <dgm:prSet presAssocID="{64319859-BA9D-42D4-9D97-9EB0B5D2896C}" presName="node" presStyleLbl="node1" presStyleIdx="1" presStyleCnt="3" custScaleX="118797" custScaleY="174168" custRadScaleRad="26874" custRadScaleInc="-33081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920D25D3-F739-48D5-B466-B13D552F401B}" type="pres">
      <dgm:prSet presAssocID="{9FA166B6-8321-4762-8C24-D0AF1F33858D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D21964C4-7B44-4DD1-AC3C-45E9BFCCF5B0}" type="pres">
      <dgm:prSet presAssocID="{FBDC4BED-D3CE-4F43-AF63-B2E518E0C381}" presName="node" presStyleLbl="node1" presStyleIdx="2" presStyleCnt="3" custScaleX="110150" custScaleY="225786" custRadScaleRad="87044" custRadScaleInc="11124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</dgm:ptLst>
  <dgm:cxnLst>
    <dgm:cxn modelId="{7AD29BD8-5B43-4252-9192-AA1FE9044183}" type="presOf" srcId="{8A3749BC-B905-4BD6-B6ED-4FBDC5E07DB3}" destId="{DA916FF6-C53B-4A32-A3BF-24D12AB0097D}" srcOrd="0" destOrd="0" presId="urn:microsoft.com/office/officeart/2005/8/layout/radial4"/>
    <dgm:cxn modelId="{397DD423-81D8-4DC8-90C7-1A67C8A8F9A5}" type="presOf" srcId="{FBDC4BED-D3CE-4F43-AF63-B2E518E0C381}" destId="{D21964C4-7B44-4DD1-AC3C-45E9BFCCF5B0}" srcOrd="0" destOrd="0" presId="urn:microsoft.com/office/officeart/2005/8/layout/radial4"/>
    <dgm:cxn modelId="{622E0A0F-FA8E-4C52-B9C1-8E70A6C50A79}" type="presOf" srcId="{024EC8DD-3F21-4BCF-93C2-17315DA3DC73}" destId="{7F6E8B21-C688-4A72-872A-8AD330999602}" srcOrd="0" destOrd="0" presId="urn:microsoft.com/office/officeart/2005/8/layout/radial4"/>
    <dgm:cxn modelId="{1923D578-C7FE-4300-B960-18F80179F651}" type="presOf" srcId="{64319859-BA9D-42D4-9D97-9EB0B5D2896C}" destId="{804222A2-9BFC-4B42-816D-80F440CCE9E1}" srcOrd="0" destOrd="0" presId="urn:microsoft.com/office/officeart/2005/8/layout/radial4"/>
    <dgm:cxn modelId="{DCAB3ECA-0D3C-4F6E-ACB4-2DA2746EFDCF}" srcId="{8A3749BC-B905-4BD6-B6ED-4FBDC5E07DB3}" destId="{02899E60-814B-4D4D-AB8F-89AEC55453EA}" srcOrd="0" destOrd="0" parTransId="{EB2BA182-6889-4294-A592-A8CDEB0025F0}" sibTransId="{006615C6-E4C3-4479-BC0F-FF886182EEC2}"/>
    <dgm:cxn modelId="{B44E827A-6234-44D3-B07C-88A357287683}" srcId="{8A3749BC-B905-4BD6-B6ED-4FBDC5E07DB3}" destId="{64319859-BA9D-42D4-9D97-9EB0B5D2896C}" srcOrd="1" destOrd="0" parTransId="{024EC8DD-3F21-4BCF-93C2-17315DA3DC73}" sibTransId="{3226B9EB-9919-480D-9E6E-D7A4B91B07FA}"/>
    <dgm:cxn modelId="{DD9CD6FB-08F1-4E81-8108-635CA452D76E}" type="presOf" srcId="{02899E60-814B-4D4D-AB8F-89AEC55453EA}" destId="{6ED4060A-0BEE-4C6D-8E0C-C9B1D87E3647}" srcOrd="0" destOrd="0" presId="urn:microsoft.com/office/officeart/2005/8/layout/radial4"/>
    <dgm:cxn modelId="{2F2F2114-ACF1-44A4-996F-38ABA75E490F}" srcId="{8A3749BC-B905-4BD6-B6ED-4FBDC5E07DB3}" destId="{FBDC4BED-D3CE-4F43-AF63-B2E518E0C381}" srcOrd="2" destOrd="0" parTransId="{9FA166B6-8321-4762-8C24-D0AF1F33858D}" sibTransId="{86928714-A02E-4EA4-8E7F-40DC92FDA787}"/>
    <dgm:cxn modelId="{1C71F3B9-D505-4B3B-B4E3-9920CC5F5688}" type="presOf" srcId="{EB2BA182-6889-4294-A592-A8CDEB0025F0}" destId="{10231437-8D01-48FE-928D-254B0D48002A}" srcOrd="0" destOrd="0" presId="urn:microsoft.com/office/officeart/2005/8/layout/radial4"/>
    <dgm:cxn modelId="{5174B7AD-ECB1-4E8B-B7D1-4B2B812F17E2}" type="presOf" srcId="{47049FEC-EAE1-464E-AAFA-C6F72AACD344}" destId="{C18FC153-19FB-4BE3-9EA6-EA9A4D2AF3F9}" srcOrd="0" destOrd="0" presId="urn:microsoft.com/office/officeart/2005/8/layout/radial4"/>
    <dgm:cxn modelId="{3E93D4B7-A1E9-424F-B615-AC983716D5C1}" type="presOf" srcId="{9FA166B6-8321-4762-8C24-D0AF1F33858D}" destId="{920D25D3-F739-48D5-B466-B13D552F401B}" srcOrd="0" destOrd="0" presId="urn:microsoft.com/office/officeart/2005/8/layout/radial4"/>
    <dgm:cxn modelId="{FFC68CFA-E10B-4EA6-AC9F-C2C1B8411147}" srcId="{47049FEC-EAE1-464E-AAFA-C6F72AACD344}" destId="{8A3749BC-B905-4BD6-B6ED-4FBDC5E07DB3}" srcOrd="0" destOrd="0" parTransId="{F5B9065A-1E2E-4429-88DC-BF3A7DD929C9}" sibTransId="{6DA93904-0D49-4361-B61E-FDCD76833EA1}"/>
    <dgm:cxn modelId="{9225A3BC-3194-4BB7-ADE7-0596CF280DC1}" type="presParOf" srcId="{C18FC153-19FB-4BE3-9EA6-EA9A4D2AF3F9}" destId="{DA916FF6-C53B-4A32-A3BF-24D12AB0097D}" srcOrd="0" destOrd="0" presId="urn:microsoft.com/office/officeart/2005/8/layout/radial4"/>
    <dgm:cxn modelId="{21C5ABDD-152B-4211-9E35-A00564CF80A5}" type="presParOf" srcId="{C18FC153-19FB-4BE3-9EA6-EA9A4D2AF3F9}" destId="{10231437-8D01-48FE-928D-254B0D48002A}" srcOrd="1" destOrd="0" presId="urn:microsoft.com/office/officeart/2005/8/layout/radial4"/>
    <dgm:cxn modelId="{3D0ABF7E-A597-4133-A6D2-EE2396DBEC0C}" type="presParOf" srcId="{C18FC153-19FB-4BE3-9EA6-EA9A4D2AF3F9}" destId="{6ED4060A-0BEE-4C6D-8E0C-C9B1D87E3647}" srcOrd="2" destOrd="0" presId="urn:microsoft.com/office/officeart/2005/8/layout/radial4"/>
    <dgm:cxn modelId="{0EE72444-86F1-48BF-A18A-A5F7771876C2}" type="presParOf" srcId="{C18FC153-19FB-4BE3-9EA6-EA9A4D2AF3F9}" destId="{7F6E8B21-C688-4A72-872A-8AD330999602}" srcOrd="3" destOrd="0" presId="urn:microsoft.com/office/officeart/2005/8/layout/radial4"/>
    <dgm:cxn modelId="{B4752E5D-C8DE-4083-A7A9-B05BEBAE11FA}" type="presParOf" srcId="{C18FC153-19FB-4BE3-9EA6-EA9A4D2AF3F9}" destId="{804222A2-9BFC-4B42-816D-80F440CCE9E1}" srcOrd="4" destOrd="0" presId="urn:microsoft.com/office/officeart/2005/8/layout/radial4"/>
    <dgm:cxn modelId="{D49ADDA7-4631-4486-BD74-A90438C8D839}" type="presParOf" srcId="{C18FC153-19FB-4BE3-9EA6-EA9A4D2AF3F9}" destId="{920D25D3-F739-48D5-B466-B13D552F401B}" srcOrd="5" destOrd="0" presId="urn:microsoft.com/office/officeart/2005/8/layout/radial4"/>
    <dgm:cxn modelId="{9B492591-7AE6-448E-B6C3-44D2C4AAC5F2}" type="presParOf" srcId="{C18FC153-19FB-4BE3-9EA6-EA9A4D2AF3F9}" destId="{D21964C4-7B44-4DD1-AC3C-45E9BFCCF5B0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F85236-B7F0-4A25-98A9-8955F2406BB5}">
      <dsp:nvSpPr>
        <dsp:cNvPr id="0" name=""/>
        <dsp:cNvSpPr/>
      </dsp:nvSpPr>
      <dsp:spPr>
        <a:xfrm>
          <a:off x="0" y="1812786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69632F-ACB6-4B28-962A-4F05DC66CF3C}">
      <dsp:nvSpPr>
        <dsp:cNvPr id="0" name=""/>
        <dsp:cNvSpPr/>
      </dsp:nvSpPr>
      <dsp:spPr>
        <a:xfrm>
          <a:off x="412313" y="113802"/>
          <a:ext cx="8366794" cy="1979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200" kern="1200" dirty="0" smtClean="0">
              <a:latin typeface="Times New Roman" pitchFamily="18" charset="0"/>
              <a:cs typeface="Times New Roman" pitchFamily="18" charset="0"/>
            </a:rPr>
            <a:t>Основные понятия</a:t>
          </a:r>
          <a:endParaRPr lang="ru-RU" sz="7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2313" y="113802"/>
        <a:ext cx="8366794" cy="1979424"/>
      </dsp:txXfrm>
    </dsp:sp>
    <dsp:sp modelId="{3380F63D-F430-4777-BBAA-24EDF927B194}">
      <dsp:nvSpPr>
        <dsp:cNvPr id="0" name=""/>
        <dsp:cNvSpPr/>
      </dsp:nvSpPr>
      <dsp:spPr>
        <a:xfrm>
          <a:off x="0" y="3769700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815816-3463-4A84-AAD1-C7643291F95F}">
      <dsp:nvSpPr>
        <dsp:cNvPr id="0" name=""/>
        <dsp:cNvSpPr/>
      </dsp:nvSpPr>
      <dsp:spPr>
        <a:xfrm>
          <a:off x="418320" y="2394186"/>
          <a:ext cx="8366399" cy="1655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kern="1200" dirty="0" smtClean="0">
              <a:latin typeface="Gabriola" pitchFamily="82" charset="0"/>
            </a:rPr>
            <a:t>Отчет бюджета Балко-Грузского сельского поселения</a:t>
          </a:r>
        </a:p>
        <a:p>
          <a:pPr lvl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kern="1200" dirty="0" smtClean="0">
              <a:latin typeface="Gabriola" pitchFamily="82" charset="0"/>
            </a:rPr>
            <a:t>составляется </a:t>
          </a:r>
          <a:r>
            <a:rPr lang="ru-RU" sz="3200" kern="1200" dirty="0" smtClean="0">
              <a:latin typeface="Gabriola" pitchFamily="82" charset="0"/>
            </a:rPr>
            <a:t>за 2020 </a:t>
          </a:r>
          <a:r>
            <a:rPr lang="ru-RU" sz="3200" kern="1200" dirty="0" smtClean="0">
              <a:latin typeface="Gabriola" pitchFamily="82" charset="0"/>
            </a:rPr>
            <a:t>год – </a:t>
          </a:r>
          <a:r>
            <a:rPr lang="ru-RU" sz="3200" kern="1200" dirty="0" smtClean="0">
              <a:latin typeface="Gabriola" pitchFamily="82" charset="0"/>
            </a:rPr>
            <a:t>отчётный </a:t>
          </a:r>
          <a:r>
            <a:rPr lang="ru-RU" sz="3200" kern="1200" dirty="0" smtClean="0">
              <a:latin typeface="Gabriola" pitchFamily="82" charset="0"/>
            </a:rPr>
            <a:t>финансовый год</a:t>
          </a:r>
          <a:endParaRPr lang="ru-RU" sz="3200" kern="1200" dirty="0">
            <a:latin typeface="Gabriola" pitchFamily="82" charset="0"/>
          </a:endParaRPr>
        </a:p>
      </dsp:txBody>
      <dsp:txXfrm>
        <a:off x="418320" y="2394186"/>
        <a:ext cx="8366399" cy="1655953"/>
      </dsp:txXfrm>
    </dsp:sp>
    <dsp:sp modelId="{F9D01F08-AECB-4F03-A831-7FE6187FF88D}">
      <dsp:nvSpPr>
        <dsp:cNvPr id="0" name=""/>
        <dsp:cNvSpPr/>
      </dsp:nvSpPr>
      <dsp:spPr>
        <a:xfrm>
          <a:off x="0" y="5622503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8EE9D4-6317-47C3-9D3B-E450C85CB6C5}">
      <dsp:nvSpPr>
        <dsp:cNvPr id="0" name=""/>
        <dsp:cNvSpPr/>
      </dsp:nvSpPr>
      <dsp:spPr>
        <a:xfrm>
          <a:off x="418320" y="4351100"/>
          <a:ext cx="8366399" cy="155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Gabriola" pitchFamily="82" charset="0"/>
            </a:rPr>
            <a:t>Отчётный </a:t>
          </a:r>
          <a:r>
            <a:rPr lang="ru-RU" sz="2800" kern="1200" dirty="0" smtClean="0">
              <a:latin typeface="Gabriola" pitchFamily="82" charset="0"/>
            </a:rPr>
            <a:t>финансовый год – </a:t>
          </a:r>
          <a:r>
            <a:rPr lang="ru-RU" sz="2800" kern="1200" dirty="0" err="1" smtClean="0">
              <a:latin typeface="Gabriola" pitchFamily="82" charset="0"/>
            </a:rPr>
            <a:t>год</a:t>
          </a:r>
          <a:r>
            <a:rPr lang="ru-RU" sz="2800" kern="1200" dirty="0" smtClean="0">
              <a:latin typeface="Gabriola" pitchFamily="82" charset="0"/>
            </a:rPr>
            <a:t>, </a:t>
          </a:r>
          <a:r>
            <a:rPr lang="ru-RU" sz="2800" kern="1200" dirty="0" smtClean="0">
              <a:latin typeface="Gabriola" pitchFamily="82" charset="0"/>
            </a:rPr>
            <a:t>за </a:t>
          </a:r>
          <a:r>
            <a:rPr lang="ru-RU" sz="2800" kern="1200" dirty="0" smtClean="0">
              <a:latin typeface="Gabriola" pitchFamily="82" charset="0"/>
            </a:rPr>
            <a:t>который составляется отчет </a:t>
          </a:r>
          <a:r>
            <a:rPr lang="ru-RU" sz="2800" kern="1200" dirty="0" smtClean="0">
              <a:latin typeface="Gabriola" pitchFamily="82" charset="0"/>
            </a:rPr>
            <a:t>бюджета, предшествующий очередному финансовому году</a:t>
          </a:r>
          <a:endParaRPr lang="ru-RU" sz="2800" kern="1200" dirty="0">
            <a:latin typeface="Gabriola" pitchFamily="82" charset="0"/>
          </a:endParaRPr>
        </a:p>
      </dsp:txBody>
      <dsp:txXfrm>
        <a:off x="418320" y="4351100"/>
        <a:ext cx="8366399" cy="155184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24FEED-34F8-4205-BA08-FBA022017E0C}">
      <dsp:nvSpPr>
        <dsp:cNvPr id="0" name=""/>
        <dsp:cNvSpPr/>
      </dsp:nvSpPr>
      <dsp:spPr>
        <a:xfrm>
          <a:off x="4250560" y="1885656"/>
          <a:ext cx="3329065" cy="395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86"/>
              </a:lnTo>
              <a:lnTo>
                <a:pt x="3329065" y="202486"/>
              </a:lnTo>
              <a:lnTo>
                <a:pt x="3329065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BFA2E-702B-4972-8CD8-BD7EB00D75B8}">
      <dsp:nvSpPr>
        <dsp:cNvPr id="0" name=""/>
        <dsp:cNvSpPr/>
      </dsp:nvSpPr>
      <dsp:spPr>
        <a:xfrm>
          <a:off x="4250560" y="1885656"/>
          <a:ext cx="1109688" cy="395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86"/>
              </a:lnTo>
              <a:lnTo>
                <a:pt x="1109688" y="202486"/>
              </a:lnTo>
              <a:lnTo>
                <a:pt x="1109688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1377F7-CC10-41B1-B8AC-95DFE8EC0A6A}">
      <dsp:nvSpPr>
        <dsp:cNvPr id="0" name=""/>
        <dsp:cNvSpPr/>
      </dsp:nvSpPr>
      <dsp:spPr>
        <a:xfrm>
          <a:off x="3060241" y="1885656"/>
          <a:ext cx="1190319" cy="404972"/>
        </a:xfrm>
        <a:custGeom>
          <a:avLst/>
          <a:gdLst/>
          <a:ahLst/>
          <a:cxnLst/>
          <a:rect l="0" t="0" r="0" b="0"/>
          <a:pathLst>
            <a:path>
              <a:moveTo>
                <a:pt x="1190319" y="0"/>
              </a:moveTo>
              <a:lnTo>
                <a:pt x="1190319" y="212381"/>
              </a:lnTo>
              <a:lnTo>
                <a:pt x="0" y="212381"/>
              </a:lnTo>
              <a:lnTo>
                <a:pt x="0" y="4049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A3DC9-39E5-40E2-8CC2-DB4E2AD535D0}">
      <dsp:nvSpPr>
        <dsp:cNvPr id="0" name=""/>
        <dsp:cNvSpPr/>
      </dsp:nvSpPr>
      <dsp:spPr>
        <a:xfrm>
          <a:off x="921495" y="1885656"/>
          <a:ext cx="3329065" cy="395076"/>
        </a:xfrm>
        <a:custGeom>
          <a:avLst/>
          <a:gdLst/>
          <a:ahLst/>
          <a:cxnLst/>
          <a:rect l="0" t="0" r="0" b="0"/>
          <a:pathLst>
            <a:path>
              <a:moveTo>
                <a:pt x="3329065" y="0"/>
              </a:moveTo>
              <a:lnTo>
                <a:pt x="3329065" y="202486"/>
              </a:lnTo>
              <a:lnTo>
                <a:pt x="0" y="202486"/>
              </a:lnTo>
              <a:lnTo>
                <a:pt x="0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78978-B3ED-4280-8AB3-10788B38EAF9}">
      <dsp:nvSpPr>
        <dsp:cNvPr id="0" name=""/>
        <dsp:cNvSpPr/>
      </dsp:nvSpPr>
      <dsp:spPr>
        <a:xfrm>
          <a:off x="1071569" y="190373"/>
          <a:ext cx="6357983" cy="1695283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0000"/>
              </a:solidFill>
              <a:latin typeface="Monotype Corsiva" pitchFamily="66" charset="0"/>
            </a:rPr>
            <a:t>Расходы бюджета </a:t>
          </a:r>
          <a:r>
            <a:rPr lang="ru-RU" sz="2800" kern="12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за 2020 год </a:t>
          </a:r>
          <a:r>
            <a:rPr lang="ru-RU" sz="2800" kern="1200" dirty="0" smtClean="0">
              <a:solidFill>
                <a:srgbClr val="FF0000"/>
              </a:solidFill>
              <a:latin typeface="Monotype Corsiva" pitchFamily="66" charset="0"/>
            </a:rPr>
            <a:t>были направлены </a:t>
          </a:r>
          <a:r>
            <a:rPr lang="ru-RU" sz="2800" kern="1200" dirty="0" smtClean="0">
              <a:solidFill>
                <a:srgbClr val="FF0000"/>
              </a:solidFill>
              <a:latin typeface="Monotype Corsiva" pitchFamily="66" charset="0"/>
            </a:rPr>
            <a:t>на решение следующих ключевых </a:t>
          </a:r>
          <a:r>
            <a:rPr lang="ru-RU" sz="2800" kern="1200" dirty="0" smtClean="0">
              <a:solidFill>
                <a:srgbClr val="FF0000"/>
              </a:solidFill>
              <a:latin typeface="Monotype Corsiva" pitchFamily="66" charset="0"/>
            </a:rPr>
            <a:t>задач по решению местных вопросов: </a:t>
          </a:r>
          <a:endParaRPr lang="ru-RU" sz="2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1071569" y="190373"/>
        <a:ext cx="6357983" cy="1695283"/>
      </dsp:txXfrm>
    </dsp:sp>
    <dsp:sp modelId="{DA5C133F-EA30-44F4-9D4E-1E016A63F76C}">
      <dsp:nvSpPr>
        <dsp:cNvPr id="0" name=""/>
        <dsp:cNvSpPr/>
      </dsp:nvSpPr>
      <dsp:spPr>
        <a:xfrm>
          <a:off x="4397" y="2280733"/>
          <a:ext cx="1834195" cy="3581010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4397" y="2280733"/>
        <a:ext cx="1834195" cy="3581010"/>
      </dsp:txXfrm>
    </dsp:sp>
    <dsp:sp modelId="{508C7D52-7354-4A96-8319-BA387548F750}">
      <dsp:nvSpPr>
        <dsp:cNvPr id="0" name=""/>
        <dsp:cNvSpPr/>
      </dsp:nvSpPr>
      <dsp:spPr>
        <a:xfrm>
          <a:off x="2143143" y="2290628"/>
          <a:ext cx="1834195" cy="3542997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повышение </a:t>
          </a:r>
          <a:r>
            <a:rPr lang="ru-RU" sz="1800" kern="1200" smtClean="0">
              <a:solidFill>
                <a:srgbClr val="FF0000"/>
              </a:solidFill>
              <a:latin typeface="Monotype Corsiva" pitchFamily="66" charset="0"/>
            </a:rPr>
            <a:t>эффективности </a:t>
          </a:r>
          <a:r>
            <a:rPr lang="ru-RU" sz="1800" kern="1200" smtClean="0">
              <a:solidFill>
                <a:srgbClr val="FF0000"/>
              </a:solidFill>
              <a:latin typeface="Monotype Corsiva" pitchFamily="66" charset="0"/>
            </a:rPr>
            <a:t>бюджетной </a:t>
          </a: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политики, </a:t>
          </a: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в том числе за счет роста эффективности бюджетных расходов</a:t>
          </a:r>
          <a:endParaRPr lang="ru-RU" sz="1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2143143" y="2290628"/>
        <a:ext cx="1834195" cy="3542997"/>
      </dsp:txXfrm>
    </dsp:sp>
    <dsp:sp modelId="{4C7C1DDF-4A2B-41D7-A1BE-8F018B62D072}">
      <dsp:nvSpPr>
        <dsp:cNvPr id="0" name=""/>
        <dsp:cNvSpPr/>
      </dsp:nvSpPr>
      <dsp:spPr>
        <a:xfrm>
          <a:off x="4443151" y="2280733"/>
          <a:ext cx="1834195" cy="3581010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4443151" y="2280733"/>
        <a:ext cx="1834195" cy="3581010"/>
      </dsp:txXfrm>
    </dsp:sp>
    <dsp:sp modelId="{8C29D6D4-3CD2-47F4-B3FC-41EAF7FFED32}">
      <dsp:nvSpPr>
        <dsp:cNvPr id="0" name=""/>
        <dsp:cNvSpPr/>
      </dsp:nvSpPr>
      <dsp:spPr>
        <a:xfrm>
          <a:off x="6662528" y="2280733"/>
          <a:ext cx="1834195" cy="3591227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повышение прозрачности и открытости бюджетного процесса</a:t>
          </a:r>
          <a:endParaRPr lang="ru-RU" sz="1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6662528" y="2280733"/>
        <a:ext cx="1834195" cy="359122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916FF6-C53B-4A32-A3BF-24D12AB0097D}">
      <dsp:nvSpPr>
        <dsp:cNvPr id="0" name=""/>
        <dsp:cNvSpPr/>
      </dsp:nvSpPr>
      <dsp:spPr>
        <a:xfrm>
          <a:off x="1285917" y="214320"/>
          <a:ext cx="6000794" cy="18962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 </a:t>
          </a: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2020г</a:t>
          </a: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.</a:t>
          </a:r>
          <a:endParaRPr lang="ru-RU" sz="2400" b="1" i="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1285917" y="214320"/>
        <a:ext cx="6000794" cy="1896266"/>
      </dsp:txXfrm>
    </dsp:sp>
    <dsp:sp modelId="{10231437-8D01-48FE-928D-254B0D48002A}">
      <dsp:nvSpPr>
        <dsp:cNvPr id="0" name=""/>
        <dsp:cNvSpPr/>
      </dsp:nvSpPr>
      <dsp:spPr>
        <a:xfrm rot="8590945">
          <a:off x="1094620" y="2352865"/>
          <a:ext cx="2138441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4060A-0BEE-4C6D-8E0C-C9B1D87E3647}">
      <dsp:nvSpPr>
        <dsp:cNvPr id="0" name=""/>
        <dsp:cNvSpPr/>
      </dsp:nvSpPr>
      <dsp:spPr>
        <a:xfrm>
          <a:off x="10" y="1386075"/>
          <a:ext cx="2615736" cy="4011915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НАЛОГОВЫЕ ДОХОДЫ: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kern="1200" dirty="0">
            <a:latin typeface="Monotype Corsiva" pitchFamily="66" charset="0"/>
          </a:endParaRPr>
        </a:p>
      </dsp:txBody>
      <dsp:txXfrm>
        <a:off x="10" y="1386075"/>
        <a:ext cx="2615736" cy="4011915"/>
      </dsp:txXfrm>
    </dsp:sp>
    <dsp:sp modelId="{7F6E8B21-C688-4A72-872A-8AD330999602}">
      <dsp:nvSpPr>
        <dsp:cNvPr id="0" name=""/>
        <dsp:cNvSpPr/>
      </dsp:nvSpPr>
      <dsp:spPr>
        <a:xfrm rot="5686808">
          <a:off x="2916828" y="2826405"/>
          <a:ext cx="2273345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222A2-9BFC-4B42-816D-80F440CCE9E1}">
      <dsp:nvSpPr>
        <dsp:cNvPr id="0" name=""/>
        <dsp:cNvSpPr/>
      </dsp:nvSpPr>
      <dsp:spPr>
        <a:xfrm>
          <a:off x="2428898" y="2657107"/>
          <a:ext cx="3155378" cy="3700874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НЕНАЛОГОВЫЕ ДОХОДЫ: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Платежи, которые включают в себя-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kern="1200" dirty="0">
            <a:latin typeface="Monotype Corsiva" pitchFamily="66" charset="0"/>
          </a:endParaRPr>
        </a:p>
      </dsp:txBody>
      <dsp:txXfrm>
        <a:off x="2428898" y="2657107"/>
        <a:ext cx="3155378" cy="3700874"/>
      </dsp:txXfrm>
    </dsp:sp>
    <dsp:sp modelId="{920D25D3-F739-48D5-B466-B13D552F401B}">
      <dsp:nvSpPr>
        <dsp:cNvPr id="0" name=""/>
        <dsp:cNvSpPr/>
      </dsp:nvSpPr>
      <dsp:spPr>
        <a:xfrm rot="2600742">
          <a:off x="4993135" y="2664099"/>
          <a:ext cx="2612513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1964C4-7B44-4DD1-AC3C-45E9BFCCF5B0}">
      <dsp:nvSpPr>
        <dsp:cNvPr id="0" name=""/>
        <dsp:cNvSpPr/>
      </dsp:nvSpPr>
      <dsp:spPr>
        <a:xfrm>
          <a:off x="5786483" y="1560279"/>
          <a:ext cx="2925704" cy="4797698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БЕЗВОЗМЕЗДНЫЕ ПОСТУПЛЕНИЯ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-Дотации бюджетам поселений на выравнивание бюджетной обеспеченности</a:t>
          </a:r>
          <a:r>
            <a:rPr lang="ru-RU" sz="1600" b="1" kern="1200" dirty="0" smtClean="0">
              <a:latin typeface="Monotype Corsiva" pitchFamily="66" charset="0"/>
            </a:rPr>
            <a:t>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</a:t>
          </a:r>
          <a:r>
            <a:rPr lang="ru-RU" sz="1600" b="1" kern="1200" dirty="0" smtClean="0">
              <a:latin typeface="Monotype Corsiva" pitchFamily="66" charset="0"/>
            </a:rPr>
            <a:t>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-Иные </a:t>
          </a:r>
          <a:r>
            <a:rPr lang="ru-RU" sz="1600" b="1" kern="1200" dirty="0" smtClean="0">
              <a:latin typeface="Monotype Corsiva" pitchFamily="66" charset="0"/>
            </a:rPr>
            <a:t>межбюджетные </a:t>
          </a:r>
          <a:r>
            <a:rPr lang="ru-RU" sz="1600" b="1" kern="1200" dirty="0" smtClean="0">
              <a:latin typeface="Monotype Corsiva" pitchFamily="66" charset="0"/>
            </a:rPr>
            <a:t>трансферты;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-Прочие безвозмездные поступления</a:t>
          </a:r>
          <a:endParaRPr lang="ru-RU" sz="1600" b="1" kern="1200" dirty="0">
            <a:latin typeface="Monotype Corsiva" pitchFamily="66" charset="0"/>
          </a:endParaRPr>
        </a:p>
      </dsp:txBody>
      <dsp:txXfrm>
        <a:off x="5786483" y="1560279"/>
        <a:ext cx="2925704" cy="4797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0.38281</cdr:x>
      <cdr:y>0.01205</cdr:y>
    </cdr:from>
    <cdr:to>
      <cdr:x>0.60156</cdr:x>
      <cdr:y>0.07229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0430" y="71438"/>
          <a:ext cx="200026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4800" dirty="0" smtClean="0">
              <a:latin typeface="Times New Roman" pitchFamily="18" charset="0"/>
              <a:cs typeface="Times New Roman" pitchFamily="18" charset="0"/>
            </a:rPr>
            <a:t>2020 год</a:t>
          </a:r>
          <a:endParaRPr lang="ru-RU" sz="4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475"/>
          </a:xfrm>
          <a:prstGeom prst="rect">
            <a:avLst/>
          </a:prstGeom>
        </p:spPr>
        <p:txBody>
          <a:bodyPr vert="horz" lIns="90901" tIns="45450" rIns="90901" bIns="4545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3475"/>
          </a:xfrm>
          <a:prstGeom prst="rect">
            <a:avLst/>
          </a:prstGeom>
        </p:spPr>
        <p:txBody>
          <a:bodyPr vert="horz" lIns="90901" tIns="45450" rIns="90901" bIns="45450" rtlCol="0"/>
          <a:lstStyle>
            <a:lvl1pPr algn="r">
              <a:defRPr sz="1200"/>
            </a:lvl1pPr>
          </a:lstStyle>
          <a:p>
            <a:fld id="{39EF03BB-BBAC-4B54-91F6-9CA6EA357F5B}" type="datetimeFigureOut">
              <a:rPr lang="ru-RU" smtClean="0"/>
              <a:pPr/>
              <a:t>25.05.2021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41363"/>
            <a:ext cx="4932363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01" tIns="45450" rIns="90901" bIns="4545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0901" tIns="45450" rIns="90901" bIns="4545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18830" cy="493475"/>
          </a:xfrm>
          <a:prstGeom prst="rect">
            <a:avLst/>
          </a:prstGeom>
        </p:spPr>
        <p:txBody>
          <a:bodyPr vert="horz" lIns="90901" tIns="45450" rIns="90901" bIns="4545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4301"/>
            <a:ext cx="2918830" cy="493475"/>
          </a:xfrm>
          <a:prstGeom prst="rect">
            <a:avLst/>
          </a:prstGeom>
        </p:spPr>
        <p:txBody>
          <a:bodyPr vert="horz" lIns="90901" tIns="45450" rIns="90901" bIns="45450" rtlCol="0" anchor="b"/>
          <a:lstStyle>
            <a:lvl1pPr algn="r">
              <a:defRPr sz="1200"/>
            </a:lvl1pPr>
          </a:lstStyle>
          <a:p>
            <a:fld id="{2AE80B57-BD65-48DF-81A5-BBFC17A22E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71168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3658418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latin typeface="Gabriola" pitchFamily="82" charset="0"/>
              </a:rPr>
              <a:t>Отчет </a:t>
            </a:r>
            <a:br>
              <a:rPr lang="ru-RU" sz="5400" b="1" i="1" dirty="0" smtClean="0">
                <a:latin typeface="Gabriola" pitchFamily="82" charset="0"/>
              </a:rPr>
            </a:br>
            <a:r>
              <a:rPr lang="ru-RU" sz="5400" b="1" i="1" dirty="0" smtClean="0">
                <a:latin typeface="Gabriola" pitchFamily="82" charset="0"/>
              </a:rPr>
              <a:t>об исполнении бюджета Балко-Грузского сельского </a:t>
            </a:r>
            <a:r>
              <a:rPr lang="ru-RU" sz="5400" b="1" i="1" dirty="0" smtClean="0">
                <a:latin typeface="Gabriola" pitchFamily="82" charset="0"/>
              </a:rPr>
              <a:t>поселения  Егорлыкского  района</a:t>
            </a:r>
            <a:r>
              <a:rPr lang="ru-RU" sz="5400" b="1" i="1" dirty="0" smtClean="0">
                <a:latin typeface="Gabriola" pitchFamily="82" charset="0"/>
              </a:rPr>
              <a:t/>
            </a:r>
            <a:br>
              <a:rPr lang="ru-RU" sz="5400" b="1" i="1" dirty="0" smtClean="0">
                <a:latin typeface="Gabriola" pitchFamily="82" charset="0"/>
              </a:rPr>
            </a:br>
            <a:r>
              <a:rPr lang="ru-RU" sz="5400" b="1" i="1" dirty="0" smtClean="0">
                <a:latin typeface="Gabriola" pitchFamily="82" charset="0"/>
              </a:rPr>
              <a:t>за 2020 год</a:t>
            </a:r>
            <a:endParaRPr lang="ru-RU" sz="5400" b="1" i="1" dirty="0">
              <a:latin typeface="Gabriola" pitchFamily="82" charset="0"/>
              <a:ea typeface="Batang" pitchFamily="18" charset="-127"/>
            </a:endParaRPr>
          </a:p>
        </p:txBody>
      </p:sp>
      <p:pic>
        <p:nvPicPr>
          <p:cNvPr id="4" name="Picture 3" descr="http://0day-4you.ru/uploads/posts/2013-01/1359653181_0_764c2_fc67627a_XL.jp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212976"/>
            <a:ext cx="817724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75030696"/>
              </p:ext>
            </p:extLst>
          </p:nvPr>
        </p:nvGraphicFramePr>
        <p:xfrm>
          <a:off x="179512" y="660276"/>
          <a:ext cx="8784976" cy="5649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1224136"/>
                <a:gridCol w="1224136"/>
                <a:gridCol w="1440160"/>
                <a:gridCol w="1512168"/>
              </a:tblGrid>
              <a:tr h="13895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2020 г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 2020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Уд.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Вес в налоговых доходах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082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Неналоговые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(тыс. руб.)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из них: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68,0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75,9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123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получаемые в виде арендной платы, а также средства от продажи  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29,3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106,8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41,2</a:t>
                      </a:r>
                    </a:p>
                  </a:txBody>
                  <a:tcPr/>
                </a:tc>
              </a:tr>
              <a:tr h="88002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от сдачи в аренду имущества 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38,2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41,4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108,4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54,5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002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Денежные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взыскания (штрафы)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(тыс. 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260,0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9744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от оказания платных услуг и компенсации затрат государства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11677671"/>
              </p:ext>
            </p:extLst>
          </p:nvPr>
        </p:nvGraphicFramePr>
        <p:xfrm>
          <a:off x="1524000" y="30129"/>
          <a:ext cx="6096000" cy="59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59055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Неналоговые доходы</a:t>
                      </a:r>
                      <a:endParaRPr lang="ru-RU" sz="2800" dirty="0">
                        <a:solidFill>
                          <a:schemeClr val="bg1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80654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0"/>
            <a:ext cx="67060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Monotype Corsiva" pitchFamily="66" charset="0"/>
              </a:rPr>
              <a:t>Структура исполнение </a:t>
            </a:r>
            <a:r>
              <a:rPr lang="ru-RU" sz="2800" dirty="0">
                <a:latin typeface="Monotype Corsiva" pitchFamily="66" charset="0"/>
              </a:rPr>
              <a:t>бюджета по н</a:t>
            </a:r>
            <a:r>
              <a:rPr lang="ru-RU" sz="2800" dirty="0" smtClean="0">
                <a:latin typeface="Monotype Corsiva" pitchFamily="66" charset="0"/>
              </a:rPr>
              <a:t>еналоговым доходам</a:t>
            </a:r>
            <a:endParaRPr lang="ru-RU" sz="2800" dirty="0">
              <a:latin typeface="Monotype Corsiva" pitchFamily="66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210713055"/>
              </p:ext>
            </p:extLst>
          </p:nvPr>
        </p:nvGraphicFramePr>
        <p:xfrm>
          <a:off x="0" y="857232"/>
          <a:ext cx="9144000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079076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493738"/>
              </p:ext>
            </p:extLst>
          </p:nvPr>
        </p:nvGraphicFramePr>
        <p:xfrm>
          <a:off x="179512" y="660276"/>
          <a:ext cx="8208912" cy="4630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2"/>
                <a:gridCol w="2160240"/>
              </a:tblGrid>
              <a:tr h="3924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 2020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(тыс. руб.)</a:t>
                      </a:r>
                      <a:endParaRPr lang="ru-RU" sz="160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из них: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1 928,2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130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субвенции бюджетам сельских поселений на осуществление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первичного воинского учета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231,1</a:t>
                      </a:r>
                    </a:p>
                  </a:txBody>
                  <a:tcPr/>
                </a:tc>
              </a:tr>
              <a:tr h="58617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субвенции бюджетам сельских поселений на выполнение передаваемых полномочий субъектов РФ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8245">
                <a:tc>
                  <a:txBody>
                    <a:bodyPr/>
                    <a:lstStyle/>
                    <a:p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дотации бюджетам сельских поселений на выравнивание бюджетной обеспеченности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(тыс. 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1 290,9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232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иные межбюджетные трансферты 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404,1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280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прочие безвозмездные поступления (тыс. руб.)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9744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Возврат остатков (тыс. руб.)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-12,2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17521229"/>
              </p:ext>
            </p:extLst>
          </p:nvPr>
        </p:nvGraphicFramePr>
        <p:xfrm>
          <a:off x="1524000" y="30129"/>
          <a:ext cx="6096000" cy="59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59055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Безвозмездные поступления</a:t>
                      </a:r>
                      <a:endParaRPr lang="ru-RU" sz="2800" dirty="0">
                        <a:solidFill>
                          <a:schemeClr val="bg1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12373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64871222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2772225"/>
              </p:ext>
            </p:extLst>
          </p:nvPr>
        </p:nvGraphicFramePr>
        <p:xfrm>
          <a:off x="214282" y="214290"/>
          <a:ext cx="8715439" cy="5528178"/>
        </p:xfrm>
        <a:graphic>
          <a:graphicData uri="http://schemas.openxmlformats.org/drawingml/2006/table">
            <a:tbl>
              <a:tblPr/>
              <a:tblGrid>
                <a:gridCol w="2189195"/>
                <a:gridCol w="1631561"/>
                <a:gridCol w="1631561"/>
                <a:gridCol w="1631561"/>
                <a:gridCol w="1631561"/>
              </a:tblGrid>
              <a:tr h="2623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План 2020 год</a:t>
                      </a:r>
                      <a:endParaRPr lang="ru-RU" sz="1800" b="0" i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Исполнение 2020 год</a:t>
                      </a:r>
                      <a:endParaRPr lang="ru-RU" sz="1800" b="0" i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Процент исполнения</a:t>
                      </a:r>
                      <a:endParaRPr lang="ru-RU" sz="1800" b="0" i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Уд. Вес в общей сумме расходов</a:t>
                      </a:r>
                      <a:endParaRPr lang="ru-RU" sz="1800" b="0" i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4475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 бюджета – всего, тыс.рублей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11 766,6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11 036,2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93,8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400" b="0" baseline="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415,6</a:t>
                      </a:r>
                      <a:endParaRPr lang="ru-RU" sz="1400" b="0" dirty="0">
                        <a:solidFill>
                          <a:schemeClr val="accent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4 815,0</a:t>
                      </a:r>
                      <a:endParaRPr lang="ru-RU" sz="1400" b="0" dirty="0">
                        <a:solidFill>
                          <a:schemeClr val="accent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88,9</a:t>
                      </a:r>
                      <a:endParaRPr lang="ru-RU" sz="1400" b="0" dirty="0">
                        <a:solidFill>
                          <a:schemeClr val="accent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43,6</a:t>
                      </a:r>
                      <a:endParaRPr lang="ru-RU" sz="1400" b="0" dirty="0">
                        <a:solidFill>
                          <a:schemeClr val="accent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CC006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ОБОРОНА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CC006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231,1</a:t>
                      </a:r>
                      <a:endParaRPr lang="ru-RU" sz="1400" b="0" dirty="0">
                        <a:solidFill>
                          <a:srgbClr val="CC0066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CC006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231,1</a:t>
                      </a:r>
                      <a:endParaRPr lang="ru-RU" sz="1400" b="0" dirty="0">
                        <a:solidFill>
                          <a:srgbClr val="CC0066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CC006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400" b="0" dirty="0">
                        <a:solidFill>
                          <a:srgbClr val="CC0066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CC006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2,1</a:t>
                      </a:r>
                      <a:endParaRPr lang="ru-RU" sz="1400" b="0" dirty="0">
                        <a:solidFill>
                          <a:srgbClr val="CC0066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400" b="0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400" b="0" baseline="0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698,6</a:t>
                      </a:r>
                      <a:endParaRPr lang="ru-RU" sz="1400" b="0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1 568,9</a:t>
                      </a:r>
                      <a:endParaRPr lang="ru-RU" sz="1400" b="0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92,4</a:t>
                      </a:r>
                      <a:endParaRPr lang="ru-RU" sz="1400" b="0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14,2</a:t>
                      </a:r>
                      <a:endParaRPr lang="ru-RU" sz="1400" b="0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ОБРАЗОВАНИЕ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12,0</a:t>
                      </a:r>
                      <a:endParaRPr lang="ru-RU" sz="1400" b="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12,0</a:t>
                      </a:r>
                      <a:endParaRPr lang="ru-RU" sz="1400" b="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400" b="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400" b="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КУЛЬТУРА, КИНЕМАТОГРАФИЯ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400" b="0" baseline="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339,6</a:t>
                      </a:r>
                      <a:endParaRPr lang="ru-RU" sz="1400" b="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4 339,6</a:t>
                      </a:r>
                      <a:endParaRPr lang="ru-RU" sz="1400" b="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400" b="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39,3</a:t>
                      </a:r>
                      <a:endParaRPr lang="ru-RU" sz="1400" b="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ПЕНСИОННОЕ ОБЕСПЕЧЕНИЕ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68,3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68,2</a:t>
                      </a:r>
                      <a:endParaRPr lang="ru-RU" sz="18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99,9</a:t>
                      </a:r>
                      <a:endParaRPr lang="ru-RU" sz="18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0,6</a:t>
                      </a:r>
                      <a:endParaRPr lang="ru-RU" sz="18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РАСХОДЫ ПО РАЗДЕЛАМ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БЮДЖЕТНОЙ КЛАССИФИКАЦИИ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2929199502"/>
              </p:ext>
            </p:extLst>
          </p:nvPr>
        </p:nvGraphicFramePr>
        <p:xfrm>
          <a:off x="0" y="928670"/>
          <a:ext cx="9144000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/>
        </p:nvGraphicFramePr>
        <p:xfrm>
          <a:off x="214282" y="214290"/>
          <a:ext cx="8786874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1767802081"/>
              </p:ext>
            </p:extLst>
          </p:nvPr>
        </p:nvGraphicFramePr>
        <p:xfrm>
          <a:off x="428596" y="214290"/>
          <a:ext cx="8501122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214290"/>
          <a:ext cx="8858312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539552" y="214290"/>
            <a:ext cx="7604348" cy="92869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Основные характеристики бюджета тыс. рублей </a:t>
            </a:r>
          </a:p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за 2020 год.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</a:endParaRP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xmlns="" val="3349112169"/>
              </p:ext>
            </p:extLst>
          </p:nvPr>
        </p:nvGraphicFramePr>
        <p:xfrm>
          <a:off x="142844" y="1397000"/>
          <a:ext cx="8786874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09298543"/>
              </p:ext>
            </p:extLst>
          </p:nvPr>
        </p:nvGraphicFramePr>
        <p:xfrm>
          <a:off x="179512" y="660276"/>
          <a:ext cx="8784976" cy="5505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/>
                <a:gridCol w="1656184"/>
                <a:gridCol w="1512168"/>
              </a:tblGrid>
              <a:tr h="72548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 за 2019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 за 2020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84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всего (тыс. руб.)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в том числе: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11 554,8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13 068,9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207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доходы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10 165,7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11 140,7</a:t>
                      </a:r>
                    </a:p>
                  </a:txBody>
                  <a:tcPr/>
                </a:tc>
              </a:tr>
              <a:tr h="38001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1 389,1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1 928,2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639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от других бюджетов бюджетной системы РФ                      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них: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1 396,2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1 926,3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639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дотация на выравнивание бюджетной обеспеченности       (тыс.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1 187,8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1 290,9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01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субвенции бюджетам бюджетной системы РФ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208,4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231,3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276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Возврат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остатков субвенции, субвенций и иных межбюджетных трансфертов, имеющих целевое назначение,  прошлых лет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-7,1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-12,2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01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 трансферты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404,1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01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 безвозмездные поступления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29834229"/>
              </p:ext>
            </p:extLst>
          </p:nvPr>
        </p:nvGraphicFramePr>
        <p:xfrm>
          <a:off x="1524000" y="30129"/>
          <a:ext cx="6096000" cy="59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59055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Динамика поступления</a:t>
                      </a:r>
                      <a:r>
                        <a:rPr lang="ru-RU" sz="2800" baseline="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 доходов</a:t>
                      </a:r>
                      <a:endParaRPr lang="ru-RU" sz="2800" dirty="0">
                        <a:solidFill>
                          <a:schemeClr val="bg1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0"/>
            <a:ext cx="646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Monotype Corsiva" pitchFamily="66" charset="0"/>
              </a:rPr>
              <a:t>поступления доходов</a:t>
            </a:r>
            <a:endParaRPr lang="ru-RU" sz="5400" dirty="0">
              <a:latin typeface="Monotype Corsiva" pitchFamily="66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620357901"/>
              </p:ext>
            </p:extLst>
          </p:nvPr>
        </p:nvGraphicFramePr>
        <p:xfrm>
          <a:off x="0" y="857232"/>
          <a:ext cx="9144000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36550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13997046"/>
              </p:ext>
            </p:extLst>
          </p:nvPr>
        </p:nvGraphicFramePr>
        <p:xfrm>
          <a:off x="179512" y="660276"/>
          <a:ext cx="8784976" cy="5772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1224136"/>
                <a:gridCol w="1224136"/>
                <a:gridCol w="1440160"/>
                <a:gridCol w="1512168"/>
              </a:tblGrid>
              <a:tr h="126882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2020 г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 2020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Уд.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Вес в налоговых доходах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287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из них: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10 840,9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11 064,8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102,1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404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доходы ФЛ 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315,4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494,0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156,6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</a:p>
                  </a:txBody>
                  <a:tcPr/>
                </a:tc>
              </a:tr>
              <a:tr h="80359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совокупный доход       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5 458,1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5 634,3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103,2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50,9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359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(тыс. руб.)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5 067,4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4 936,5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97,4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44,6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081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налог на имущество ФЛ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164,6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295,7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151,9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31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земельный налог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4 872,8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4 640,8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95,2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41,9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72344234"/>
              </p:ext>
            </p:extLst>
          </p:nvPr>
        </p:nvGraphicFramePr>
        <p:xfrm>
          <a:off x="1524000" y="30129"/>
          <a:ext cx="6096000" cy="59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59055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Исполнение</a:t>
                      </a:r>
                      <a:r>
                        <a:rPr lang="ru-RU" sz="2800" baseline="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 бюджета по доходам</a:t>
                      </a:r>
                      <a:endParaRPr lang="ru-RU" sz="2800" dirty="0">
                        <a:solidFill>
                          <a:schemeClr val="bg1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73768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0"/>
            <a:ext cx="6706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Monotype Corsiva" pitchFamily="66" charset="0"/>
              </a:rPr>
              <a:t>Структура исполнение </a:t>
            </a:r>
            <a:r>
              <a:rPr lang="ru-RU" sz="2800" dirty="0">
                <a:latin typeface="Monotype Corsiva" pitchFamily="66" charset="0"/>
              </a:rPr>
              <a:t>бюджета по </a:t>
            </a:r>
            <a:r>
              <a:rPr lang="ru-RU" sz="2800" dirty="0" smtClean="0">
                <a:latin typeface="Monotype Corsiva" pitchFamily="66" charset="0"/>
              </a:rPr>
              <a:t>доходам</a:t>
            </a:r>
            <a:endParaRPr lang="ru-RU" sz="2800" dirty="0">
              <a:latin typeface="Monotype Corsiva" pitchFamily="66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833556537"/>
              </p:ext>
            </p:extLst>
          </p:nvPr>
        </p:nvGraphicFramePr>
        <p:xfrm>
          <a:off x="0" y="857232"/>
          <a:ext cx="9144000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2224</TotalTime>
  <Words>774</Words>
  <Application>Microsoft Office PowerPoint</Application>
  <PresentationFormat>Экран (4:3)</PresentationFormat>
  <Paragraphs>227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Отчет  об исполнении бюджета Балко-Грузского сельского поселения  Егорлыкского  района за 2020 год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231</cp:revision>
  <cp:lastPrinted>2021-05-24T12:32:45Z</cp:lastPrinted>
  <dcterms:created xsi:type="dcterms:W3CDTF">2016-02-10T06:46:34Z</dcterms:created>
  <dcterms:modified xsi:type="dcterms:W3CDTF">2021-05-25T09:06:10Z</dcterms:modified>
</cp:coreProperties>
</file>