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70" r:id="rId12"/>
    <p:sldId id="271" r:id="rId13"/>
    <p:sldId id="272" r:id="rId14"/>
    <p:sldId id="273" r:id="rId15"/>
    <p:sldId id="278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3" autoAdjust="0"/>
    <p:restoredTop sz="89558" autoAdjust="0"/>
  </p:normalViewPr>
  <p:slideViewPr>
    <p:cSldViewPr>
      <p:cViewPr varScale="1">
        <p:scale>
          <a:sx n="85" d="100"/>
          <a:sy n="85" d="100"/>
        </p:scale>
        <p:origin x="24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906753414240393E-3"/>
                  <c:y val="-1.4929952659118641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10361,6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7893897192563E-2"/>
                  <c:y val="0.126904597602508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10017,4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2266883535601033E-3"/>
                  <c:y val="-1.9906603545491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2020г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  <c:pt idx="4">
                  <c:v>2020г</c:v>
                </c:pt>
                <c:pt idx="5">
                  <c:v>2021 г</c:v>
                </c:pt>
                <c:pt idx="6">
                  <c:v>2022 г</c:v>
                </c:pt>
                <c:pt idx="7">
                  <c:v>2023 г</c:v>
                </c:pt>
                <c:pt idx="8">
                  <c:v>2021 г</c:v>
                </c:pt>
                <c:pt idx="9">
                  <c:v>2022 г</c:v>
                </c:pt>
                <c:pt idx="10">
                  <c:v>2023 г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12837.1</c:v>
                </c:pt>
                <c:pt idx="1">
                  <c:v>10364.700000000001</c:v>
                </c:pt>
                <c:pt idx="2">
                  <c:v>10581.9</c:v>
                </c:pt>
                <c:pt idx="3">
                  <c:v>10582.6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8906753414240402E-3"/>
                  <c:y val="0.11695129582976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562701365696171E-2"/>
                  <c:y val="-2.4883254431864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453376707120201E-3"/>
                  <c:y val="9.9533017727457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2020г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  <c:pt idx="4">
                  <c:v>2020г</c:v>
                </c:pt>
                <c:pt idx="5">
                  <c:v>2021 г</c:v>
                </c:pt>
                <c:pt idx="6">
                  <c:v>2022 г</c:v>
                </c:pt>
                <c:pt idx="7">
                  <c:v>2023 г</c:v>
                </c:pt>
                <c:pt idx="8">
                  <c:v>2021 г</c:v>
                </c:pt>
                <c:pt idx="9">
                  <c:v>2022 г</c:v>
                </c:pt>
                <c:pt idx="10">
                  <c:v>2023 г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4">
                  <c:v>11766.6</c:v>
                </c:pt>
                <c:pt idx="5">
                  <c:v>11344.9</c:v>
                </c:pt>
                <c:pt idx="6">
                  <c:v>11415.8</c:v>
                </c:pt>
                <c:pt idx="7">
                  <c:v>11206.1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2020г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  <c:pt idx="4">
                  <c:v>2020г</c:v>
                </c:pt>
                <c:pt idx="5">
                  <c:v>2021 г</c:v>
                </c:pt>
                <c:pt idx="6">
                  <c:v>2022 г</c:v>
                </c:pt>
                <c:pt idx="7">
                  <c:v>2023 г</c:v>
                </c:pt>
                <c:pt idx="8">
                  <c:v>2021 г</c:v>
                </c:pt>
                <c:pt idx="9">
                  <c:v>2022 г</c:v>
                </c:pt>
                <c:pt idx="10">
                  <c:v>2023 г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8" formatCode="0.0%">
                  <c:v>9.8000000000000004E-2</c:v>
                </c:pt>
                <c:pt idx="9" formatCode="0.0%">
                  <c:v>8.3000000000000004E-2</c:v>
                </c:pt>
                <c:pt idx="10" formatCode="0.0%">
                  <c:v>6.0999999999999999E-2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076136"/>
        <c:axId val="159076528"/>
        <c:axId val="202287312"/>
      </c:bar3DChart>
      <c:catAx>
        <c:axId val="159076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9076528"/>
        <c:crosses val="autoZero"/>
        <c:auto val="1"/>
        <c:lblAlgn val="ctr"/>
        <c:lblOffset val="100"/>
        <c:noMultiLvlLbl val="0"/>
      </c:catAx>
      <c:valAx>
        <c:axId val="15907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076136"/>
        <c:crosses val="autoZero"/>
        <c:crossBetween val="between"/>
      </c:valAx>
      <c:serAx>
        <c:axId val="202287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59076528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021872265966855"/>
          <c:y val="0.11218641628574857"/>
        </c:manualLayout>
      </c:layout>
      <c:overlay val="0"/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715"/>
          <c:h val="0.866254286118045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bubble3D val="0"/>
            <c:explosion val="8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501.2</c:v>
                </c:pt>
                <c:pt idx="1">
                  <c:v>4165.3999999999996</c:v>
                </c:pt>
                <c:pt idx="2">
                  <c:v>378.8</c:v>
                </c:pt>
                <c:pt idx="3">
                  <c:v>4745.3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73241331870946458"/>
        </c:manualLayout>
      </c:layout>
      <c:overlay val="1"/>
      <c:txPr>
        <a:bodyPr/>
        <a:lstStyle/>
        <a:p>
          <a:pPr>
            <a:defRPr sz="1050" kern="100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Не налоговые </a:t>
            </a:r>
            <a:r>
              <a:rPr lang="ru-RU" dirty="0" smtClean="0"/>
              <a:t>доходы </a:t>
            </a:r>
          </a:p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на 2021 г.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93722659667586E-2"/>
          <c:y val="0"/>
          <c:w val="0.66881321084864465"/>
          <c:h val="0.93598031496062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налоговые доходы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2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
Доход</c:v>
                </c:pt>
                <c:pt idx="1">
                  <c:v>Инициативные платежи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</c:v>
                </c:pt>
                <c:pt idx="1">
                  <c:v>77.5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3225065617045"/>
          <c:y val="0.2287939632545932"/>
          <c:w val="0.33056774934383387"/>
          <c:h val="0.76288116068824763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ПОСТУПЛЕНИЯ </a:t>
            </a:r>
          </a:p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2021 г.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493438320209984E-2"/>
          <c:y val="0.15438947214931503"/>
          <c:w val="0.59924300087489069"/>
          <c:h val="0.84158223972003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Субвенции Бюджетам субъектов РФ</c:v>
                </c:pt>
                <c:pt idx="1">
                  <c:v>Дотации на выравнивание бюджетной обеспеченности из бюджетов муниципальных районов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240.4</c:v>
                </c:pt>
                <c:pt idx="1">
                  <c:v>185.1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146544181977417E-4"/>
          <c:y val="1.3236402763887342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2"/>
              <c:layout>
                <c:manualLayout>
                  <c:x val="-3.8460088295059348E-2"/>
                  <c:y val="1.6538339841031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936213423454857E-2"/>
                  <c:y val="-5.8825305713032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безопасности и правоохранительная деятельность</c:v>
                </c:pt>
                <c:pt idx="2">
                  <c:v>Национальная оборона</c:v>
                </c:pt>
                <c:pt idx="3">
                  <c:v>Развитие культуры</c:v>
                </c:pt>
                <c:pt idx="4">
                  <c:v>Жилищно-комунальное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5501.5</c:v>
                </c:pt>
                <c:pt idx="1">
                  <c:v>271.39999999999998</c:v>
                </c:pt>
                <c:pt idx="2">
                  <c:v>240.2</c:v>
                </c:pt>
                <c:pt idx="3">
                  <c:v>3793.4</c:v>
                </c:pt>
                <c:pt idx="4">
                  <c:v>1449.8</c:v>
                </c:pt>
                <c:pt idx="5">
                  <c:v>16</c:v>
                </c:pt>
                <c:pt idx="6">
                  <c:v>72.599999999999994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4410892388451644"/>
          <c:y val="7.1351569232948803E-2"/>
          <c:w val="0.24755774278215281"/>
          <c:h val="0.7994657069179820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latin typeface="Gabriola" pitchFamily="82" charset="0"/>
            </a:rPr>
            <a:t>Бюджет </a:t>
          </a:r>
          <a:r>
            <a:rPr lang="ru-RU" sz="2800" dirty="0" err="1" smtClean="0">
              <a:latin typeface="Gabriola" pitchFamily="82" charset="0"/>
            </a:rPr>
            <a:t>Балко-Грузского</a:t>
          </a:r>
          <a:r>
            <a:rPr lang="ru-RU" sz="2800" dirty="0" smtClean="0">
              <a:latin typeface="Gabriola" pitchFamily="82" charset="0"/>
            </a:rPr>
            <a:t> сельского поселения </a:t>
          </a:r>
          <a:r>
            <a:rPr lang="ru-RU" sz="2800" dirty="0" err="1" smtClean="0">
              <a:latin typeface="Gabriola" pitchFamily="82" charset="0"/>
            </a:rPr>
            <a:t>Егорлыкского</a:t>
          </a:r>
          <a:r>
            <a:rPr lang="ru-RU" sz="2800" dirty="0" smtClean="0">
              <a:latin typeface="Gabriola" pitchFamily="82" charset="0"/>
            </a:rPr>
            <a:t> района составляется  на очередной финансовый год</a:t>
          </a:r>
          <a:endParaRPr lang="ru-RU" sz="28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3600" dirty="0" smtClean="0">
              <a:latin typeface="Gabriola" pitchFamily="82" charset="0"/>
            </a:rPr>
            <a:t>Очередной финансовый год –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dirty="0" smtClean="0">
              <a:latin typeface="Gabriola" pitchFamily="82" charset="0"/>
            </a:rPr>
            <a:t> на который составляется проект бюджета</a:t>
          </a:r>
          <a:endParaRPr lang="ru-RU" sz="36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на 2021 год и </a:t>
          </a:r>
          <a:r>
            <a:rPr lang="ru-RU" sz="2800" smtClean="0">
              <a:solidFill>
                <a:srgbClr val="FF0000"/>
              </a:solidFill>
              <a:latin typeface="Monotype Corsiva" pitchFamily="66" charset="0"/>
            </a:rPr>
            <a:t>на плановый период </a:t>
          </a:r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2022 и 2023 годов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69149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4F0834-BA29-42A3-98C1-A5D25F63512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58D589-CFBA-4C09-BB84-05CDBC848494}">
      <dgm:prSet phldrT="[Текст]" custT="1"/>
      <dgm:spPr/>
      <dgm:t>
        <a:bodyPr/>
        <a:lstStyle/>
        <a:p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Первичный воинский учет на территории, где отсутствуют воинские комиссариаты</a:t>
          </a:r>
        </a:p>
        <a:p>
          <a:endParaRPr lang="ru-RU" sz="1000" dirty="0"/>
        </a:p>
      </dgm:t>
    </dgm:pt>
    <dgm:pt modelId="{B8F9F5F4-C5FE-4910-A9AF-27A87259BC4C}" type="parTrans" cxnId="{41DD2F77-F99C-4E9D-9610-DDE496D2F9DF}">
      <dgm:prSet/>
      <dgm:spPr/>
      <dgm:t>
        <a:bodyPr/>
        <a:lstStyle/>
        <a:p>
          <a:endParaRPr lang="ru-RU"/>
        </a:p>
      </dgm:t>
    </dgm:pt>
    <dgm:pt modelId="{7AB00163-7DF4-4B86-B37B-2C7CCF3EC607}" type="sibTrans" cxnId="{41DD2F77-F99C-4E9D-9610-DDE496D2F9DF}">
      <dgm:prSet/>
      <dgm:spPr/>
      <dgm:t>
        <a:bodyPr/>
        <a:lstStyle/>
        <a:p>
          <a:endParaRPr lang="ru-RU"/>
        </a:p>
      </dgm:t>
    </dgm:pt>
    <dgm:pt modelId="{5AD04BF4-6A24-41D2-9003-BCAC32B46FD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2021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240,4 тыс.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CA0F464-0527-4B53-8548-5AF4E42792ED}" type="parTrans" cxnId="{D821DACA-15CB-4673-8C44-2140FA1AA70B}">
      <dgm:prSet/>
      <dgm:spPr/>
      <dgm:t>
        <a:bodyPr/>
        <a:lstStyle/>
        <a:p>
          <a:endParaRPr lang="ru-RU"/>
        </a:p>
      </dgm:t>
    </dgm:pt>
    <dgm:pt modelId="{D708C4CE-6545-4313-930E-1FAEC8C1FE25}" type="sibTrans" cxnId="{D821DACA-15CB-4673-8C44-2140FA1AA70B}">
      <dgm:prSet/>
      <dgm:spPr/>
      <dgm:t>
        <a:bodyPr/>
        <a:lstStyle/>
        <a:p>
          <a:endParaRPr lang="ru-RU"/>
        </a:p>
      </dgm:t>
    </dgm:pt>
    <dgm:pt modelId="{3D5D7B70-5625-4900-81E6-D0CDAF13DF32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2022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242,8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3FF5766-27EF-423B-8FB2-FF195C9ED5CC}" type="parTrans" cxnId="{0999C0C9-1E55-4FB5-AB36-EEB7F37F25B7}">
      <dgm:prSet/>
      <dgm:spPr/>
      <dgm:t>
        <a:bodyPr/>
        <a:lstStyle/>
        <a:p>
          <a:endParaRPr lang="ru-RU"/>
        </a:p>
      </dgm:t>
    </dgm:pt>
    <dgm:pt modelId="{41FB70AA-CD1E-41DD-91EA-A84A8DCB785E}" type="sibTrans" cxnId="{0999C0C9-1E55-4FB5-AB36-EEB7F37F25B7}">
      <dgm:prSet/>
      <dgm:spPr/>
      <dgm:t>
        <a:bodyPr/>
        <a:lstStyle/>
        <a:p>
          <a:endParaRPr lang="ru-RU"/>
        </a:p>
      </dgm:t>
    </dgm:pt>
    <dgm:pt modelId="{05E82A6A-A0B2-4F39-A4B1-1DE7394AB028}">
      <dgm:prSet phldrT="[Текст]" custT="1"/>
      <dgm:spPr/>
      <dgm:t>
        <a:bodyPr/>
        <a:lstStyle/>
        <a:p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Полномочия по составлению протоколов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F0AC33C7-412E-4DA6-8C5F-38AC5A99449A}" type="parTrans" cxnId="{081CD411-3C68-4B1B-900C-5B2FC06584BF}">
      <dgm:prSet/>
      <dgm:spPr/>
      <dgm:t>
        <a:bodyPr/>
        <a:lstStyle/>
        <a:p>
          <a:endParaRPr lang="ru-RU"/>
        </a:p>
      </dgm:t>
    </dgm:pt>
    <dgm:pt modelId="{5DE4AE52-2D3D-49FF-89D6-7B6717AB2D08}" type="sibTrans" cxnId="{081CD411-3C68-4B1B-900C-5B2FC06584BF}">
      <dgm:prSet/>
      <dgm:spPr/>
      <dgm:t>
        <a:bodyPr/>
        <a:lstStyle/>
        <a:p>
          <a:endParaRPr lang="ru-RU"/>
        </a:p>
      </dgm:t>
    </dgm:pt>
    <dgm:pt modelId="{D9011980-2859-49A5-88D9-E67DB66CDA30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2021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936E267-AD9E-4403-88D7-37E0B7C63298}" type="parTrans" cxnId="{64A5B50D-2BB2-47C9-B3D2-2AB7ED34634B}">
      <dgm:prSet/>
      <dgm:spPr/>
      <dgm:t>
        <a:bodyPr/>
        <a:lstStyle/>
        <a:p>
          <a:endParaRPr lang="ru-RU"/>
        </a:p>
      </dgm:t>
    </dgm:pt>
    <dgm:pt modelId="{19F2ED4B-5751-4989-BF0D-43C6C3884056}" type="sibTrans" cxnId="{64A5B50D-2BB2-47C9-B3D2-2AB7ED34634B}">
      <dgm:prSet/>
      <dgm:spPr/>
      <dgm:t>
        <a:bodyPr/>
        <a:lstStyle/>
        <a:p>
          <a:endParaRPr lang="ru-RU"/>
        </a:p>
      </dgm:t>
    </dgm:pt>
    <dgm:pt modelId="{15B5D222-42A7-4596-B181-C3EF8A9995F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2022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432AC99-086B-435D-8068-6261F9E1BDAB}" type="parTrans" cxnId="{0B321A79-2E8B-40B5-AB84-CB7EE6B4F0A7}">
      <dgm:prSet/>
      <dgm:spPr/>
      <dgm:t>
        <a:bodyPr/>
        <a:lstStyle/>
        <a:p>
          <a:endParaRPr lang="ru-RU"/>
        </a:p>
      </dgm:t>
    </dgm:pt>
    <dgm:pt modelId="{DD795861-56F5-4DE6-9AEC-CA990634308E}" type="sibTrans" cxnId="{0B321A79-2E8B-40B5-AB84-CB7EE6B4F0A7}">
      <dgm:prSet/>
      <dgm:spPr/>
      <dgm:t>
        <a:bodyPr/>
        <a:lstStyle/>
        <a:p>
          <a:endParaRPr lang="ru-RU"/>
        </a:p>
      </dgm:t>
    </dgm:pt>
    <dgm:pt modelId="{62A1CD87-6E18-48AE-BCB1-337A8671353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2023 год</a:t>
          </a:r>
        </a:p>
        <a:p>
          <a:r>
            <a:rPr lang="ru-RU" sz="1800" smtClean="0">
              <a:latin typeface="Times New Roman" pitchFamily="18" charset="0"/>
              <a:cs typeface="Times New Roman" pitchFamily="18" charset="0"/>
            </a:rPr>
            <a:t>251,8тыс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6D263CE-75CD-4C19-BADD-0DEA362202E1}" type="parTrans" cxnId="{B51121E3-3402-48ED-BD23-F24DD1C812E2}">
      <dgm:prSet/>
      <dgm:spPr/>
      <dgm:t>
        <a:bodyPr/>
        <a:lstStyle/>
        <a:p>
          <a:endParaRPr lang="ru-RU"/>
        </a:p>
      </dgm:t>
    </dgm:pt>
    <dgm:pt modelId="{73422446-145A-4AC3-846E-2BF544DDA56D}" type="sibTrans" cxnId="{B51121E3-3402-48ED-BD23-F24DD1C812E2}">
      <dgm:prSet/>
      <dgm:spPr/>
      <dgm:t>
        <a:bodyPr/>
        <a:lstStyle/>
        <a:p>
          <a:endParaRPr lang="ru-RU"/>
        </a:p>
      </dgm:t>
    </dgm:pt>
    <dgm:pt modelId="{082FED04-872B-4E47-B987-BD3EA8E968F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2023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FA115B3-C73B-4E29-B608-7B3AEDB05244}" type="parTrans" cxnId="{37E8E173-5612-417D-A0E6-73E11ECA2778}">
      <dgm:prSet/>
      <dgm:spPr/>
      <dgm:t>
        <a:bodyPr/>
        <a:lstStyle/>
        <a:p>
          <a:endParaRPr lang="ru-RU"/>
        </a:p>
      </dgm:t>
    </dgm:pt>
    <dgm:pt modelId="{46F22D6F-01EB-4BF9-8F9E-7D0BB635BDBB}" type="sibTrans" cxnId="{37E8E173-5612-417D-A0E6-73E11ECA2778}">
      <dgm:prSet/>
      <dgm:spPr/>
      <dgm:t>
        <a:bodyPr/>
        <a:lstStyle/>
        <a:p>
          <a:endParaRPr lang="ru-RU"/>
        </a:p>
      </dgm:t>
    </dgm:pt>
    <dgm:pt modelId="{828B6515-B146-4D3F-A544-3D6A20CBE8DE}" type="pres">
      <dgm:prSet presAssocID="{BC4F0834-BA29-42A3-98C1-A5D25F6351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40E76E-6AFC-41BF-BCCD-7102F08EA0AB}" type="pres">
      <dgm:prSet presAssocID="{3258D589-CFBA-4C09-BB84-05CDBC848494}" presName="root" presStyleCnt="0"/>
      <dgm:spPr/>
    </dgm:pt>
    <dgm:pt modelId="{CBB9934C-A700-45A1-87CA-2963EF181D73}" type="pres">
      <dgm:prSet presAssocID="{3258D589-CFBA-4C09-BB84-05CDBC848494}" presName="rootComposite" presStyleCnt="0"/>
      <dgm:spPr/>
    </dgm:pt>
    <dgm:pt modelId="{31C66DEF-B065-498A-9E4B-F00302B9257F}" type="pres">
      <dgm:prSet presAssocID="{3258D589-CFBA-4C09-BB84-05CDBC848494}" presName="rootText" presStyleLbl="node1" presStyleIdx="0" presStyleCnt="2" custScaleX="182782"/>
      <dgm:spPr/>
      <dgm:t>
        <a:bodyPr/>
        <a:lstStyle/>
        <a:p>
          <a:endParaRPr lang="ru-RU"/>
        </a:p>
      </dgm:t>
    </dgm:pt>
    <dgm:pt modelId="{72270CD4-958D-4CDB-8885-5783AB59E076}" type="pres">
      <dgm:prSet presAssocID="{3258D589-CFBA-4C09-BB84-05CDBC848494}" presName="rootConnector" presStyleLbl="node1" presStyleIdx="0" presStyleCnt="2"/>
      <dgm:spPr/>
      <dgm:t>
        <a:bodyPr/>
        <a:lstStyle/>
        <a:p>
          <a:endParaRPr lang="ru-RU"/>
        </a:p>
      </dgm:t>
    </dgm:pt>
    <dgm:pt modelId="{6F835E40-0613-428C-B86F-0052E377496E}" type="pres">
      <dgm:prSet presAssocID="{3258D589-CFBA-4C09-BB84-05CDBC848494}" presName="childShape" presStyleCnt="0"/>
      <dgm:spPr/>
    </dgm:pt>
    <dgm:pt modelId="{49109C75-90B5-4CF5-A89A-88AF01BBE9C7}" type="pres">
      <dgm:prSet presAssocID="{7CA0F464-0527-4B53-8548-5AF4E42792ED}" presName="Name13" presStyleLbl="parChTrans1D2" presStyleIdx="0" presStyleCnt="6"/>
      <dgm:spPr/>
      <dgm:t>
        <a:bodyPr/>
        <a:lstStyle/>
        <a:p>
          <a:endParaRPr lang="ru-RU"/>
        </a:p>
      </dgm:t>
    </dgm:pt>
    <dgm:pt modelId="{49388F58-92DA-4031-BE6E-72E629F36CB1}" type="pres">
      <dgm:prSet presAssocID="{5AD04BF4-6A24-41D2-9003-BCAC32B46FD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A62F2-3A77-4EF6-BEE3-6ED4756AD712}" type="pres">
      <dgm:prSet presAssocID="{E3FF5766-27EF-423B-8FB2-FF195C9ED5C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5ACD839-07C2-4811-8C10-52BE6F38A05F}" type="pres">
      <dgm:prSet presAssocID="{3D5D7B70-5625-4900-81E6-D0CDAF13DF32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60D44-8049-4712-8B93-01205D2E7E81}" type="pres">
      <dgm:prSet presAssocID="{C6D263CE-75CD-4C19-BADD-0DEA362202E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E974104E-8EE4-4A02-83B5-2B802A4A1343}" type="pres">
      <dgm:prSet presAssocID="{62A1CD87-6E18-48AE-BCB1-337A8671353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B2BE3-CFAF-42D2-90A9-076185649961}" type="pres">
      <dgm:prSet presAssocID="{05E82A6A-A0B2-4F39-A4B1-1DE7394AB028}" presName="root" presStyleCnt="0"/>
      <dgm:spPr/>
    </dgm:pt>
    <dgm:pt modelId="{883258F2-C001-4F89-B507-023B0430B72F}" type="pres">
      <dgm:prSet presAssocID="{05E82A6A-A0B2-4F39-A4B1-1DE7394AB028}" presName="rootComposite" presStyleCnt="0"/>
      <dgm:spPr/>
    </dgm:pt>
    <dgm:pt modelId="{8C6544BD-273C-42BB-BC56-A1CE4F5F7248}" type="pres">
      <dgm:prSet presAssocID="{05E82A6A-A0B2-4F39-A4B1-1DE7394AB028}" presName="rootText" presStyleLbl="node1" presStyleIdx="1" presStyleCnt="2" custScaleX="182075"/>
      <dgm:spPr/>
      <dgm:t>
        <a:bodyPr/>
        <a:lstStyle/>
        <a:p>
          <a:endParaRPr lang="ru-RU"/>
        </a:p>
      </dgm:t>
    </dgm:pt>
    <dgm:pt modelId="{F2CEF308-07A7-4014-AA6F-5B489BA3DD73}" type="pres">
      <dgm:prSet presAssocID="{05E82A6A-A0B2-4F39-A4B1-1DE7394AB028}" presName="rootConnector" presStyleLbl="node1" presStyleIdx="1" presStyleCnt="2"/>
      <dgm:spPr/>
      <dgm:t>
        <a:bodyPr/>
        <a:lstStyle/>
        <a:p>
          <a:endParaRPr lang="ru-RU"/>
        </a:p>
      </dgm:t>
    </dgm:pt>
    <dgm:pt modelId="{C718E813-9C1C-4DAF-A221-22EB3D22CB17}" type="pres">
      <dgm:prSet presAssocID="{05E82A6A-A0B2-4F39-A4B1-1DE7394AB028}" presName="childShape" presStyleCnt="0"/>
      <dgm:spPr/>
    </dgm:pt>
    <dgm:pt modelId="{832CFAFB-995E-4B62-AADB-2185C2CB3C07}" type="pres">
      <dgm:prSet presAssocID="{9936E267-AD9E-4403-88D7-37E0B7C63298}" presName="Name13" presStyleLbl="parChTrans1D2" presStyleIdx="3" presStyleCnt="6"/>
      <dgm:spPr/>
      <dgm:t>
        <a:bodyPr/>
        <a:lstStyle/>
        <a:p>
          <a:endParaRPr lang="ru-RU"/>
        </a:p>
      </dgm:t>
    </dgm:pt>
    <dgm:pt modelId="{40D076C3-36AC-4613-B5E7-6B1C5254CD4F}" type="pres">
      <dgm:prSet presAssocID="{D9011980-2859-49A5-88D9-E67DB66CDA30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A3077-ED2B-4296-998A-7B184406D75E}" type="pres">
      <dgm:prSet presAssocID="{9432AC99-086B-435D-8068-6261F9E1BDAB}" presName="Name13" presStyleLbl="parChTrans1D2" presStyleIdx="4" presStyleCnt="6"/>
      <dgm:spPr/>
      <dgm:t>
        <a:bodyPr/>
        <a:lstStyle/>
        <a:p>
          <a:endParaRPr lang="ru-RU"/>
        </a:p>
      </dgm:t>
    </dgm:pt>
    <dgm:pt modelId="{49B65B3A-C9EF-4400-86FC-7C215E4E85CC}" type="pres">
      <dgm:prSet presAssocID="{15B5D222-42A7-4596-B181-C3EF8A9995F1}" presName="childText" presStyleLbl="bgAcc1" presStyleIdx="4" presStyleCnt="6" custLinFactNeighborX="-2152" custLinFactNeighborY="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552B5-87C4-4E7F-A314-7F9C5EE0B82E}" type="pres">
      <dgm:prSet presAssocID="{AFA115B3-C73B-4E29-B608-7B3AEDB05244}" presName="Name13" presStyleLbl="parChTrans1D2" presStyleIdx="5" presStyleCnt="6"/>
      <dgm:spPr/>
      <dgm:t>
        <a:bodyPr/>
        <a:lstStyle/>
        <a:p>
          <a:endParaRPr lang="ru-RU"/>
        </a:p>
      </dgm:t>
    </dgm:pt>
    <dgm:pt modelId="{B936E0C7-07A9-4BC7-A8BA-E7C189CC932F}" type="pres">
      <dgm:prSet presAssocID="{082FED04-872B-4E47-B987-BD3EA8E968F2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645C9-C8F6-49F9-A3EC-CB987133B6CB}" type="presOf" srcId="{7CA0F464-0527-4B53-8548-5AF4E42792ED}" destId="{49109C75-90B5-4CF5-A89A-88AF01BBE9C7}" srcOrd="0" destOrd="0" presId="urn:microsoft.com/office/officeart/2005/8/layout/hierarchy3"/>
    <dgm:cxn modelId="{A68DAE06-2CE8-4DDA-8C33-489B8BEA38D5}" type="presOf" srcId="{9936E267-AD9E-4403-88D7-37E0B7C63298}" destId="{832CFAFB-995E-4B62-AADB-2185C2CB3C07}" srcOrd="0" destOrd="0" presId="urn:microsoft.com/office/officeart/2005/8/layout/hierarchy3"/>
    <dgm:cxn modelId="{D84528AD-27F1-48FA-96B6-9631B0D44B03}" type="presOf" srcId="{3258D589-CFBA-4C09-BB84-05CDBC848494}" destId="{31C66DEF-B065-498A-9E4B-F00302B9257F}" srcOrd="0" destOrd="0" presId="urn:microsoft.com/office/officeart/2005/8/layout/hierarchy3"/>
    <dgm:cxn modelId="{81282694-2265-4F89-9103-90C744735ECC}" type="presOf" srcId="{5AD04BF4-6A24-41D2-9003-BCAC32B46FD8}" destId="{49388F58-92DA-4031-BE6E-72E629F36CB1}" srcOrd="0" destOrd="0" presId="urn:microsoft.com/office/officeart/2005/8/layout/hierarchy3"/>
    <dgm:cxn modelId="{9B5B59C8-8BBB-4BD8-9A4A-15FC3C5764FE}" type="presOf" srcId="{62A1CD87-6E18-48AE-BCB1-337A86713536}" destId="{E974104E-8EE4-4A02-83B5-2B802A4A1343}" srcOrd="0" destOrd="0" presId="urn:microsoft.com/office/officeart/2005/8/layout/hierarchy3"/>
    <dgm:cxn modelId="{0161E607-4774-4372-BC0C-DF734125A2DB}" type="presOf" srcId="{05E82A6A-A0B2-4F39-A4B1-1DE7394AB028}" destId="{F2CEF308-07A7-4014-AA6F-5B489BA3DD73}" srcOrd="1" destOrd="0" presId="urn:microsoft.com/office/officeart/2005/8/layout/hierarchy3"/>
    <dgm:cxn modelId="{F2392848-A0B4-4A9A-8900-140EF6DD6BF1}" type="presOf" srcId="{3D5D7B70-5625-4900-81E6-D0CDAF13DF32}" destId="{15ACD839-07C2-4811-8C10-52BE6F38A05F}" srcOrd="0" destOrd="0" presId="urn:microsoft.com/office/officeart/2005/8/layout/hierarchy3"/>
    <dgm:cxn modelId="{C51BE837-7575-4F9D-8981-609C23273CA7}" type="presOf" srcId="{AFA115B3-C73B-4E29-B608-7B3AEDB05244}" destId="{E34552B5-87C4-4E7F-A314-7F9C5EE0B82E}" srcOrd="0" destOrd="0" presId="urn:microsoft.com/office/officeart/2005/8/layout/hierarchy3"/>
    <dgm:cxn modelId="{081CD411-3C68-4B1B-900C-5B2FC06584BF}" srcId="{BC4F0834-BA29-42A3-98C1-A5D25F635127}" destId="{05E82A6A-A0B2-4F39-A4B1-1DE7394AB028}" srcOrd="1" destOrd="0" parTransId="{F0AC33C7-412E-4DA6-8C5F-38AC5A99449A}" sibTransId="{5DE4AE52-2D3D-49FF-89D6-7B6717AB2D08}"/>
    <dgm:cxn modelId="{84BB07AC-525F-4E4A-8756-1BB51CD8B8C5}" type="presOf" srcId="{E3FF5766-27EF-423B-8FB2-FF195C9ED5CC}" destId="{742A62F2-3A77-4EF6-BEE3-6ED4756AD712}" srcOrd="0" destOrd="0" presId="urn:microsoft.com/office/officeart/2005/8/layout/hierarchy3"/>
    <dgm:cxn modelId="{64A5B50D-2BB2-47C9-B3D2-2AB7ED34634B}" srcId="{05E82A6A-A0B2-4F39-A4B1-1DE7394AB028}" destId="{D9011980-2859-49A5-88D9-E67DB66CDA30}" srcOrd="0" destOrd="0" parTransId="{9936E267-AD9E-4403-88D7-37E0B7C63298}" sibTransId="{19F2ED4B-5751-4989-BF0D-43C6C3884056}"/>
    <dgm:cxn modelId="{2D928F47-4269-450F-BDB7-9B8F854BE2D6}" type="presOf" srcId="{C6D263CE-75CD-4C19-BADD-0DEA362202E1}" destId="{46F60D44-8049-4712-8B93-01205D2E7E81}" srcOrd="0" destOrd="0" presId="urn:microsoft.com/office/officeart/2005/8/layout/hierarchy3"/>
    <dgm:cxn modelId="{0B321A79-2E8B-40B5-AB84-CB7EE6B4F0A7}" srcId="{05E82A6A-A0B2-4F39-A4B1-1DE7394AB028}" destId="{15B5D222-42A7-4596-B181-C3EF8A9995F1}" srcOrd="1" destOrd="0" parTransId="{9432AC99-086B-435D-8068-6261F9E1BDAB}" sibTransId="{DD795861-56F5-4DE6-9AEC-CA990634308E}"/>
    <dgm:cxn modelId="{41DD2F77-F99C-4E9D-9610-DDE496D2F9DF}" srcId="{BC4F0834-BA29-42A3-98C1-A5D25F635127}" destId="{3258D589-CFBA-4C09-BB84-05CDBC848494}" srcOrd="0" destOrd="0" parTransId="{B8F9F5F4-C5FE-4910-A9AF-27A87259BC4C}" sibTransId="{7AB00163-7DF4-4B86-B37B-2C7CCF3EC607}"/>
    <dgm:cxn modelId="{37E8E173-5612-417D-A0E6-73E11ECA2778}" srcId="{05E82A6A-A0B2-4F39-A4B1-1DE7394AB028}" destId="{082FED04-872B-4E47-B987-BD3EA8E968F2}" srcOrd="2" destOrd="0" parTransId="{AFA115B3-C73B-4E29-B608-7B3AEDB05244}" sibTransId="{46F22D6F-01EB-4BF9-8F9E-7D0BB635BDBB}"/>
    <dgm:cxn modelId="{DF119216-57F3-440D-B225-260201B71526}" type="presOf" srcId="{05E82A6A-A0B2-4F39-A4B1-1DE7394AB028}" destId="{8C6544BD-273C-42BB-BC56-A1CE4F5F7248}" srcOrd="0" destOrd="0" presId="urn:microsoft.com/office/officeart/2005/8/layout/hierarchy3"/>
    <dgm:cxn modelId="{4975B214-F3EC-4766-8B86-D1ACB65D40A9}" type="presOf" srcId="{BC4F0834-BA29-42A3-98C1-A5D25F635127}" destId="{828B6515-B146-4D3F-A544-3D6A20CBE8DE}" srcOrd="0" destOrd="0" presId="urn:microsoft.com/office/officeart/2005/8/layout/hierarchy3"/>
    <dgm:cxn modelId="{BAA42D28-B514-4B12-9C03-E664BD498362}" type="presOf" srcId="{082FED04-872B-4E47-B987-BD3EA8E968F2}" destId="{B936E0C7-07A9-4BC7-A8BA-E7C189CC932F}" srcOrd="0" destOrd="0" presId="urn:microsoft.com/office/officeart/2005/8/layout/hierarchy3"/>
    <dgm:cxn modelId="{BF2133AA-3B81-4987-9742-5D216C4AD3E6}" type="presOf" srcId="{D9011980-2859-49A5-88D9-E67DB66CDA30}" destId="{40D076C3-36AC-4613-B5E7-6B1C5254CD4F}" srcOrd="0" destOrd="0" presId="urn:microsoft.com/office/officeart/2005/8/layout/hierarchy3"/>
    <dgm:cxn modelId="{D821DACA-15CB-4673-8C44-2140FA1AA70B}" srcId="{3258D589-CFBA-4C09-BB84-05CDBC848494}" destId="{5AD04BF4-6A24-41D2-9003-BCAC32B46FD8}" srcOrd="0" destOrd="0" parTransId="{7CA0F464-0527-4B53-8548-5AF4E42792ED}" sibTransId="{D708C4CE-6545-4313-930E-1FAEC8C1FE25}"/>
    <dgm:cxn modelId="{B51121E3-3402-48ED-BD23-F24DD1C812E2}" srcId="{3258D589-CFBA-4C09-BB84-05CDBC848494}" destId="{62A1CD87-6E18-48AE-BCB1-337A86713536}" srcOrd="2" destOrd="0" parTransId="{C6D263CE-75CD-4C19-BADD-0DEA362202E1}" sibTransId="{73422446-145A-4AC3-846E-2BF544DDA56D}"/>
    <dgm:cxn modelId="{CDD3E109-9F99-4CEE-9AC0-FB1DAF175F62}" type="presOf" srcId="{9432AC99-086B-435D-8068-6261F9E1BDAB}" destId="{1C1A3077-ED2B-4296-998A-7B184406D75E}" srcOrd="0" destOrd="0" presId="urn:microsoft.com/office/officeart/2005/8/layout/hierarchy3"/>
    <dgm:cxn modelId="{0999C0C9-1E55-4FB5-AB36-EEB7F37F25B7}" srcId="{3258D589-CFBA-4C09-BB84-05CDBC848494}" destId="{3D5D7B70-5625-4900-81E6-D0CDAF13DF32}" srcOrd="1" destOrd="0" parTransId="{E3FF5766-27EF-423B-8FB2-FF195C9ED5CC}" sibTransId="{41FB70AA-CD1E-41DD-91EA-A84A8DCB785E}"/>
    <dgm:cxn modelId="{281FB3FB-5784-4A97-9990-183FB82FA04D}" type="presOf" srcId="{3258D589-CFBA-4C09-BB84-05CDBC848494}" destId="{72270CD4-958D-4CDB-8885-5783AB59E076}" srcOrd="1" destOrd="0" presId="urn:microsoft.com/office/officeart/2005/8/layout/hierarchy3"/>
    <dgm:cxn modelId="{F82575D3-AA9E-4A9C-8A56-F3CFD0286469}" type="presOf" srcId="{15B5D222-42A7-4596-B181-C3EF8A9995F1}" destId="{49B65B3A-C9EF-4400-86FC-7C215E4E85CC}" srcOrd="0" destOrd="0" presId="urn:microsoft.com/office/officeart/2005/8/layout/hierarchy3"/>
    <dgm:cxn modelId="{620E0CC1-2FF7-4544-9C9A-6499D8742538}" type="presParOf" srcId="{828B6515-B146-4D3F-A544-3D6A20CBE8DE}" destId="{2D40E76E-6AFC-41BF-BCCD-7102F08EA0AB}" srcOrd="0" destOrd="0" presId="urn:microsoft.com/office/officeart/2005/8/layout/hierarchy3"/>
    <dgm:cxn modelId="{0C6F288C-00AE-44EC-A61F-6B392C9FF53A}" type="presParOf" srcId="{2D40E76E-6AFC-41BF-BCCD-7102F08EA0AB}" destId="{CBB9934C-A700-45A1-87CA-2963EF181D73}" srcOrd="0" destOrd="0" presId="urn:microsoft.com/office/officeart/2005/8/layout/hierarchy3"/>
    <dgm:cxn modelId="{2BA043BA-7009-431F-8D9A-4DE875F18486}" type="presParOf" srcId="{CBB9934C-A700-45A1-87CA-2963EF181D73}" destId="{31C66DEF-B065-498A-9E4B-F00302B9257F}" srcOrd="0" destOrd="0" presId="urn:microsoft.com/office/officeart/2005/8/layout/hierarchy3"/>
    <dgm:cxn modelId="{B0119CFF-99FF-4C31-8EA6-085C08B5B54B}" type="presParOf" srcId="{CBB9934C-A700-45A1-87CA-2963EF181D73}" destId="{72270CD4-958D-4CDB-8885-5783AB59E076}" srcOrd="1" destOrd="0" presId="urn:microsoft.com/office/officeart/2005/8/layout/hierarchy3"/>
    <dgm:cxn modelId="{EB16A8F3-66BF-408D-A0C0-A5840C2B7168}" type="presParOf" srcId="{2D40E76E-6AFC-41BF-BCCD-7102F08EA0AB}" destId="{6F835E40-0613-428C-B86F-0052E377496E}" srcOrd="1" destOrd="0" presId="urn:microsoft.com/office/officeart/2005/8/layout/hierarchy3"/>
    <dgm:cxn modelId="{46427825-9E64-42E2-9C45-944FF32F4087}" type="presParOf" srcId="{6F835E40-0613-428C-B86F-0052E377496E}" destId="{49109C75-90B5-4CF5-A89A-88AF01BBE9C7}" srcOrd="0" destOrd="0" presId="urn:microsoft.com/office/officeart/2005/8/layout/hierarchy3"/>
    <dgm:cxn modelId="{1FCD7D6C-12C3-4B29-928E-0469882AAEF8}" type="presParOf" srcId="{6F835E40-0613-428C-B86F-0052E377496E}" destId="{49388F58-92DA-4031-BE6E-72E629F36CB1}" srcOrd="1" destOrd="0" presId="urn:microsoft.com/office/officeart/2005/8/layout/hierarchy3"/>
    <dgm:cxn modelId="{45760220-5690-4CAC-852D-79E51DE0998B}" type="presParOf" srcId="{6F835E40-0613-428C-B86F-0052E377496E}" destId="{742A62F2-3A77-4EF6-BEE3-6ED4756AD712}" srcOrd="2" destOrd="0" presId="urn:microsoft.com/office/officeart/2005/8/layout/hierarchy3"/>
    <dgm:cxn modelId="{AEC65B92-F05B-4069-AA39-FDAFD3D1CA73}" type="presParOf" srcId="{6F835E40-0613-428C-B86F-0052E377496E}" destId="{15ACD839-07C2-4811-8C10-52BE6F38A05F}" srcOrd="3" destOrd="0" presId="urn:microsoft.com/office/officeart/2005/8/layout/hierarchy3"/>
    <dgm:cxn modelId="{8498B442-DB5D-46B6-9ABA-91AE0988A50F}" type="presParOf" srcId="{6F835E40-0613-428C-B86F-0052E377496E}" destId="{46F60D44-8049-4712-8B93-01205D2E7E81}" srcOrd="4" destOrd="0" presId="urn:microsoft.com/office/officeart/2005/8/layout/hierarchy3"/>
    <dgm:cxn modelId="{D575364E-5611-4FB0-920D-67ABC0DCD304}" type="presParOf" srcId="{6F835E40-0613-428C-B86F-0052E377496E}" destId="{E974104E-8EE4-4A02-83B5-2B802A4A1343}" srcOrd="5" destOrd="0" presId="urn:microsoft.com/office/officeart/2005/8/layout/hierarchy3"/>
    <dgm:cxn modelId="{A1E6693B-2545-4F46-8266-774966A9CC69}" type="presParOf" srcId="{828B6515-B146-4D3F-A544-3D6A20CBE8DE}" destId="{04FB2BE3-CFAF-42D2-90A9-076185649961}" srcOrd="1" destOrd="0" presId="urn:microsoft.com/office/officeart/2005/8/layout/hierarchy3"/>
    <dgm:cxn modelId="{22A5A076-C802-449F-837C-1BE641C08C0D}" type="presParOf" srcId="{04FB2BE3-CFAF-42D2-90A9-076185649961}" destId="{883258F2-C001-4F89-B507-023B0430B72F}" srcOrd="0" destOrd="0" presId="urn:microsoft.com/office/officeart/2005/8/layout/hierarchy3"/>
    <dgm:cxn modelId="{38BD5505-9A64-4C82-8B5D-CE0C3567F2EC}" type="presParOf" srcId="{883258F2-C001-4F89-B507-023B0430B72F}" destId="{8C6544BD-273C-42BB-BC56-A1CE4F5F7248}" srcOrd="0" destOrd="0" presId="urn:microsoft.com/office/officeart/2005/8/layout/hierarchy3"/>
    <dgm:cxn modelId="{553770F7-4187-4E9C-B7FF-162F8B5ED8B0}" type="presParOf" srcId="{883258F2-C001-4F89-B507-023B0430B72F}" destId="{F2CEF308-07A7-4014-AA6F-5B489BA3DD73}" srcOrd="1" destOrd="0" presId="urn:microsoft.com/office/officeart/2005/8/layout/hierarchy3"/>
    <dgm:cxn modelId="{96974C96-0072-48F7-8366-9B9EB35CE71E}" type="presParOf" srcId="{04FB2BE3-CFAF-42D2-90A9-076185649961}" destId="{C718E813-9C1C-4DAF-A221-22EB3D22CB17}" srcOrd="1" destOrd="0" presId="urn:microsoft.com/office/officeart/2005/8/layout/hierarchy3"/>
    <dgm:cxn modelId="{DD383054-3224-48BA-B444-8D5D7DB43001}" type="presParOf" srcId="{C718E813-9C1C-4DAF-A221-22EB3D22CB17}" destId="{832CFAFB-995E-4B62-AADB-2185C2CB3C07}" srcOrd="0" destOrd="0" presId="urn:microsoft.com/office/officeart/2005/8/layout/hierarchy3"/>
    <dgm:cxn modelId="{D975C62D-C2DF-4C6D-A9E0-2E5DF849FDEB}" type="presParOf" srcId="{C718E813-9C1C-4DAF-A221-22EB3D22CB17}" destId="{40D076C3-36AC-4613-B5E7-6B1C5254CD4F}" srcOrd="1" destOrd="0" presId="urn:microsoft.com/office/officeart/2005/8/layout/hierarchy3"/>
    <dgm:cxn modelId="{41E69119-D23F-4874-A4D0-3DE59DE2DEF2}" type="presParOf" srcId="{C718E813-9C1C-4DAF-A221-22EB3D22CB17}" destId="{1C1A3077-ED2B-4296-998A-7B184406D75E}" srcOrd="2" destOrd="0" presId="urn:microsoft.com/office/officeart/2005/8/layout/hierarchy3"/>
    <dgm:cxn modelId="{7C1E0677-77BA-4FE9-8D7F-319FAF19A334}" type="presParOf" srcId="{C718E813-9C1C-4DAF-A221-22EB3D22CB17}" destId="{49B65B3A-C9EF-4400-86FC-7C215E4E85CC}" srcOrd="3" destOrd="0" presId="urn:microsoft.com/office/officeart/2005/8/layout/hierarchy3"/>
    <dgm:cxn modelId="{890DD0F9-AA0C-48BF-A3DC-F36D3B4CF90E}" type="presParOf" srcId="{C718E813-9C1C-4DAF-A221-22EB3D22CB17}" destId="{E34552B5-87C4-4E7F-A314-7F9C5EE0B82E}" srcOrd="4" destOrd="0" presId="urn:microsoft.com/office/officeart/2005/8/layout/hierarchy3"/>
    <dgm:cxn modelId="{7D39DA07-E0C9-4FC4-9667-FBF80E46AEEF}" type="presParOf" srcId="{C718E813-9C1C-4DAF-A221-22EB3D22CB17}" destId="{B936E0C7-07A9-4BC7-A8BA-E7C189CC932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85236-B7F0-4A25-98A9-8955F2406BB5}">
      <dsp:nvSpPr>
        <dsp:cNvPr id="0" name=""/>
        <dsp:cNvSpPr/>
      </dsp:nvSpPr>
      <dsp:spPr>
        <a:xfrm>
          <a:off x="0" y="1812786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632F-ACB6-4B28-962A-4F05DC66CF3C}">
      <dsp:nvSpPr>
        <dsp:cNvPr id="0" name=""/>
        <dsp:cNvSpPr/>
      </dsp:nvSpPr>
      <dsp:spPr>
        <a:xfrm>
          <a:off x="412313" y="113802"/>
          <a:ext cx="8366794" cy="1979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8941" y="210430"/>
        <a:ext cx="8173538" cy="1786168"/>
      </dsp:txXfrm>
    </dsp:sp>
    <dsp:sp modelId="{3380F63D-F430-4777-BBAA-24EDF927B194}">
      <dsp:nvSpPr>
        <dsp:cNvPr id="0" name=""/>
        <dsp:cNvSpPr/>
      </dsp:nvSpPr>
      <dsp:spPr>
        <a:xfrm>
          <a:off x="0" y="3769700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15816-3463-4A84-AAD1-C7643291F95F}">
      <dsp:nvSpPr>
        <dsp:cNvPr id="0" name=""/>
        <dsp:cNvSpPr/>
      </dsp:nvSpPr>
      <dsp:spPr>
        <a:xfrm>
          <a:off x="418320" y="2394186"/>
          <a:ext cx="8366399" cy="1655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latin typeface="Gabriola" pitchFamily="82" charset="0"/>
            </a:rPr>
            <a:t>Бюджет </a:t>
          </a:r>
          <a:r>
            <a:rPr lang="ru-RU" sz="2800" kern="1200" dirty="0" err="1" smtClean="0">
              <a:latin typeface="Gabriola" pitchFamily="82" charset="0"/>
            </a:rPr>
            <a:t>Балко-Грузского</a:t>
          </a:r>
          <a:r>
            <a:rPr lang="ru-RU" sz="2800" kern="1200" dirty="0" smtClean="0">
              <a:latin typeface="Gabriola" pitchFamily="82" charset="0"/>
            </a:rPr>
            <a:t> сельского поселения </a:t>
          </a:r>
          <a:r>
            <a:rPr lang="ru-RU" sz="2800" kern="1200" dirty="0" err="1" smtClean="0">
              <a:latin typeface="Gabriola" pitchFamily="82" charset="0"/>
            </a:rPr>
            <a:t>Егорлыкского</a:t>
          </a:r>
          <a:r>
            <a:rPr lang="ru-RU" sz="2800" kern="1200" dirty="0" smtClean="0">
              <a:latin typeface="Gabriola" pitchFamily="82" charset="0"/>
            </a:rPr>
            <a:t> района составляется  на очередной финансовый год</a:t>
          </a:r>
          <a:endParaRPr lang="ru-RU" sz="2800" kern="1200" dirty="0">
            <a:latin typeface="Gabriola" pitchFamily="82" charset="0"/>
          </a:endParaRPr>
        </a:p>
      </dsp:txBody>
      <dsp:txXfrm>
        <a:off x="499157" y="2475023"/>
        <a:ext cx="8204725" cy="1494279"/>
      </dsp:txXfrm>
    </dsp:sp>
    <dsp:sp modelId="{F9D01F08-AECB-4F03-A831-7FE6187FF88D}">
      <dsp:nvSpPr>
        <dsp:cNvPr id="0" name=""/>
        <dsp:cNvSpPr/>
      </dsp:nvSpPr>
      <dsp:spPr>
        <a:xfrm>
          <a:off x="0" y="5622503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E9D4-6317-47C3-9D3B-E450C85CB6C5}">
      <dsp:nvSpPr>
        <dsp:cNvPr id="0" name=""/>
        <dsp:cNvSpPr/>
      </dsp:nvSpPr>
      <dsp:spPr>
        <a:xfrm>
          <a:off x="418320" y="4351100"/>
          <a:ext cx="8366399" cy="155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Gabriola" pitchFamily="82" charset="0"/>
            </a:rPr>
            <a:t>Очередной финансовый год – </a:t>
          </a:r>
          <a:r>
            <a:rPr lang="ru-RU" sz="3600" kern="1200" dirty="0" err="1" smtClean="0">
              <a:latin typeface="Gabriola" pitchFamily="82" charset="0"/>
            </a:rPr>
            <a:t>год</a:t>
          </a:r>
          <a:r>
            <a:rPr lang="ru-RU" sz="3600" kern="1200" dirty="0" smtClean="0">
              <a:latin typeface="Gabriola" pitchFamily="82" charset="0"/>
            </a:rPr>
            <a:t> на который составляется проект бюджета</a:t>
          </a:r>
          <a:endParaRPr lang="ru-RU" sz="3600" kern="1200" dirty="0">
            <a:latin typeface="Gabriola" pitchFamily="82" charset="0"/>
          </a:endParaRPr>
        </a:p>
      </dsp:txBody>
      <dsp:txXfrm>
        <a:off x="494075" y="4426855"/>
        <a:ext cx="8214889" cy="1400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1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1" y="1813646"/>
          <a:ext cx="1109688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1109688" y="202486"/>
              </a:lnTo>
              <a:lnTo>
                <a:pt x="1109688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1364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262384"/>
          <a:ext cx="6357983" cy="1551262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на 2021 год и </a:t>
          </a:r>
          <a:r>
            <a:rPr lang="ru-RU" sz="2800" kern="1200" smtClean="0">
              <a:solidFill>
                <a:srgbClr val="FF0000"/>
              </a:solidFill>
              <a:latin typeface="Monotype Corsiva" pitchFamily="66" charset="0"/>
            </a:rPr>
            <a:t>на плановый период </a:t>
          </a: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2022 и 2023 годов направлен на решение следующих ключевых задач: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262384"/>
        <a:ext cx="6357983" cy="1551262"/>
      </dsp:txXfrm>
    </dsp:sp>
    <dsp:sp modelId="{DA5C133F-EA30-44F4-9D4E-1E016A63F76C}">
      <dsp:nvSpPr>
        <dsp:cNvPr id="0" name=""/>
        <dsp:cNvSpPr/>
      </dsp:nvSpPr>
      <dsp:spPr>
        <a:xfrm>
          <a:off x="4397" y="2208722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08722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18618"/>
          <a:ext cx="1834195" cy="354299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1861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443151" y="2208722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443151" y="2208722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08722"/>
          <a:ext cx="1834195" cy="359122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08722"/>
        <a:ext cx="1834195" cy="35912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64713" y="492022"/>
        <a:ext cx="4243202" cy="1340862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326977" y="1713042"/>
        <a:ext cx="1961802" cy="352146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823320" y="3051529"/>
        <a:ext cx="2366534" cy="3109241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kern="1200" dirty="0">
            <a:latin typeface="Monotype Corsiva" pitchFamily="66" charset="0"/>
          </a:endParaRPr>
        </a:p>
      </dsp:txBody>
      <dsp:txXfrm>
        <a:off x="6152196" y="1925992"/>
        <a:ext cx="2194278" cy="4249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66DEF-B065-498A-9E4B-F00302B9257F}">
      <dsp:nvSpPr>
        <dsp:cNvPr id="0" name=""/>
        <dsp:cNvSpPr/>
      </dsp:nvSpPr>
      <dsp:spPr>
        <a:xfrm>
          <a:off x="10345" y="285"/>
          <a:ext cx="3848694" cy="1052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Первичный воинский учет на территории, где отсутствуют воинские комиссариаты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1181" y="31121"/>
        <a:ext cx="3787022" cy="991138"/>
      </dsp:txXfrm>
    </dsp:sp>
    <dsp:sp modelId="{49109C75-90B5-4CF5-A89A-88AF01BBE9C7}">
      <dsp:nvSpPr>
        <dsp:cNvPr id="0" name=""/>
        <dsp:cNvSpPr/>
      </dsp:nvSpPr>
      <dsp:spPr>
        <a:xfrm>
          <a:off x="395215" y="1053095"/>
          <a:ext cx="384869" cy="78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607"/>
              </a:lnTo>
              <a:lnTo>
                <a:pt x="384869" y="789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88F58-92DA-4031-BE6E-72E629F36CB1}">
      <dsp:nvSpPr>
        <dsp:cNvPr id="0" name=""/>
        <dsp:cNvSpPr/>
      </dsp:nvSpPr>
      <dsp:spPr>
        <a:xfrm>
          <a:off x="780084" y="1316298"/>
          <a:ext cx="1684496" cy="10528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2021 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240,4 тыс.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0920" y="1347134"/>
        <a:ext cx="1622824" cy="991138"/>
      </dsp:txXfrm>
    </dsp:sp>
    <dsp:sp modelId="{742A62F2-3A77-4EF6-BEE3-6ED4756AD712}">
      <dsp:nvSpPr>
        <dsp:cNvPr id="0" name=""/>
        <dsp:cNvSpPr/>
      </dsp:nvSpPr>
      <dsp:spPr>
        <a:xfrm>
          <a:off x="395215" y="1053095"/>
          <a:ext cx="384869" cy="2105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620"/>
              </a:lnTo>
              <a:lnTo>
                <a:pt x="384869" y="21056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CD839-07C2-4811-8C10-52BE6F38A05F}">
      <dsp:nvSpPr>
        <dsp:cNvPr id="0" name=""/>
        <dsp:cNvSpPr/>
      </dsp:nvSpPr>
      <dsp:spPr>
        <a:xfrm>
          <a:off x="780084" y="2632310"/>
          <a:ext cx="1684496" cy="105281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2022 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242,8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0920" y="2663146"/>
        <a:ext cx="1622824" cy="991138"/>
      </dsp:txXfrm>
    </dsp:sp>
    <dsp:sp modelId="{46F60D44-8049-4712-8B93-01205D2E7E81}">
      <dsp:nvSpPr>
        <dsp:cNvPr id="0" name=""/>
        <dsp:cNvSpPr/>
      </dsp:nvSpPr>
      <dsp:spPr>
        <a:xfrm>
          <a:off x="395215" y="1053095"/>
          <a:ext cx="384869" cy="342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1633"/>
              </a:lnTo>
              <a:lnTo>
                <a:pt x="384869" y="3421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4104E-8EE4-4A02-83B5-2B802A4A1343}">
      <dsp:nvSpPr>
        <dsp:cNvPr id="0" name=""/>
        <dsp:cNvSpPr/>
      </dsp:nvSpPr>
      <dsp:spPr>
        <a:xfrm>
          <a:off x="780084" y="3948323"/>
          <a:ext cx="1684496" cy="10528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2023 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itchFamily="18" charset="0"/>
              <a:cs typeface="Times New Roman" pitchFamily="18" charset="0"/>
            </a:rPr>
            <a:t>251,8тыс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0920" y="3979159"/>
        <a:ext cx="1622824" cy="991138"/>
      </dsp:txXfrm>
    </dsp:sp>
    <dsp:sp modelId="{8C6544BD-273C-42BB-BC56-A1CE4F5F7248}">
      <dsp:nvSpPr>
        <dsp:cNvPr id="0" name=""/>
        <dsp:cNvSpPr/>
      </dsp:nvSpPr>
      <dsp:spPr>
        <a:xfrm>
          <a:off x="4385445" y="285"/>
          <a:ext cx="3833808" cy="1052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Полномочия по составлению протоколов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16281" y="31121"/>
        <a:ext cx="3772136" cy="991138"/>
      </dsp:txXfrm>
    </dsp:sp>
    <dsp:sp modelId="{832CFAFB-995E-4B62-AADB-2185C2CB3C07}">
      <dsp:nvSpPr>
        <dsp:cNvPr id="0" name=""/>
        <dsp:cNvSpPr/>
      </dsp:nvSpPr>
      <dsp:spPr>
        <a:xfrm>
          <a:off x="4768826" y="1053095"/>
          <a:ext cx="383380" cy="78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607"/>
              </a:lnTo>
              <a:lnTo>
                <a:pt x="383380" y="789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076C3-36AC-4613-B5E7-6B1C5254CD4F}">
      <dsp:nvSpPr>
        <dsp:cNvPr id="0" name=""/>
        <dsp:cNvSpPr/>
      </dsp:nvSpPr>
      <dsp:spPr>
        <a:xfrm>
          <a:off x="5152207" y="1316298"/>
          <a:ext cx="1684496" cy="10528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2021 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83043" y="1347134"/>
        <a:ext cx="1622824" cy="991138"/>
      </dsp:txXfrm>
    </dsp:sp>
    <dsp:sp modelId="{1C1A3077-ED2B-4296-998A-7B184406D75E}">
      <dsp:nvSpPr>
        <dsp:cNvPr id="0" name=""/>
        <dsp:cNvSpPr/>
      </dsp:nvSpPr>
      <dsp:spPr>
        <a:xfrm>
          <a:off x="4768826" y="1053095"/>
          <a:ext cx="347130" cy="2137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604"/>
              </a:lnTo>
              <a:lnTo>
                <a:pt x="347130" y="21376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65B3A-C9EF-4400-86FC-7C215E4E85CC}">
      <dsp:nvSpPr>
        <dsp:cNvPr id="0" name=""/>
        <dsp:cNvSpPr/>
      </dsp:nvSpPr>
      <dsp:spPr>
        <a:xfrm>
          <a:off x="5115957" y="2664295"/>
          <a:ext cx="1684496" cy="105281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2022 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46793" y="2695131"/>
        <a:ext cx="1622824" cy="991138"/>
      </dsp:txXfrm>
    </dsp:sp>
    <dsp:sp modelId="{E34552B5-87C4-4E7F-A314-7F9C5EE0B82E}">
      <dsp:nvSpPr>
        <dsp:cNvPr id="0" name=""/>
        <dsp:cNvSpPr/>
      </dsp:nvSpPr>
      <dsp:spPr>
        <a:xfrm>
          <a:off x="4768826" y="1053095"/>
          <a:ext cx="383380" cy="342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1633"/>
              </a:lnTo>
              <a:lnTo>
                <a:pt x="383380" y="3421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6E0C7-07A9-4BC7-A8BA-E7C189CC932F}">
      <dsp:nvSpPr>
        <dsp:cNvPr id="0" name=""/>
        <dsp:cNvSpPr/>
      </dsp:nvSpPr>
      <dsp:spPr>
        <a:xfrm>
          <a:off x="5152207" y="3948323"/>
          <a:ext cx="1684496" cy="10528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2023 год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83043" y="3979159"/>
        <a:ext cx="1622824" cy="991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</cdr:y>
    </cdr:from>
    <cdr:to>
      <cdr:x>0.64962</cdr:x>
      <cdr:y>0.11808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14" y="0"/>
          <a:ext cx="2439737" cy="700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2021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30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Бюджет Балко-Грузского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сельского поселения 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Егорлыкского района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на 2021 год</a:t>
            </a:r>
            <a:r>
              <a:rPr lang="en-US" sz="4800" b="1" i="1" dirty="0" smtClean="0">
                <a:latin typeface="Gabriola" pitchFamily="82" charset="0"/>
                <a:ea typeface="Batang" pitchFamily="18" charset="-127"/>
              </a:rPr>
              <a:t> </a:t>
            </a:r>
            <a:r>
              <a:rPr lang="ru-RU" sz="4800" b="1" i="1" dirty="0">
                <a:latin typeface="Gabriola" pitchFamily="82" charset="0"/>
                <a:ea typeface="Batang" pitchFamily="18" charset="-127"/>
              </a:rPr>
              <a:t>и на плановый период </a:t>
            </a: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2022 и 20213годов</a:t>
            </a:r>
            <a:r>
              <a:rPr lang="ru-RU" sz="4800" b="1" i="1" dirty="0">
                <a:latin typeface="Gabriola" pitchFamily="82" charset="0"/>
                <a:ea typeface="Batang" pitchFamily="18" charset="-127"/>
              </a:rPr>
              <a:t>!</a:t>
            </a: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303691"/>
              </p:ext>
            </p:extLst>
          </p:nvPr>
        </p:nvGraphicFramePr>
        <p:xfrm>
          <a:off x="142845" y="1124743"/>
          <a:ext cx="8461603" cy="5426231"/>
        </p:xfrm>
        <a:graphic>
          <a:graphicData uri="http://schemas.openxmlformats.org/drawingml/2006/table">
            <a:tbl>
              <a:tblPr/>
              <a:tblGrid>
                <a:gridCol w="2684748"/>
                <a:gridCol w="808303"/>
                <a:gridCol w="864096"/>
                <a:gridCol w="720080"/>
                <a:gridCol w="648072"/>
                <a:gridCol w="648072"/>
                <a:gridCol w="792088"/>
                <a:gridCol w="720080"/>
                <a:gridCol w="576064"/>
              </a:tblGrid>
              <a:tr h="75798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10840,9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9790,7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10018,8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10157,3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5458,1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4165,4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4265,3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4384,8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4872,8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4745,3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4745,3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4745,3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46,7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69467"/>
              </p:ext>
            </p:extLst>
          </p:nvPr>
        </p:nvGraphicFramePr>
        <p:xfrm>
          <a:off x="142845" y="571481"/>
          <a:ext cx="8821642" cy="5698235"/>
        </p:xfrm>
        <a:graphic>
          <a:graphicData uri="http://schemas.openxmlformats.org/drawingml/2006/table">
            <a:tbl>
              <a:tblPr/>
              <a:tblGrid>
                <a:gridCol w="3682504"/>
                <a:gridCol w="633204"/>
                <a:gridCol w="545197"/>
                <a:gridCol w="589200"/>
                <a:gridCol w="662850"/>
                <a:gridCol w="736501"/>
                <a:gridCol w="662850"/>
                <a:gridCol w="698362"/>
                <a:gridCol w="610974"/>
              </a:tblGrid>
              <a:tr h="85834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67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– всего, в т.ч.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148,5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348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получаемые в виде арендной платы, а также средства от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продажи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47,8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34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Штрафы,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санкции, возмещение ущерба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902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Инициативные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платежи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77,5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764704"/>
          <a:ext cx="8964488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56026"/>
              </p:ext>
            </p:extLst>
          </p:nvPr>
        </p:nvGraphicFramePr>
        <p:xfrm>
          <a:off x="179513" y="260648"/>
          <a:ext cx="8715438" cy="5669212"/>
        </p:xfrm>
        <a:graphic>
          <a:graphicData uri="http://schemas.openxmlformats.org/drawingml/2006/table">
            <a:tbl>
              <a:tblPr/>
              <a:tblGrid>
                <a:gridCol w="3731620"/>
                <a:gridCol w="1212107"/>
                <a:gridCol w="1235932"/>
                <a:gridCol w="1235932"/>
                <a:gridCol w="1299847"/>
              </a:tblGrid>
              <a:tr h="765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59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11766,6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11344,9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11415,8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11206,1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5415,6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5501,5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4625,5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4778,7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231,1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240,2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242,6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251,6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271,4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147,8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600" b="1" i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1698,6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1449,8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1737,1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1716,2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4339,6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3793,4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4585,9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4381,3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72,6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76,9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76,9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214282" y="214290"/>
            <a:ext cx="8572560" cy="1214446"/>
          </a:xfrm>
          <a:prstGeom prst="hexagon">
            <a:avLst/>
          </a:prstGeom>
          <a:gradFill>
            <a:gsLst>
              <a:gs pos="0">
                <a:srgbClr val="03D4A8"/>
              </a:gs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КУЛЬТУРА, КИНЕМАТОГРАФИЯ.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расходов в области культуры является финансовое обеспечение выполнения муниципального задания.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928662" y="2214554"/>
            <a:ext cx="7072362" cy="3827463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МБУК БГСП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«Луначарский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СДК»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3793,4 тыс. руб.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Segoe Script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</a:rPr>
              <a:t>Субвенции </a:t>
            </a:r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предоставленные</a:t>
            </a:r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</a:rPr>
              <a:t> бюджету Балко-Грузского сельского поселения из областного бюджета.</a:t>
            </a:r>
            <a:endParaRPr lang="ru-RU" sz="2800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422" y="1571612"/>
            <a:ext cx="4286280" cy="3571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бюджета основывается на: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72198" y="214290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Прогнозе социально-экономического развития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43636" y="4643446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программах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Бюджетном послании Президента Российской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714884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направлениях бюджетной политики и основных направлений налоговой политики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714480" y="2071678"/>
            <a:ext cx="642942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643702" y="2000240"/>
            <a:ext cx="571504" cy="1785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786050" y="5143512"/>
            <a:ext cx="164307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5400000">
            <a:off x="5315476" y="4601107"/>
            <a:ext cx="574702" cy="16531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63842827"/>
              </p:ext>
            </p:extLst>
          </p:nvPr>
        </p:nvGraphicFramePr>
        <p:xfrm>
          <a:off x="142844" y="188640"/>
          <a:ext cx="8786874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на 2021 год и плановый период 2022 и 2023 годов.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083947"/>
              </p:ext>
            </p:extLst>
          </p:nvPr>
        </p:nvGraphicFramePr>
        <p:xfrm>
          <a:off x="357158" y="1428737"/>
          <a:ext cx="7743234" cy="314410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206730"/>
                <a:gridCol w="1080120"/>
                <a:gridCol w="1152128"/>
                <a:gridCol w="1080120"/>
                <a:gridCol w="1224136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10840,9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9790,00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10018,8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10157,2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8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425,5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492,1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31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12837,1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10364,7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10581,9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10582,6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5660,0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4594,2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4690,5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4690,8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0128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26478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b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118432"/>
              </p:ext>
            </p:extLst>
          </p:nvPr>
        </p:nvGraphicFramePr>
        <p:xfrm>
          <a:off x="611560" y="4509120"/>
          <a:ext cx="8767762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Диаграмма" r:id="rId3" imgW="9974567" imgH="2720417" progId="MSGraph.Chart.8">
                  <p:embed/>
                </p:oleObj>
              </mc:Choice>
              <mc:Fallback>
                <p:oleObj name="Диаграмма" r:id="rId3" imgW="9974567" imgH="2720417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09120"/>
                        <a:ext cx="8767762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Структура доходов</a:t>
            </a:r>
          </a:p>
          <a:p>
            <a:pPr algn="ctr"/>
            <a:r>
              <a:rPr lang="ru-RU" sz="4000" dirty="0" smtClean="0">
                <a:latin typeface="Monotype Corsiva" pitchFamily="66" charset="0"/>
              </a:rPr>
              <a:t> на 2021г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2250</TotalTime>
  <Words>748</Words>
  <Application>Microsoft Office PowerPoint</Application>
  <PresentationFormat>Экран (4:3)</PresentationFormat>
  <Paragraphs>355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Batang</vt:lpstr>
      <vt:lpstr>Arial</vt:lpstr>
      <vt:lpstr>Calibri</vt:lpstr>
      <vt:lpstr>Gabriola</vt:lpstr>
      <vt:lpstr>Garamond</vt:lpstr>
      <vt:lpstr>Monotype Corsiva</vt:lpstr>
      <vt:lpstr>Segoe Script</vt:lpstr>
      <vt:lpstr>Times New Roman</vt:lpstr>
      <vt:lpstr>Тема Office</vt:lpstr>
      <vt:lpstr>Диаграмма</vt:lpstr>
      <vt:lpstr>Бюджет Балко-Грузского сельского поселения  Егорлыкского района на 2021 год и на плановый период 2022 и 20213годов!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Субвенции предоставленные бюджету Балко-Грузского сельского поселения из областного бюджета.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228</cp:revision>
  <dcterms:created xsi:type="dcterms:W3CDTF">2016-02-10T06:46:34Z</dcterms:created>
  <dcterms:modified xsi:type="dcterms:W3CDTF">2021-01-22T07:46:06Z</dcterms:modified>
</cp:coreProperties>
</file>