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04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7" autoAdjust="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6.jpeg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451.5</c:v>
                </c:pt>
                <c:pt idx="1">
                  <c:v>477</c:v>
                </c:pt>
                <c:pt idx="2">
                  <c:v>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AD-4B66-A063-70C6E7955B7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ЕСХН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4165.4000000000005</c:v>
                </c:pt>
                <c:pt idx="1">
                  <c:v>4265.3</c:v>
                </c:pt>
                <c:pt idx="2">
                  <c:v>4384.8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AD-4B66-A063-70C6E7955B7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ННИФЛ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378.8</c:v>
                </c:pt>
                <c:pt idx="1">
                  <c:v>631.4</c:v>
                </c:pt>
                <c:pt idx="2">
                  <c:v>631.4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AD-4B66-A063-70C6E7955B7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Зем.налог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4745.3</c:v>
                </c:pt>
                <c:pt idx="1">
                  <c:v>4745.3</c:v>
                </c:pt>
                <c:pt idx="2">
                  <c:v>4745.3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AD-4B66-A063-70C6E7955B7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использования имущества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71</c:v>
                </c:pt>
                <c:pt idx="1">
                  <c:v>71</c:v>
                </c:pt>
                <c:pt idx="2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AD-4B66-A063-70C6E7955B76}"/>
            </c:ext>
          </c:extLst>
        </c:ser>
        <c:ser>
          <c:idx val="5"/>
          <c:order val="5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2AD-4B66-A063-70C6E7955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1236992"/>
        <c:axId val="111238528"/>
      </c:barChart>
      <c:catAx>
        <c:axId val="11123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1238528"/>
        <c:crosses val="autoZero"/>
        <c:auto val="1"/>
        <c:lblAlgn val="ctr"/>
        <c:lblOffset val="100"/>
        <c:noMultiLvlLbl val="0"/>
      </c:catAx>
      <c:valAx>
        <c:axId val="111238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1236992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84000">
              <a:schemeClr val="bg2"/>
            </a:gs>
            <a:gs pos="51000">
              <a:schemeClr val="accent1">
                <a:lumMod val="45000"/>
                <a:lumOff val="55000"/>
              </a:schemeClr>
            </a:gs>
            <a:gs pos="97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"/>
          <c:w val="1"/>
          <c:h val="0.8898325944551047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на 2021 год, тыс.рублей</c:v>
                </c:pt>
              </c:strCache>
            </c:strRef>
          </c:tx>
          <c:dPt>
            <c:idx val="0"/>
            <c:bubble3D val="0"/>
            <c:explosion val="17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9521-4465-AC92-E7D8780C2E64}"/>
              </c:ext>
            </c:extLst>
          </c:dPt>
          <c:dPt>
            <c:idx val="1"/>
            <c:bubble3D val="0"/>
            <c:explosion val="94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521-4465-AC92-E7D8780C2E6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9521-4465-AC92-E7D8780C2E64}"/>
              </c:ext>
            </c:extLst>
          </c:dPt>
          <c:dPt>
            <c:idx val="3"/>
            <c:bubble3D val="0"/>
            <c:explosion val="6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521-4465-AC92-E7D8780C2E64}"/>
              </c:ext>
            </c:extLst>
          </c:dPt>
          <c:dPt>
            <c:idx val="4"/>
            <c:bubble3D val="0"/>
            <c:explosion val="52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9521-4465-AC92-E7D8780C2E6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521-4465-AC92-E7D8780C2E64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521-4465-AC92-E7D8780C2E64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21-4465-AC92-E7D8780C2E64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21-4465-AC92-E7D8780C2E64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21-4465-AC92-E7D8780C2E64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521-4465-AC92-E7D8780C2E64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21-4465-AC92-E7D8780C2E6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Образование</c:v>
                </c:pt>
                <c:pt idx="3">
                  <c:v>Жилищно-коммунальное хозяйство</c:v>
                </c:pt>
                <c:pt idx="4">
                  <c:v>Культура, кинематография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4825</c:v>
                </c:pt>
                <c:pt idx="1">
                  <c:v>368.7</c:v>
                </c:pt>
                <c:pt idx="2">
                  <c:v>16</c:v>
                </c:pt>
                <c:pt idx="3">
                  <c:v>1557.8</c:v>
                </c:pt>
                <c:pt idx="4">
                  <c:v>3256.7</c:v>
                </c:pt>
                <c:pt idx="5">
                  <c:v>72.599999999999994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521-4465-AC92-E7D8780C2E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тыс.рублей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10096.799999999997</c:v>
                </c:pt>
                <c:pt idx="1">
                  <c:v>10410.200000000003</c:v>
                </c:pt>
                <c:pt idx="2">
                  <c:v>10339.299999999997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99-4941-83F1-A8A7F670BA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12784512"/>
        <c:axId val="112786048"/>
      </c:barChart>
      <c:catAx>
        <c:axId val="11278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786048"/>
        <c:crosses val="autoZero"/>
        <c:auto val="1"/>
        <c:lblAlgn val="ctr"/>
        <c:lblOffset val="100"/>
        <c:noMultiLvlLbl val="0"/>
      </c:catAx>
      <c:valAx>
        <c:axId val="11278604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crossAx val="112784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4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E975-A0E9-48AD-A63A-09F9BE0CEAB2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949A-60AA-4BE5-A6A4-3157B30CE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E975-A0E9-48AD-A63A-09F9BE0CEAB2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949A-60AA-4BE5-A6A4-3157B30CE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4"/>
            <a:ext cx="26416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E975-A0E9-48AD-A63A-09F9BE0CEAB2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949A-60AA-4BE5-A6A4-3157B30CE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E975-A0E9-48AD-A63A-09F9BE0CEAB2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2A949A-60AA-4BE5-A6A4-3157B30CE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26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E975-A0E9-48AD-A63A-09F9BE0CEAB2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949A-60AA-4BE5-A6A4-3157B30CE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1" y="329184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29" y="434162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E975-A0E9-48AD-A63A-09F9BE0CEAB2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949A-60AA-4BE5-A6A4-3157B30CE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E975-A0E9-48AD-A63A-09F9BE0CEAB2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949A-60AA-4BE5-A6A4-3157B30CE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E975-A0E9-48AD-A63A-09F9BE0CEAB2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949A-60AA-4BE5-A6A4-3157B30CE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E975-A0E9-48AD-A63A-09F9BE0CEAB2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949A-60AA-4BE5-A6A4-3157B30CE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4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E975-A0E9-48AD-A63A-09F9BE0CEAB2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949A-60AA-4BE5-A6A4-3157B30CE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E975-A0E9-48AD-A63A-09F9BE0CEAB2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949A-60AA-4BE5-A6A4-3157B30CE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4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3E975-A0E9-48AD-A63A-09F9BE0CEAB2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A949A-60AA-4BE5-A6A4-3157B30CEC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4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F73E975-A0E9-48AD-A63A-09F9BE0CEAB2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72A949A-60AA-4BE5-A6A4-3157B30CE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5642" y="609599"/>
            <a:ext cx="10898969" cy="5434941"/>
          </a:xfrm>
        </p:spPr>
        <p:txBody>
          <a:bodyPr>
            <a:normAutofit/>
          </a:bodyPr>
          <a:lstStyle/>
          <a:p>
            <a:pPr algn="ctr"/>
            <a:r>
              <a:rPr lang="ru-RU" sz="6000" i="1" dirty="0"/>
              <a:t>Проект бюджета Балко-Грузского сельского поселения </a:t>
            </a:r>
            <a:r>
              <a:rPr lang="ru-RU" sz="6000" i="1"/>
              <a:t>на 2021 </a:t>
            </a:r>
            <a:r>
              <a:rPr lang="ru-RU" sz="6000" i="1" dirty="0"/>
              <a:t>год И на плановый период 2022 и 2023 годов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28208" y="5593278"/>
            <a:ext cx="8476403" cy="316632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1"/>
            <a:ext cx="8915399" cy="1504208"/>
          </a:xfrm>
        </p:spPr>
        <p:txBody>
          <a:bodyPr>
            <a:normAutofit/>
          </a:bodyPr>
          <a:lstStyle/>
          <a:p>
            <a:pPr algn="ctr"/>
            <a:r>
              <a:rPr lang="ru-RU" alt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 – ФОРМА ОБРАЗОВАНИЯ  </a:t>
            </a:r>
            <a:br>
              <a:rPr lang="ru-RU" alt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 РАСХОДОВАНИЯ  ДЕНЕЖНЫХ  СРЕДСТВ,  ПРЕДНАЗНАЧЕННЫХ  ДЛЯ  ФИНАНСОВОГО  ОБЕСПЕЧЕНИЯ  ДЕЯТЕЛЬНОСТИ</a:t>
            </a:r>
            <a:br>
              <a:rPr lang="ru-RU" alt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650670"/>
            <a:ext cx="8915399" cy="4476998"/>
          </a:xfrm>
        </p:spPr>
        <p:txBody>
          <a:bodyPr>
            <a:normAutofit/>
          </a:bodyPr>
          <a:lstStyle/>
          <a:p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</a:t>
            </a:r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это поступающие в бюджет </a:t>
            </a:r>
          </a:p>
          <a:p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средства(налоги юридических </a:t>
            </a:r>
          </a:p>
          <a:p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физических лиц,  административные </a:t>
            </a:r>
          </a:p>
          <a:p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сборы и платежи , безвозмездные поступления)</a:t>
            </a:r>
          </a:p>
          <a:p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доходов над </a:t>
            </a:r>
          </a:p>
          <a:p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расходами образует </a:t>
            </a:r>
          </a:p>
          <a:p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положительный остаток</a:t>
            </a:r>
          </a:p>
          <a:p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бюджета</a:t>
            </a:r>
          </a:p>
          <a:p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профицит                                                                                       </a:t>
            </a:r>
          </a:p>
          <a:p>
            <a:endParaRPr lang="ru-RU" dirty="0"/>
          </a:p>
        </p:txBody>
      </p:sp>
      <p:sp>
        <p:nvSpPr>
          <p:cNvPr id="10" name="Прямоугольник 4"/>
          <p:cNvSpPr>
            <a:spLocks noChangeArrowheads="1"/>
          </p:cNvSpPr>
          <p:nvPr/>
        </p:nvSpPr>
        <p:spPr bwMode="auto">
          <a:xfrm>
            <a:off x="7920843" y="1911928"/>
            <a:ext cx="325383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это выплачиваемые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бюджета денежные средства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Если расходная часть бюджета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превышает доходную, то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бюджет  формируется              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дефицитом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</a:p>
        </p:txBody>
      </p:sp>
      <p:pic>
        <p:nvPicPr>
          <p:cNvPr id="15" name="Picture 2" descr="fed7c7418dd0f5b0d055843e437c01ec4c2b23a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69" b="18269"/>
          <a:stretch>
            <a:fillRect/>
          </a:stretch>
        </p:blipFill>
        <p:spPr bwMode="auto">
          <a:xfrm>
            <a:off x="5272644" y="3740728"/>
            <a:ext cx="4049486" cy="206630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0713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4934" y="0"/>
            <a:ext cx="10911840" cy="2018805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проекта бюджета Балко-Грузского сельского поселения на 2021 год и плановый период 2022 и 2023 годов</a:t>
            </a:r>
            <a:b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2800" i="1" dirty="0">
              <a:solidFill>
                <a:srgbClr val="7030A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550339"/>
              </p:ext>
            </p:extLst>
          </p:nvPr>
        </p:nvGraphicFramePr>
        <p:xfrm>
          <a:off x="593767" y="2434441"/>
          <a:ext cx="10910844" cy="323008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727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7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7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7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346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468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10097,0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10410,2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10339,3</a:t>
                      </a: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468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10097,0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10410,2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10339,3</a:t>
                      </a: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9684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(-), ПРОФИЦИТ (+)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4751" marR="7475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13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8391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 проекта бюджета Балко-Грузского сельского поселения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3144" y="3776353"/>
            <a:ext cx="10851468" cy="2418566"/>
          </a:xfrm>
        </p:spPr>
        <p:txBody>
          <a:bodyPr>
            <a:noAutofit/>
          </a:bodyPr>
          <a:lstStyle/>
          <a:p>
            <a:pPr marL="68580">
              <a:defRPr/>
            </a:pPr>
            <a:r>
              <a:rPr lang="ru-RU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 бюджета Балко-Грузского сельского поселения состоят из следующих поступлений:</a:t>
            </a:r>
          </a:p>
          <a:p>
            <a:pPr>
              <a:defRPr/>
            </a:pPr>
            <a:r>
              <a:rPr lang="ru-RU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налог на доходы физических лиц</a:t>
            </a:r>
          </a:p>
          <a:p>
            <a:pPr>
              <a:defRPr/>
            </a:pPr>
            <a:r>
              <a:rPr lang="ru-RU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единый сельскохозяйственный налог</a:t>
            </a:r>
          </a:p>
          <a:p>
            <a:pPr>
              <a:defRPr/>
            </a:pPr>
            <a:r>
              <a:rPr lang="ru-RU" sz="2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налоги на имущество (налог на имущество физических лиц, земельный налог)</a:t>
            </a:r>
            <a:endParaRPr lang="ru-RU" sz="2000" b="1" i="1" dirty="0">
              <a:solidFill>
                <a:srgbClr val="7030A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52" y="1068779"/>
            <a:ext cx="4068246" cy="3099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309" y="1413164"/>
            <a:ext cx="3759468" cy="268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765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8391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проекта бюджета Балко-Грузского сельского поселения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392" y="855023"/>
            <a:ext cx="10875219" cy="5545777"/>
          </a:xfrm>
        </p:spPr>
        <p:txBody>
          <a:bodyPr>
            <a:noAutofit/>
          </a:bodyPr>
          <a:lstStyle/>
          <a:p>
            <a:pPr marL="68580">
              <a:defRPr/>
            </a:pPr>
            <a:r>
              <a:rPr lang="ru-RU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неналоговым доходам бюджета Балко-Грузского сельского поселения относятся следующие поступления:</a:t>
            </a:r>
          </a:p>
          <a:p>
            <a:pPr>
              <a:defRPr/>
            </a:pPr>
            <a:r>
              <a:rPr lang="ru-RU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Доходы от использования имуществ, находящегося в государственной и муниципальной собственности (аренда за земли, находящиеся в собственности сельских поселений, аренда имущества, находящегося в оперативном управлении, аренда имущества, составляющего казну сельского поселения)</a:t>
            </a:r>
          </a:p>
          <a:p>
            <a:pPr>
              <a:defRPr/>
            </a:pPr>
            <a:r>
              <a:rPr lang="ru-RU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Доходы от оказания платных услуг и компенсации затрат государства (возмещение расходов, понесенных в связи с эксплуатацией имущества сельских поселений)</a:t>
            </a:r>
          </a:p>
        </p:txBody>
      </p:sp>
    </p:spTree>
    <p:extLst>
      <p:ext uri="{BB962C8B-B14F-4D97-AF65-F5344CB8AC3E}">
        <p14:creationId xmlns:p14="http://schemas.microsoft.com/office/powerpoint/2010/main" val="290669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35906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4804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БЮДЖЕТА БАЛКО-ГРУЗСКОГО СЕЛЬСКОГО ПОСЕЛЕНИЯ НА 2021-2023 годы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6592145"/>
              </p:ext>
            </p:extLst>
          </p:nvPr>
        </p:nvGraphicFramePr>
        <p:xfrm>
          <a:off x="2589213" y="2133600"/>
          <a:ext cx="8915400" cy="4338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4768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344384"/>
            <a:ext cx="10911840" cy="1223159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БАЛКО-ГРУЗСКОГО СЕЛЬСКОГО ПОСЕЛЕНИЯ НА 2021-2023 ГОДЫ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391967"/>
              </p:ext>
            </p:extLst>
          </p:nvPr>
        </p:nvGraphicFramePr>
        <p:xfrm>
          <a:off x="771895" y="2054430"/>
          <a:ext cx="10732720" cy="41682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07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8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8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8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78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показателей</a:t>
                      </a:r>
                    </a:p>
                  </a:txBody>
                  <a:tcPr marL="9053" marR="9053" marT="9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053" marR="9053" marT="9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9053" marR="9053" marT="9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9053" marR="9053" marT="9053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71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4825,0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4842,2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5145,3</a:t>
                      </a:r>
                    </a:p>
                  </a:txBody>
                  <a:tcPr marL="9053" marR="9053" marT="905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19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368,7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367,8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9053" marR="9053" marT="905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71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1557,8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1731,1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1674,9</a:t>
                      </a:r>
                    </a:p>
                  </a:txBody>
                  <a:tcPr marL="9053" marR="9053" marT="9053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19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 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053" marR="9053" marT="9053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19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3256,7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3386,2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3440,8</a:t>
                      </a:r>
                    </a:p>
                  </a:txBody>
                  <a:tcPr marL="9053" marR="9053" marT="9053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19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72,6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76,9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76,9</a:t>
                      </a:r>
                    </a:p>
                  </a:txBody>
                  <a:tcPr marL="9053" marR="9053" marT="9053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19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РАСХОДОВ</a:t>
                      </a:r>
                    </a:p>
                  </a:txBody>
                  <a:tcPr marL="9053" marR="9053" marT="9053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10096,8</a:t>
                      </a:r>
                    </a:p>
                  </a:txBody>
                  <a:tcPr marL="9053" marR="9053" marT="9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10410,2</a:t>
                      </a:r>
                    </a:p>
                  </a:txBody>
                  <a:tcPr marL="9053" marR="9053" marT="9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</a:rPr>
                        <a:t>10339,3</a:t>
                      </a:r>
                    </a:p>
                  </a:txBody>
                  <a:tcPr marL="9053" marR="9053" marT="905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890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605641"/>
            <a:ext cx="10911840" cy="1056903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ru-RU" b="1" i="1" u="sng" dirty="0">
                <a:solidFill>
                  <a:srgbClr val="9A2F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</a:t>
            </a:r>
            <a:r>
              <a:rPr lang="ru-RU" b="1" i="1" u="sng" dirty="0" err="1">
                <a:solidFill>
                  <a:srgbClr val="9A2F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Балеко-Грузского</a:t>
            </a:r>
            <a:r>
              <a:rPr lang="ru-RU" b="1" i="1" u="sng" dirty="0">
                <a:solidFill>
                  <a:srgbClr val="9A2F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на 2021 год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885699"/>
              </p:ext>
            </p:extLst>
          </p:nvPr>
        </p:nvGraphicFramePr>
        <p:xfrm>
          <a:off x="558140" y="1603169"/>
          <a:ext cx="10946473" cy="4310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1104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 Балко-Грузского сельского поселения в 2019-2023 годах</a:t>
            </a:r>
          </a:p>
        </p:txBody>
      </p:sp>
      <p:graphicFrame>
        <p:nvGraphicFramePr>
          <p:cNvPr id="27" name="Объект 2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433797"/>
              </p:ext>
            </p:extLst>
          </p:nvPr>
        </p:nvGraphicFramePr>
        <p:xfrm>
          <a:off x="669925" y="530225"/>
          <a:ext cx="10912475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60786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594</TotalTime>
  <Words>339</Words>
  <Application>Microsoft Office PowerPoint</Application>
  <PresentationFormat>Широкоэкранный</PresentationFormat>
  <Paragraphs>86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Georgia</vt:lpstr>
      <vt:lpstr>Times New Roman</vt:lpstr>
      <vt:lpstr>Verdana</vt:lpstr>
      <vt:lpstr>Wingdings 2</vt:lpstr>
      <vt:lpstr>Аспект</vt:lpstr>
      <vt:lpstr>Проект бюджета Балко-Грузского сельского поселения на 2021 год И на плановый период 2022 и 2023 годов </vt:lpstr>
      <vt:lpstr>БЮДЖЕТ  – ФОРМА ОБРАЗОВАНИЯ   И  РАСХОДОВАНИЯ  ДЕНЕЖНЫХ  СРЕДСТВ,  ПРЕДНАЗНАЧЕННЫХ  ДЛЯ  ФИНАНСОВОГО  ОБЕСПЕЧЕНИЯ  ДЕЯТЕЛЬНОСТИ </vt:lpstr>
      <vt:lpstr>Основные параметры проекта бюджета Балко-Грузского сельского поселения на 2021 год и плановый период 2022 и 2023 годов тыс. рублей</vt:lpstr>
      <vt:lpstr>Налоговые доходы проекта бюджета Балко-Грузского сельского поселения</vt:lpstr>
      <vt:lpstr>Неналоговые доходы проекта бюджета Балко-Грузского сельского поселения</vt:lpstr>
      <vt:lpstr>ДИНАМИКА ДОХОДОВ БЮДЖЕТА БАЛКО-ГРУЗСКОГО СЕЛЬСКОГО ПОСЕЛЕНИЯ НА 2021-2023 годы</vt:lpstr>
      <vt:lpstr>РАСХОДЫ БЮДЖЕТА БАЛКО-ГРУЗСКОГО СЕЛЬСКОГО ПОСЕЛЕНИЯ НА 2021-2023 ГОДЫ</vt:lpstr>
      <vt:lpstr>Структура расходов бюджета Балеко-Грузского сельского поселения на 2021 год</vt:lpstr>
      <vt:lpstr>Динамика расходов бюджета Балко-Грузского сельского поселения в 2019-2023 годах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ИЛЬИНСКОГО СЕЛЬСКОГО ПОСЕЛЕНИЯ НА 2021 год  и НА ПЛАНОВЫЙ ПЕРИОД  2022 и 2023 годов</dc:title>
  <dc:creator>Admin</dc:creator>
  <cp:lastModifiedBy>Роман Школа</cp:lastModifiedBy>
  <cp:revision>25</cp:revision>
  <dcterms:created xsi:type="dcterms:W3CDTF">2020-12-04T08:52:06Z</dcterms:created>
  <dcterms:modified xsi:type="dcterms:W3CDTF">2021-01-25T06:33:15Z</dcterms:modified>
</cp:coreProperties>
</file>