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9"/>
  </p:notesMasterIdLst>
  <p:sldIdLst>
    <p:sldId id="256" r:id="rId2"/>
    <p:sldId id="284" r:id="rId3"/>
    <p:sldId id="260" r:id="rId4"/>
    <p:sldId id="259" r:id="rId5"/>
    <p:sldId id="261" r:id="rId6"/>
    <p:sldId id="262" r:id="rId7"/>
    <p:sldId id="263" r:id="rId8"/>
    <p:sldId id="264" r:id="rId9"/>
    <p:sldId id="267" r:id="rId10"/>
    <p:sldId id="270" r:id="rId11"/>
    <p:sldId id="271" r:id="rId12"/>
    <p:sldId id="272" r:id="rId13"/>
    <p:sldId id="273" r:id="rId14"/>
    <p:sldId id="282" r:id="rId15"/>
    <p:sldId id="275" r:id="rId16"/>
    <p:sldId id="278" r:id="rId17"/>
    <p:sldId id="28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0099"/>
    <a:srgbClr val="CC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83" autoAdjust="0"/>
    <p:restoredTop sz="89558" autoAdjust="0"/>
  </p:normalViewPr>
  <p:slideViewPr>
    <p:cSldViewPr>
      <p:cViewPr>
        <p:scale>
          <a:sx n="80" d="100"/>
          <a:sy n="80" d="100"/>
        </p:scale>
        <p:origin x="-1068" y="-6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dLbl>
              <c:idx val="0"/>
              <c:layout>
                <c:manualLayout>
                  <c:x val="2.8906753414240402E-3"/>
                  <c:y val="-1.492995265911864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10631,1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8789389719256318E-2"/>
                  <c:y val="0.1269045976025082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13285,5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7.2266883535601102E-3"/>
                  <c:y val="-1.9906603545491487E-2"/>
                </c:manualLayout>
              </c:layout>
              <c:tx>
                <c:rich>
                  <a:bodyPr/>
                  <a:lstStyle/>
                  <a:p>
                    <a:endParaRPr lang="ru-RU" dirty="0" smtClean="0"/>
                  </a:p>
                  <a:p>
                    <a:r>
                      <a:rPr lang="en-US" dirty="0" smtClean="0"/>
                      <a:t>12183,7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2020 г</c:v>
                </c:pt>
                <c:pt idx="1">
                  <c:v>2021 г</c:v>
                </c:pt>
                <c:pt idx="2">
                  <c:v>2022 г</c:v>
                </c:pt>
                <c:pt idx="3">
                  <c:v>2020 г</c:v>
                </c:pt>
                <c:pt idx="4">
                  <c:v>2021 г</c:v>
                </c:pt>
                <c:pt idx="5">
                  <c:v>2022 г</c:v>
                </c:pt>
                <c:pt idx="6">
                  <c:v>2020 г</c:v>
                </c:pt>
                <c:pt idx="7">
                  <c:v>2021 г</c:v>
                </c:pt>
                <c:pt idx="8">
                  <c:v>2022 г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10631.1</c:v>
                </c:pt>
                <c:pt idx="1">
                  <c:v>13285.5</c:v>
                </c:pt>
                <c:pt idx="2">
                  <c:v>12183.7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dLbls>
            <c:dLbl>
              <c:idx val="3"/>
              <c:layout>
                <c:manualLayout>
                  <c:x val="2.8906753414240402E-3"/>
                  <c:y val="0.11695129582976245"/>
                </c:manualLayout>
              </c:layout>
              <c:showVal val="1"/>
            </c:dLbl>
            <c:dLbl>
              <c:idx val="4"/>
              <c:layout>
                <c:manualLayout>
                  <c:x val="1.1562701365696183E-2"/>
                  <c:y val="-2.4883254431864409E-2"/>
                </c:manualLayout>
              </c:layout>
              <c:showVal val="1"/>
            </c:dLbl>
            <c:dLbl>
              <c:idx val="5"/>
              <c:layout>
                <c:manualLayout>
                  <c:x val="-1.4453376707120201E-3"/>
                  <c:y val="9.9533017727457568E-2"/>
                </c:manualLayout>
              </c:layout>
              <c:showVal val="1"/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2020 г</c:v>
                </c:pt>
                <c:pt idx="1">
                  <c:v>2021 г</c:v>
                </c:pt>
                <c:pt idx="2">
                  <c:v>2022 г</c:v>
                </c:pt>
                <c:pt idx="3">
                  <c:v>2020 г</c:v>
                </c:pt>
                <c:pt idx="4">
                  <c:v>2021 г</c:v>
                </c:pt>
                <c:pt idx="5">
                  <c:v>2022 г</c:v>
                </c:pt>
                <c:pt idx="6">
                  <c:v>2020 г</c:v>
                </c:pt>
                <c:pt idx="7">
                  <c:v>2021 г</c:v>
                </c:pt>
                <c:pt idx="8">
                  <c:v>2022 г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3">
                  <c:v>10631.1</c:v>
                </c:pt>
                <c:pt idx="4">
                  <c:v>13285.5</c:v>
                </c:pt>
                <c:pt idx="5">
                  <c:v>12183.7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Профицитов</c:v>
                </c:pt>
              </c:strCache>
            </c:strRef>
          </c:tx>
          <c:dLbls>
            <c:dLbl>
              <c:idx val="2"/>
              <c:layout/>
              <c:showVal val="1"/>
            </c:dLbl>
            <c:delete val="1"/>
          </c:dLbls>
          <c:cat>
            <c:strRef>
              <c:f>Лист1!$A$2:$A$10</c:f>
              <c:strCache>
                <c:ptCount val="9"/>
                <c:pt idx="0">
                  <c:v>2020 г</c:v>
                </c:pt>
                <c:pt idx="1">
                  <c:v>2021 г</c:v>
                </c:pt>
                <c:pt idx="2">
                  <c:v>2022 г</c:v>
                </c:pt>
                <c:pt idx="3">
                  <c:v>2020 г</c:v>
                </c:pt>
                <c:pt idx="4">
                  <c:v>2021 г</c:v>
                </c:pt>
                <c:pt idx="5">
                  <c:v>2022 г</c:v>
                </c:pt>
                <c:pt idx="6">
                  <c:v>2020 г</c:v>
                </c:pt>
                <c:pt idx="7">
                  <c:v>2021 г</c:v>
                </c:pt>
                <c:pt idx="8">
                  <c:v>2022 г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hape val="box"/>
        <c:axId val="67192320"/>
        <c:axId val="67193856"/>
        <c:axId val="92256448"/>
      </c:bar3DChart>
      <c:catAx>
        <c:axId val="67192320"/>
        <c:scaling>
          <c:orientation val="minMax"/>
        </c:scaling>
        <c:axPos val="b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67193856"/>
        <c:crosses val="autoZero"/>
        <c:auto val="1"/>
        <c:lblAlgn val="ctr"/>
        <c:lblOffset val="100"/>
      </c:catAx>
      <c:valAx>
        <c:axId val="67193856"/>
        <c:scaling>
          <c:orientation val="minMax"/>
        </c:scaling>
        <c:axPos val="l"/>
        <c:majorGridlines/>
        <c:numFmt formatCode="General" sourceLinked="1"/>
        <c:tickLblPos val="nextTo"/>
        <c:crossAx val="67192320"/>
        <c:crosses val="autoZero"/>
        <c:crossBetween val="between"/>
      </c:valAx>
      <c:serAx>
        <c:axId val="92256448"/>
        <c:scaling>
          <c:orientation val="minMax"/>
        </c:scaling>
        <c:delete val="1"/>
        <c:axPos val="b"/>
        <c:tickLblPos val="none"/>
        <c:crossAx val="67193856"/>
        <c:crosses val="autoZero"/>
      </c:serAx>
    </c:plotArea>
    <c:legend>
      <c:legendPos val="r"/>
      <c:layout/>
      <c:txPr>
        <a:bodyPr/>
        <a:lstStyle/>
        <a:p>
          <a:pPr>
            <a:defRPr sz="161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9.1059602649006713E-2"/>
          <c:y val="8.7463556851311866E-2"/>
          <c:w val="0.61341059602649051"/>
          <c:h val="0.74344023323615205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налоговые</c:v>
                </c:pt>
              </c:strCache>
            </c:strRef>
          </c:tx>
          <c:spPr>
            <a:ln w="11146">
              <a:solidFill>
                <a:srgbClr val="000080"/>
              </a:solidFill>
              <a:prstDash val="solid"/>
            </a:ln>
          </c:spPr>
          <c:marker>
            <c:symbol val="diamond"/>
            <c:size val="4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Sheet1!$B$1:$E$1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Sheet1!$B$2:$E$2</c:f>
              <c:numCache>
                <c:formatCode>#,##0.00</c:formatCode>
                <c:ptCount val="4"/>
                <c:pt idx="0">
                  <c:v>10771.5</c:v>
                </c:pt>
                <c:pt idx="1">
                  <c:v>9272.4</c:v>
                </c:pt>
                <c:pt idx="2">
                  <c:v>13217.7</c:v>
                </c:pt>
                <c:pt idx="3">
                  <c:v>12115.9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неналоговые</c:v>
                </c:pt>
              </c:strCache>
            </c:strRef>
          </c:tx>
          <c:spPr>
            <a:ln w="11146">
              <a:solidFill>
                <a:srgbClr val="FF00FF"/>
              </a:solidFill>
              <a:prstDash val="solid"/>
            </a:ln>
          </c:spPr>
          <c:marker>
            <c:symbol val="square"/>
            <c:size val="4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Sheet1!$B$1:$E$1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Sheet1!$B$3:$E$3</c:f>
              <c:numCache>
                <c:formatCode>#,##0.00</c:formatCode>
                <c:ptCount val="4"/>
                <c:pt idx="0">
                  <c:v>78.099999999999994</c:v>
                </c:pt>
                <c:pt idx="1">
                  <c:v>67.8</c:v>
                </c:pt>
                <c:pt idx="2">
                  <c:v>67.8</c:v>
                </c:pt>
                <c:pt idx="3">
                  <c:v>67.8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безвозмездные</c:v>
                </c:pt>
              </c:strCache>
            </c:strRef>
          </c:tx>
          <c:spPr>
            <a:ln w="11146">
              <a:solidFill>
                <a:srgbClr val="FFFF00"/>
              </a:solidFill>
              <a:prstDash val="solid"/>
            </a:ln>
          </c:spPr>
          <c:marker>
            <c:symbol val="triangle"/>
            <c:size val="4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cat>
            <c:numRef>
              <c:f>Sheet1!$B$1:$E$1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Sheet1!$B$4:$E$4</c:f>
              <c:numCache>
                <c:formatCode>#,##0.00</c:formatCode>
                <c:ptCount val="4"/>
                <c:pt idx="0">
                  <c:v>1396.2</c:v>
                </c:pt>
                <c:pt idx="1">
                  <c:v>1290.9000000000001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объем дохода на одного жителя</c:v>
                </c:pt>
              </c:strCache>
            </c:strRef>
          </c:tx>
          <c:spPr>
            <a:ln w="11146">
              <a:solidFill>
                <a:srgbClr val="00FFFF"/>
              </a:solidFill>
              <a:prstDash val="solid"/>
            </a:ln>
          </c:spPr>
          <c:marker>
            <c:symbol val="x"/>
            <c:size val="4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cat>
            <c:numRef>
              <c:f>Sheet1!$B$1:$E$1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Sheet1!$B$5:$E$5</c:f>
              <c:numCache>
                <c:formatCode>#,##0.00</c:formatCode>
                <c:ptCount val="4"/>
                <c:pt idx="0">
                  <c:v>5321.17</c:v>
                </c:pt>
                <c:pt idx="1">
                  <c:v>4622.22</c:v>
                </c:pt>
                <c:pt idx="2">
                  <c:v>5776.3</c:v>
                </c:pt>
                <c:pt idx="3">
                  <c:v>4615.04</c:v>
                </c:pt>
              </c:numCache>
            </c:numRef>
          </c:val>
        </c:ser>
        <c:marker val="1"/>
        <c:axId val="97711616"/>
        <c:axId val="97713536"/>
      </c:lineChart>
      <c:catAx>
        <c:axId val="97711616"/>
        <c:scaling>
          <c:orientation val="minMax"/>
        </c:scaling>
        <c:axPos val="b"/>
        <c:numFmt formatCode="General" sourceLinked="1"/>
        <c:tickLblPos val="nextTo"/>
        <c:spPr>
          <a:ln w="278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53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97713536"/>
        <c:crosses val="autoZero"/>
        <c:auto val="1"/>
        <c:lblAlgn val="ctr"/>
        <c:lblOffset val="100"/>
        <c:tickLblSkip val="1"/>
        <c:tickMarkSkip val="1"/>
      </c:catAx>
      <c:valAx>
        <c:axId val="97713536"/>
        <c:scaling>
          <c:orientation val="minMax"/>
        </c:scaling>
        <c:axPos val="l"/>
        <c:majorGridlines>
          <c:spPr>
            <a:ln w="2787">
              <a:solidFill>
                <a:srgbClr val="000000"/>
              </a:solidFill>
              <a:prstDash val="solid"/>
            </a:ln>
          </c:spPr>
        </c:majorGridlines>
        <c:numFmt formatCode="#,##0.00" sourceLinked="1"/>
        <c:tickLblPos val="nextTo"/>
        <c:spPr>
          <a:noFill/>
          <a:ln w="278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53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97711616"/>
        <c:crosses val="autoZero"/>
        <c:crossBetween val="between"/>
      </c:valAx>
      <c:spPr>
        <a:solidFill>
          <a:srgbClr val="C0C0C0"/>
        </a:solidFill>
        <a:ln w="11146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1440397350993379"/>
          <c:y val="0.28571428571428598"/>
          <c:w val="0.28311258278145723"/>
          <c:h val="0.34110787172011681"/>
        </c:manualLayout>
      </c:layout>
      <c:spPr>
        <a:noFill/>
        <a:ln w="22293">
          <a:noFill/>
        </a:ln>
      </c:spPr>
      <c:txPr>
        <a:bodyPr/>
        <a:lstStyle/>
        <a:p>
          <a:pPr>
            <a:defRPr sz="965" b="1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53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32021872265966889"/>
          <c:y val="0.11218641628574855"/>
        </c:manualLayout>
      </c:layout>
      <c:txPr>
        <a:bodyPr/>
        <a:lstStyle/>
        <a:p>
          <a:pPr>
            <a:defRPr sz="2800" i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2.2222222222222251E-2"/>
          <c:y val="8.5068611217764115E-2"/>
          <c:w val="0.6581284995625577"/>
          <c:h val="0.866254286118046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explosion val="4"/>
          <c:dPt>
            <c:idx val="2"/>
            <c:explosion val="8"/>
          </c:dPt>
          <c:dLbls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</c:v>
                </c:pt>
                <c:pt idx="1">
                  <c:v>Единый сельскохозяйственный налог</c:v>
                </c:pt>
                <c:pt idx="2">
                  <c:v>Налог на имущество ФЛ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448.9</c:v>
                </c:pt>
                <c:pt idx="1">
                  <c:v>3800.3</c:v>
                </c:pt>
                <c:pt idx="2">
                  <c:v>293.3</c:v>
                </c:pt>
                <c:pt idx="3">
                  <c:v>4729.9000000000005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0170308398950165"/>
          <c:y val="0.20317399372880268"/>
          <c:w val="0.28371358267716534"/>
          <c:h val="0.73241331870946458"/>
        </c:manualLayout>
      </c:layout>
      <c:overlay val="1"/>
      <c:txPr>
        <a:bodyPr/>
        <a:lstStyle/>
        <a:p>
          <a:pPr>
            <a:defRPr sz="1050" kern="100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3200" i="1"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/>
              <a:t>Неналоговые доходы </a:t>
            </a:r>
          </a:p>
          <a:p>
            <a:pPr>
              <a:defRPr sz="3200" i="1"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/>
              <a:t>на 2020 г.</a:t>
            </a:r>
            <a:endParaRPr lang="ru-RU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2.00937226596676E-2"/>
          <c:y val="0"/>
          <c:w val="0.66881321084864465"/>
          <c:h val="0.935980314960629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налоговые доходы</c:v>
                </c:pt>
              </c:strCache>
            </c:strRef>
          </c:tx>
          <c:explosion val="25"/>
          <c:dPt>
            <c:idx val="0"/>
            <c:explosion val="16"/>
          </c:dPt>
          <c:dPt>
            <c:idx val="1"/>
            <c:explosion val="20"/>
          </c:dPt>
          <c:dLbls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Доходы, получаемые в виде арендной платы, а также средства от  продажи права на заключение договоров аренды за земли, находящиеся в собственности сельских поселений (за исключением земельных участков муниципальных бюджетных и автономных 
учреждений)
Доход</c:v>
                </c:pt>
                <c:pt idx="1">
                  <c:v>Доходы от сдачи в аренду имущества, составляющего казну сельских поселений      (за исключением земельных участков)</c:v>
                </c:pt>
                <c:pt idx="2">
                  <c:v>Штрафы, санкции, возмещение ущерба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29.3</c:v>
                </c:pt>
                <c:pt idx="1">
                  <c:v>38.200000000000003</c:v>
                </c:pt>
                <c:pt idx="2">
                  <c:v>0.30000000000000016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693225065617111"/>
          <c:y val="0.2287939632545932"/>
          <c:w val="0.33056774934383415"/>
          <c:h val="0.76288116068824763"/>
        </c:manualLayout>
      </c:layout>
      <c:txPr>
        <a:bodyPr/>
        <a:lstStyle/>
        <a:p>
          <a:pPr>
            <a:defRPr sz="1000" baseline="0"/>
          </a:pPr>
          <a:endParaRPr lang="ru-RU"/>
        </a:p>
      </c:txPr>
    </c:legend>
    <c:plotVisOnly val="1"/>
    <c:dispBlanksAs val="zero"/>
  </c:chart>
  <c:spPr>
    <a:gradFill flip="none" rotWithShape="1">
      <a:gsLst>
        <a:gs pos="0">
          <a:srgbClr val="FFFFFF"/>
        </a:gs>
        <a:gs pos="7001">
          <a:srgbClr val="E6E6E6"/>
        </a:gs>
        <a:gs pos="32001">
          <a:srgbClr val="7D8496"/>
        </a:gs>
        <a:gs pos="47000">
          <a:srgbClr val="E6E6E6"/>
        </a:gs>
        <a:gs pos="85001">
          <a:srgbClr val="7D8496"/>
        </a:gs>
        <a:gs pos="100000">
          <a:srgbClr val="E6E6E6"/>
        </a:gs>
      </a:gsLst>
      <a:lin ang="2700000" scaled="1"/>
      <a:tileRect/>
    </a:gradFill>
    <a:ln>
      <a:noFill/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БЕЗВОЗМЕЗДНЫЕ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ПОСТУПЛЕНИЯ </a:t>
            </a:r>
          </a:p>
          <a:p>
            <a:pPr>
              <a:defRPr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на 2020 г.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6613188976377955"/>
          <c:y val="4.0740740740740772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5.6493438320209984E-2"/>
          <c:y val="0.15438947214931512"/>
          <c:w val="0.59924300087489069"/>
          <c:h val="0.8415822397200332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explosion val="25"/>
          <c:dPt>
            <c:idx val="0"/>
            <c:explosion val="0"/>
          </c:dPt>
          <c:dLbls>
            <c:dLbl>
              <c:idx val="1"/>
              <c:layout>
                <c:manualLayout>
                  <c:x val="4.2639435695538104E-3"/>
                  <c:y val="1.3128900554097404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Лист1!$A$2:$A$3</c:f>
              <c:strCache>
                <c:ptCount val="1"/>
                <c:pt idx="0">
                  <c:v>Дотации бюджетам бюджетной системы РФ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1290.9000000000001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zero"/>
  </c:chart>
  <c:spPr>
    <a:gradFill flip="none" rotWithShape="1">
      <a:gsLst>
        <a:gs pos="0">
          <a:srgbClr val="FFFFFF"/>
        </a:gs>
        <a:gs pos="7001">
          <a:srgbClr val="E6E6E6"/>
        </a:gs>
        <a:gs pos="32001">
          <a:srgbClr val="7D8496"/>
        </a:gs>
        <a:gs pos="47000">
          <a:srgbClr val="E6E6E6"/>
        </a:gs>
        <a:gs pos="85001">
          <a:srgbClr val="7D8496"/>
        </a:gs>
        <a:gs pos="100000">
          <a:srgbClr val="E6E6E6"/>
        </a:gs>
      </a:gsLst>
      <a:lin ang="2700000" scaled="1"/>
      <a:tileRect/>
    </a:gradFill>
  </c:spPr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0146544181977417E-4"/>
          <c:y val="1.3236402763887349E-2"/>
          <c:w val="0.71256583552056063"/>
          <c:h val="0.986378562164696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2020 год</c:v>
                </c:pt>
              </c:strCache>
            </c:strRef>
          </c:tx>
          <c:dLbls>
            <c:dLbl>
              <c:idx val="0"/>
              <c:layout>
                <c:manualLayout>
                  <c:x val="-0.11433274270655507"/>
                  <c:y val="-0.12081474459799754"/>
                </c:manualLayout>
              </c:layout>
              <c:showVal val="1"/>
            </c:dLbl>
            <c:dLbl>
              <c:idx val="2"/>
              <c:layout>
                <c:manualLayout>
                  <c:x val="-3.8460088295059348E-2"/>
                  <c:y val="1.6538339841031847E-2"/>
                </c:manualLayout>
              </c:layout>
              <c:showVal val="1"/>
            </c:dLbl>
            <c:dLbl>
              <c:idx val="4"/>
              <c:layout>
                <c:manualLayout>
                  <c:x val="-1.0477564362850399E-2"/>
                  <c:y val="2.8191638810916146E-3"/>
                </c:manualLayout>
              </c:layout>
              <c:showVal val="1"/>
            </c:dLbl>
            <c:dLbl>
              <c:idx val="5"/>
              <c:layout>
                <c:manualLayout>
                  <c:x val="3.2137250894864286E-2"/>
                  <c:y val="2.8191638810916146E-3"/>
                </c:manualLayout>
              </c:layout>
              <c:showVal val="1"/>
            </c:dLbl>
            <c:dLbl>
              <c:idx val="6"/>
              <c:layout>
                <c:manualLayout>
                  <c:x val="2.9362134234548549E-2"/>
                  <c:y val="-5.8825305713032785E-3"/>
                </c:manualLayout>
              </c:layout>
              <c:showVal val="1"/>
            </c:dLbl>
            <c:showVal val="1"/>
          </c:dLbls>
          <c:cat>
            <c:strRef>
              <c:f>Лист1!$A$2:$A$7</c:f>
              <c:strCache>
                <c:ptCount val="6"/>
                <c:pt idx="0">
                  <c:v>Общегосударственные вопросы</c:v>
                </c:pt>
                <c:pt idx="1">
                  <c:v>Национальная безопасности и правоохранительная деятельность</c:v>
                </c:pt>
                <c:pt idx="2">
                  <c:v>Развитие культуры</c:v>
                </c:pt>
                <c:pt idx="3">
                  <c:v>Жилищно-комунальное хозяйство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4795.2</c:v>
                </c:pt>
                <c:pt idx="1">
                  <c:v>335.2</c:v>
                </c:pt>
                <c:pt idx="2">
                  <c:v>3734.4</c:v>
                </c:pt>
                <c:pt idx="3">
                  <c:v>1690.2</c:v>
                </c:pt>
                <c:pt idx="4">
                  <c:v>8.8000000000000007</c:v>
                </c:pt>
                <c:pt idx="5">
                  <c:v>67.3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4410892388451677"/>
          <c:y val="7.1351569232948803E-2"/>
          <c:w val="0.24755774278215292"/>
          <c:h val="0.79946570691798169"/>
        </c:manualLayout>
      </c:layout>
      <c:txPr>
        <a:bodyPr/>
        <a:lstStyle/>
        <a:p>
          <a:pPr>
            <a:defRPr sz="1000" baseline="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"Развитие культуры"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2020г</c:v>
                </c:pt>
                <c:pt idx="1">
                  <c:v>2021г</c:v>
                </c:pt>
                <c:pt idx="2">
                  <c:v>2022г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2660.3</c:v>
                </c:pt>
                <c:pt idx="1">
                  <c:v>2321.6999999999998</c:v>
                </c:pt>
                <c:pt idx="2">
                  <c:v>2198.4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Защита населения и территории от черезвычайных ситуаций, обеспечение пажарной безопасности и безопасности лбдей 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2020г</c:v>
                </c:pt>
                <c:pt idx="1">
                  <c:v>2021г</c:v>
                </c:pt>
                <c:pt idx="2">
                  <c:v>2022г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437.3</c:v>
                </c:pt>
                <c:pt idx="1">
                  <c:v>467.1</c:v>
                </c:pt>
                <c:pt idx="2">
                  <c:v>322.10000000000002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 "Благоустройство территории Балко-Грузского сельского поселения»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2020г</c:v>
                </c:pt>
                <c:pt idx="1">
                  <c:v>2021г</c:v>
                </c:pt>
                <c:pt idx="2">
                  <c:v>2022г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1654.6</c:v>
                </c:pt>
                <c:pt idx="1">
                  <c:v>2572.9</c:v>
                </c:pt>
                <c:pt idx="2">
                  <c:v>1626.4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 "Муниципальная политика"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2020г</c:v>
                </c:pt>
                <c:pt idx="1">
                  <c:v>2021г</c:v>
                </c:pt>
                <c:pt idx="2">
                  <c:v>2022г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4486.6000000000004</c:v>
                </c:pt>
                <c:pt idx="1">
                  <c:v>4916.7</c:v>
                </c:pt>
                <c:pt idx="2">
                  <c:v>4966.3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«Обеспечение общественного порядка и противодействие преступности»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2020г</c:v>
                </c:pt>
                <c:pt idx="1">
                  <c:v>2021г</c:v>
                </c:pt>
                <c:pt idx="2">
                  <c:v>2022г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31.3</c:v>
                </c:pt>
                <c:pt idx="1">
                  <c:v>32.6</c:v>
                </c:pt>
                <c:pt idx="2">
                  <c:v>32.6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 «Энергоэффективность и развитие энергетики»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2020г</c:v>
                </c:pt>
                <c:pt idx="1">
                  <c:v>2021г</c:v>
                </c:pt>
                <c:pt idx="2">
                  <c:v>2022г</c:v>
                </c:pt>
              </c:strCache>
            </c:strRef>
          </c:cat>
          <c:val>
            <c:numRef>
              <c:f>Лист1!$G$2:$G$4</c:f>
              <c:numCache>
                <c:formatCode>General</c:formatCode>
                <c:ptCount val="3"/>
                <c:pt idx="0">
                  <c:v>496.9</c:v>
                </c:pt>
                <c:pt idx="1">
                  <c:v>781.7</c:v>
                </c:pt>
                <c:pt idx="2">
                  <c:v>131.69999999999999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"Развитие транспортной системы"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2020г</c:v>
                </c:pt>
                <c:pt idx="1">
                  <c:v>2021г</c:v>
                </c:pt>
                <c:pt idx="2">
                  <c:v>2022г</c:v>
                </c:pt>
              </c:strCache>
            </c:strRef>
          </c:cat>
          <c:val>
            <c:numRef>
              <c:f>Лист1!$H$2:$H$4</c:f>
              <c:numCache>
                <c:formatCode>General</c:formatCode>
                <c:ptCount val="3"/>
                <c:pt idx="0">
                  <c:v>219.4</c:v>
                </c:pt>
                <c:pt idx="1">
                  <c:v>229.4</c:v>
                </c:pt>
                <c:pt idx="2">
                  <c:v>1085.4000000000001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"Управление муниципальными финансами и создание условий для эффективного управления муниципальными фмнансами"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2020г</c:v>
                </c:pt>
                <c:pt idx="1">
                  <c:v>2021г</c:v>
                </c:pt>
                <c:pt idx="2">
                  <c:v>2022г</c:v>
                </c:pt>
              </c:strCache>
            </c:strRef>
          </c:cat>
          <c:val>
            <c:numRef>
              <c:f>Лист1!$I$2:$I$4</c:f>
              <c:numCache>
                <c:formatCode>General</c:formatCode>
                <c:ptCount val="3"/>
                <c:pt idx="0">
                  <c:v>113.6</c:v>
                </c:pt>
                <c:pt idx="1">
                  <c:v>113.6</c:v>
                </c:pt>
                <c:pt idx="2">
                  <c:v>113.6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"Обеспечение качественными жилищно-коммунальными услугами население"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2020г</c:v>
                </c:pt>
                <c:pt idx="1">
                  <c:v>2021г</c:v>
                </c:pt>
                <c:pt idx="2">
                  <c:v>2022г</c:v>
                </c:pt>
              </c:strCache>
            </c:strRef>
          </c:cat>
          <c:val>
            <c:numRef>
              <c:f>Лист1!$J$2:$J$4</c:f>
              <c:numCache>
                <c:formatCode>General</c:formatCode>
                <c:ptCount val="3"/>
                <c:pt idx="0">
                  <c:v>448.7</c:v>
                </c:pt>
                <c:pt idx="1">
                  <c:v>541.79999999999995</c:v>
                </c:pt>
                <c:pt idx="2">
                  <c:v>515.20000000000005</c:v>
                </c:pt>
              </c:numCache>
            </c:numRef>
          </c:val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"Развитие физической культуры, школьного спорта и массового спорта, проведение официальных физкультурно-оздоровительных и спортивных мероприятий"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2020г</c:v>
                </c:pt>
                <c:pt idx="1">
                  <c:v>2021г</c:v>
                </c:pt>
                <c:pt idx="2">
                  <c:v>2022г</c:v>
                </c:pt>
              </c:strCache>
            </c:strRef>
          </c:cat>
          <c:val>
            <c:numRef>
              <c:f>Лист1!$K$2:$K$4</c:f>
              <c:numCache>
                <c:formatCode>General</c:formatCode>
                <c:ptCount val="3"/>
                <c:pt idx="0">
                  <c:v>50</c:v>
                </c:pt>
                <c:pt idx="1">
                  <c:v>153.19999999999999</c:v>
                </c:pt>
                <c:pt idx="2">
                  <c:v>168.1</c:v>
                </c:pt>
              </c:numCache>
            </c:numRef>
          </c:val>
        </c:ser>
        <c:shape val="box"/>
        <c:axId val="121898880"/>
        <c:axId val="121900416"/>
        <c:axId val="0"/>
      </c:bar3DChart>
      <c:catAx>
        <c:axId val="121898880"/>
        <c:scaling>
          <c:orientation val="minMax"/>
        </c:scaling>
        <c:axPos val="b"/>
        <c:tickLblPos val="nextTo"/>
        <c:crossAx val="121900416"/>
        <c:crosses val="autoZero"/>
        <c:auto val="1"/>
        <c:lblAlgn val="ctr"/>
        <c:lblOffset val="100"/>
      </c:catAx>
      <c:valAx>
        <c:axId val="121900416"/>
        <c:scaling>
          <c:orientation val="minMax"/>
        </c:scaling>
        <c:axPos val="l"/>
        <c:majorGridlines/>
        <c:numFmt formatCode="General" sourceLinked="1"/>
        <c:tickLblPos val="nextTo"/>
        <c:crossAx val="12189888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000" kern="900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100" kern="900" baseline="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000" kern="900" baseline="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000" kern="900" baseline="0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000" kern="900" baseline="0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000" kern="900" baseline="0"/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000" kern="900" baseline="0"/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000" kern="900" baseline="0"/>
            </a:pPr>
            <a:endParaRPr lang="ru-RU"/>
          </a:p>
        </c:txPr>
      </c:legendEntry>
      <c:legendEntry>
        <c:idx val="8"/>
        <c:txPr>
          <a:bodyPr/>
          <a:lstStyle/>
          <a:p>
            <a:pPr>
              <a:defRPr sz="1000" kern="900" baseline="0"/>
            </a:pPr>
            <a:endParaRPr lang="ru-RU"/>
          </a:p>
        </c:txPr>
      </c:legendEntry>
      <c:layout>
        <c:manualLayout>
          <c:xMode val="edge"/>
          <c:yMode val="edge"/>
          <c:x val="0.63799130127726367"/>
          <c:y val="9.5719196391377548E-2"/>
          <c:w val="0.33763430323971477"/>
          <c:h val="0.79952048739204951"/>
        </c:manualLayout>
      </c:layout>
      <c:txPr>
        <a:bodyPr/>
        <a:lstStyle/>
        <a:p>
          <a:pPr>
            <a:defRPr sz="800" kern="900" baseline="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C54747-4D87-4F43-A3FC-E5BC38A047F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86D5D0-3226-4B37-9D4C-C9CAB99E0413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3500000" scaled="1"/>
          <a:tileRect/>
        </a:gradFill>
      </dgm:spPr>
      <dgm:t>
        <a:bodyPr/>
        <a:lstStyle/>
        <a:p>
          <a:r>
            <a:rPr lang="ru-RU" sz="2800" dirty="0" smtClean="0">
              <a:solidFill>
                <a:srgbClr val="FF0000"/>
              </a:solidFill>
              <a:latin typeface="Monotype Corsiva" pitchFamily="66" charset="0"/>
            </a:rPr>
            <a:t>Бюджет Балко-Грузского сельского поселения на 2020 год и на плановый период 2021 и 2022 годов направлен на решение следующих ключевых задач: </a:t>
          </a:r>
          <a:endParaRPr lang="ru-RU" sz="28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AB76B718-596B-4B54-B258-4E81608997B0}" type="parTrans" cxnId="{7A4ECC01-9F92-4F75-AE59-7CC05F3E1B87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65FA0B4C-6C06-4E6F-8B34-00AC6E54E00C}" type="sibTrans" cxnId="{7A4ECC01-9F92-4F75-AE59-7CC05F3E1B87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BCC83C96-9FA2-4EB2-9DAB-D8014A4E4428}">
      <dgm:prSet phldrT="[Текст]" custT="1"/>
      <dgm:sp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3500000" scaled="1"/>
          <a:tileRect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обеспечение устойчивости и сбалансированности бюджетной системы в</a:t>
          </a:r>
        </a:p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целях гарантированного исполнения действующих и принимаемых расходных обязательств</a:t>
          </a:r>
          <a:endParaRPr lang="ru-RU" sz="16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B9F76F31-182D-4F4D-92ED-6A56EC130D88}" type="parTrans" cxnId="{E803E83F-A84F-40EB-A376-6D38E52798FA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B474E001-529E-42EF-B1CF-17163CA9F32F}" type="sibTrans" cxnId="{E803E83F-A84F-40EB-A376-6D38E52798FA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A461B25A-3852-44AE-949F-8E0711DF6276}">
      <dgm:prSet phldrT="[Текст]" custT="1"/>
      <dgm:sp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3500000" scaled="1"/>
          <a:tileRect/>
        </a:gradFill>
      </dgm:spPr>
      <dgm:t>
        <a:bodyPr/>
        <a:lstStyle/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соответствие финансовых возможностей </a:t>
          </a:r>
        </a:p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Балко-Грузского сельского поселения  ключевым направлениям развития</a:t>
          </a:r>
          <a:endParaRPr lang="ru-RU" sz="16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C53E512F-C226-4470-BD1D-A17F38D2E36F}" type="parTrans" cxnId="{B2DC5047-77BC-4EA3-9E5A-201444EB2952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ACEA9B5-04CF-4591-A371-C2F63B7E95BC}" type="sibTrans" cxnId="{B2DC5047-77BC-4EA3-9E5A-201444EB2952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0A357A0A-1612-4BDA-B2A8-747F427C287A}">
      <dgm:prSet phldrT="[Текст]" custT="1"/>
      <dgm:sp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3500000" scaled="1"/>
          <a:tileRect/>
        </a:gradFill>
      </dgm:spPr>
      <dgm:t>
        <a:bodyPr/>
        <a:lstStyle/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вовлечение  граждан в осуществлении местного самоуправления путем инициативного </a:t>
          </a:r>
          <a:r>
            <a:rPr lang="ru-RU" sz="1600" dirty="0" err="1" smtClean="0">
              <a:solidFill>
                <a:srgbClr val="FF0000"/>
              </a:solidFill>
              <a:latin typeface="Monotype Corsiva" pitchFamily="66" charset="0"/>
            </a:rPr>
            <a:t>бюджетирования</a:t>
          </a:r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, повышение прозрачности и открытости бюджетного процесса</a:t>
          </a:r>
          <a:endParaRPr lang="ru-RU" sz="16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652EA4EF-5D24-462E-95E9-420FC6E89FB3}" type="parTrans" cxnId="{FD887785-296E-412F-ADAD-395FD4A8D76B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B6EB831-9FC2-4E35-BC33-68941A863DB5}" type="sibTrans" cxnId="{FD887785-296E-412F-ADAD-395FD4A8D76B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64E54A0-E4DA-4A1D-9A56-66CD3132E6B9}">
      <dgm:prSet custT="1"/>
      <dgm:sp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3500000" scaled="1"/>
          <a:tileRect/>
        </a:gradFill>
      </dgm:spPr>
      <dgm:t>
        <a:bodyPr/>
        <a:lstStyle/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повышение эффективности бюджетной политики, в том числе за счет оптимизации расходов и реструктуризации бюджетной сети, ревизии основных мероприятий муниципальных программ и осуществления  муниципального внутреннего финансового контроля</a:t>
          </a:r>
          <a:endParaRPr lang="ru-RU" sz="16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E7AE66F9-F860-4265-A2CD-5DDD2D8792E0}" type="parTrans" cxnId="{22FB84B7-D47D-4980-95D6-8F83E6620684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445FBBDC-B769-476C-BA87-8A419EC71B87}" type="sibTrans" cxnId="{22FB84B7-D47D-4980-95D6-8F83E6620684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76AB29A1-36C4-4BF0-A874-9FFD824132AC}" type="pres">
      <dgm:prSet presAssocID="{21C54747-4D87-4F43-A3FC-E5BC38A047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8478052-4249-41C4-86CE-A230570E166E}" type="pres">
      <dgm:prSet presAssocID="{9C86D5D0-3226-4B37-9D4C-C9CAB99E0413}" presName="hierRoot1" presStyleCnt="0">
        <dgm:presLayoutVars>
          <dgm:hierBranch val="init"/>
        </dgm:presLayoutVars>
      </dgm:prSet>
      <dgm:spPr/>
    </dgm:pt>
    <dgm:pt modelId="{6641A3A3-4D57-4407-9A7D-943D619D2184}" type="pres">
      <dgm:prSet presAssocID="{9C86D5D0-3226-4B37-9D4C-C9CAB99E0413}" presName="rootComposite1" presStyleCnt="0"/>
      <dgm:spPr/>
    </dgm:pt>
    <dgm:pt modelId="{7EC78978-B3ED-4280-8AB3-10788B38EAF9}" type="pres">
      <dgm:prSet presAssocID="{9C86D5D0-3226-4B37-9D4C-C9CAB99E0413}" presName="rootText1" presStyleLbl="node0" presStyleIdx="0" presStyleCnt="1" custAng="0" custScaleX="346636" custScaleY="169149" custLinFactNeighborX="0" custLinFactNeighborY="-10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77CA966-FD69-482D-8DFC-6F61BDC34719}" type="pres">
      <dgm:prSet presAssocID="{9C86D5D0-3226-4B37-9D4C-C9CAB99E0413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C72F07F-9219-41B0-85AB-1DEB838630F3}" type="pres">
      <dgm:prSet presAssocID="{9C86D5D0-3226-4B37-9D4C-C9CAB99E0413}" presName="hierChild2" presStyleCnt="0"/>
      <dgm:spPr/>
    </dgm:pt>
    <dgm:pt modelId="{26EA3DC9-39E5-40E2-8CC2-DB4E2AD535D0}" type="pres">
      <dgm:prSet presAssocID="{B9F76F31-182D-4F4D-92ED-6A56EC130D88}" presName="Name37" presStyleLbl="parChTrans1D2" presStyleIdx="0" presStyleCnt="4"/>
      <dgm:spPr/>
      <dgm:t>
        <a:bodyPr/>
        <a:lstStyle/>
        <a:p>
          <a:endParaRPr lang="ru-RU"/>
        </a:p>
      </dgm:t>
    </dgm:pt>
    <dgm:pt modelId="{5E6D4C01-6A69-478C-B4B5-D8619AD9146F}" type="pres">
      <dgm:prSet presAssocID="{BCC83C96-9FA2-4EB2-9DAB-D8014A4E4428}" presName="hierRoot2" presStyleCnt="0">
        <dgm:presLayoutVars>
          <dgm:hierBranch val="init"/>
        </dgm:presLayoutVars>
      </dgm:prSet>
      <dgm:spPr/>
    </dgm:pt>
    <dgm:pt modelId="{22937B58-5F3B-4672-8CAD-54090C327EB2}" type="pres">
      <dgm:prSet presAssocID="{BCC83C96-9FA2-4EB2-9DAB-D8014A4E4428}" presName="rootComposite" presStyleCnt="0"/>
      <dgm:spPr/>
    </dgm:pt>
    <dgm:pt modelId="{DA5C133F-EA30-44F4-9D4E-1E016A63F76C}" type="pres">
      <dgm:prSet presAssocID="{BCC83C96-9FA2-4EB2-9DAB-D8014A4E4428}" presName="rootText" presStyleLbl="node2" presStyleIdx="0" presStyleCnt="4" custScaleY="3904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54D6D5-A279-4F63-9259-08C7B5D38F06}" type="pres">
      <dgm:prSet presAssocID="{BCC83C96-9FA2-4EB2-9DAB-D8014A4E4428}" presName="rootConnector" presStyleLbl="node2" presStyleIdx="0" presStyleCnt="4"/>
      <dgm:spPr/>
      <dgm:t>
        <a:bodyPr/>
        <a:lstStyle/>
        <a:p>
          <a:endParaRPr lang="ru-RU"/>
        </a:p>
      </dgm:t>
    </dgm:pt>
    <dgm:pt modelId="{ADCF3CE0-21A7-4EF7-83BC-8F0FCFD3741B}" type="pres">
      <dgm:prSet presAssocID="{BCC83C96-9FA2-4EB2-9DAB-D8014A4E4428}" presName="hierChild4" presStyleCnt="0"/>
      <dgm:spPr/>
    </dgm:pt>
    <dgm:pt modelId="{C38676DA-3700-4C0B-8311-1171BF44E630}" type="pres">
      <dgm:prSet presAssocID="{BCC83C96-9FA2-4EB2-9DAB-D8014A4E4428}" presName="hierChild5" presStyleCnt="0"/>
      <dgm:spPr/>
    </dgm:pt>
    <dgm:pt modelId="{B51377F7-CC10-41B1-B8AC-95DFE8EC0A6A}" type="pres">
      <dgm:prSet presAssocID="{E7AE66F9-F860-4265-A2CD-5DDD2D8792E0}" presName="Name37" presStyleLbl="parChTrans1D2" presStyleIdx="1" presStyleCnt="4"/>
      <dgm:spPr/>
      <dgm:t>
        <a:bodyPr/>
        <a:lstStyle/>
        <a:p>
          <a:endParaRPr lang="ru-RU"/>
        </a:p>
      </dgm:t>
    </dgm:pt>
    <dgm:pt modelId="{FF77C873-B2F4-4170-B2E3-3CA4EDB80FDD}" type="pres">
      <dgm:prSet presAssocID="{964E54A0-E4DA-4A1D-9A56-66CD3132E6B9}" presName="hierRoot2" presStyleCnt="0">
        <dgm:presLayoutVars>
          <dgm:hierBranch val="init"/>
        </dgm:presLayoutVars>
      </dgm:prSet>
      <dgm:spPr/>
    </dgm:pt>
    <dgm:pt modelId="{69953ACC-56B8-47E4-9D2E-F2AC1AFD80BF}" type="pres">
      <dgm:prSet presAssocID="{964E54A0-E4DA-4A1D-9A56-66CD3132E6B9}" presName="rootComposite" presStyleCnt="0"/>
      <dgm:spPr/>
    </dgm:pt>
    <dgm:pt modelId="{508C7D52-7354-4A96-8319-BA387548F750}" type="pres">
      <dgm:prSet presAssocID="{964E54A0-E4DA-4A1D-9A56-66CD3132E6B9}" presName="rootText" presStyleLbl="node2" presStyleIdx="1" presStyleCnt="4" custScaleY="386327" custLinFactNeighborX="-4396" custLinFactNeighborY="10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0ECAFE-919A-46B2-9A2E-F83A0037C7F8}" type="pres">
      <dgm:prSet presAssocID="{964E54A0-E4DA-4A1D-9A56-66CD3132E6B9}" presName="rootConnector" presStyleLbl="node2" presStyleIdx="1" presStyleCnt="4"/>
      <dgm:spPr/>
      <dgm:t>
        <a:bodyPr/>
        <a:lstStyle/>
        <a:p>
          <a:endParaRPr lang="ru-RU"/>
        </a:p>
      </dgm:t>
    </dgm:pt>
    <dgm:pt modelId="{B6DC461D-D89E-4E2E-8AD8-CEF418A6E754}" type="pres">
      <dgm:prSet presAssocID="{964E54A0-E4DA-4A1D-9A56-66CD3132E6B9}" presName="hierChild4" presStyleCnt="0"/>
      <dgm:spPr/>
    </dgm:pt>
    <dgm:pt modelId="{C8A0FE7F-0A7A-4863-AC87-F7FA33AA02BE}" type="pres">
      <dgm:prSet presAssocID="{964E54A0-E4DA-4A1D-9A56-66CD3132E6B9}" presName="hierChild5" presStyleCnt="0"/>
      <dgm:spPr/>
    </dgm:pt>
    <dgm:pt modelId="{69EBFA2E-702B-4972-8CD8-BD7EB00D75B8}" type="pres">
      <dgm:prSet presAssocID="{C53E512F-C226-4470-BD1D-A17F38D2E36F}" presName="Name37" presStyleLbl="parChTrans1D2" presStyleIdx="2" presStyleCnt="4"/>
      <dgm:spPr/>
      <dgm:t>
        <a:bodyPr/>
        <a:lstStyle/>
        <a:p>
          <a:endParaRPr lang="ru-RU"/>
        </a:p>
      </dgm:t>
    </dgm:pt>
    <dgm:pt modelId="{225EC146-E103-47A4-8B7B-B6C7ECB930F5}" type="pres">
      <dgm:prSet presAssocID="{A461B25A-3852-44AE-949F-8E0711DF6276}" presName="hierRoot2" presStyleCnt="0">
        <dgm:presLayoutVars>
          <dgm:hierBranch val="init"/>
        </dgm:presLayoutVars>
      </dgm:prSet>
      <dgm:spPr/>
    </dgm:pt>
    <dgm:pt modelId="{A8F5CCB3-CAC1-40E1-A0CB-BAB931497162}" type="pres">
      <dgm:prSet presAssocID="{A461B25A-3852-44AE-949F-8E0711DF6276}" presName="rootComposite" presStyleCnt="0"/>
      <dgm:spPr/>
    </dgm:pt>
    <dgm:pt modelId="{4C7C1DDF-4A2B-41D7-A1BE-8F018B62D072}" type="pres">
      <dgm:prSet presAssocID="{A461B25A-3852-44AE-949F-8E0711DF6276}" presName="rootText" presStyleLbl="node2" presStyleIdx="2" presStyleCnt="4" custScaleY="390472" custLinFactNeighborX="-4565" custLinFactNeighborY="76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35ABFDC-2EE1-492D-85CF-A3AAB6739899}" type="pres">
      <dgm:prSet presAssocID="{A461B25A-3852-44AE-949F-8E0711DF6276}" presName="rootConnector" presStyleLbl="node2" presStyleIdx="2" presStyleCnt="4"/>
      <dgm:spPr/>
      <dgm:t>
        <a:bodyPr/>
        <a:lstStyle/>
        <a:p>
          <a:endParaRPr lang="ru-RU"/>
        </a:p>
      </dgm:t>
    </dgm:pt>
    <dgm:pt modelId="{39DD4FAC-26A5-438D-A776-CE9227AF3102}" type="pres">
      <dgm:prSet presAssocID="{A461B25A-3852-44AE-949F-8E0711DF6276}" presName="hierChild4" presStyleCnt="0"/>
      <dgm:spPr/>
    </dgm:pt>
    <dgm:pt modelId="{03E14CAE-A567-4929-A43C-8496F4827745}" type="pres">
      <dgm:prSet presAssocID="{A461B25A-3852-44AE-949F-8E0711DF6276}" presName="hierChild5" presStyleCnt="0"/>
      <dgm:spPr/>
    </dgm:pt>
    <dgm:pt modelId="{6B24FEED-34F8-4205-BA08-FBA022017E0C}" type="pres">
      <dgm:prSet presAssocID="{652EA4EF-5D24-462E-95E9-420FC6E89FB3}" presName="Name37" presStyleLbl="parChTrans1D2" presStyleIdx="3" presStyleCnt="4"/>
      <dgm:spPr/>
      <dgm:t>
        <a:bodyPr/>
        <a:lstStyle/>
        <a:p>
          <a:endParaRPr lang="ru-RU"/>
        </a:p>
      </dgm:t>
    </dgm:pt>
    <dgm:pt modelId="{AF1C01A6-4ADC-4D02-89ED-A602F6AEE9AE}" type="pres">
      <dgm:prSet presAssocID="{0A357A0A-1612-4BDA-B2A8-747F427C287A}" presName="hierRoot2" presStyleCnt="0">
        <dgm:presLayoutVars>
          <dgm:hierBranch val="init"/>
        </dgm:presLayoutVars>
      </dgm:prSet>
      <dgm:spPr/>
    </dgm:pt>
    <dgm:pt modelId="{08A0F165-C565-43AF-8C63-07E20882E586}" type="pres">
      <dgm:prSet presAssocID="{0A357A0A-1612-4BDA-B2A8-747F427C287A}" presName="rootComposite" presStyleCnt="0"/>
      <dgm:spPr/>
    </dgm:pt>
    <dgm:pt modelId="{8C29D6D4-3CD2-47F4-B3FC-41EAF7FFED32}" type="pres">
      <dgm:prSet presAssocID="{0A357A0A-1612-4BDA-B2A8-747F427C287A}" presName="rootText" presStyleLbl="node2" presStyleIdx="3" presStyleCnt="4" custScaleY="3915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A708A7-6054-41B0-AC6A-49E02AA7337B}" type="pres">
      <dgm:prSet presAssocID="{0A357A0A-1612-4BDA-B2A8-747F427C287A}" presName="rootConnector" presStyleLbl="node2" presStyleIdx="3" presStyleCnt="4"/>
      <dgm:spPr/>
      <dgm:t>
        <a:bodyPr/>
        <a:lstStyle/>
        <a:p>
          <a:endParaRPr lang="ru-RU"/>
        </a:p>
      </dgm:t>
    </dgm:pt>
    <dgm:pt modelId="{3126DDDF-4B7A-480C-A3E8-95BF3B2CC0A6}" type="pres">
      <dgm:prSet presAssocID="{0A357A0A-1612-4BDA-B2A8-747F427C287A}" presName="hierChild4" presStyleCnt="0"/>
      <dgm:spPr/>
    </dgm:pt>
    <dgm:pt modelId="{AB4D787C-4CEA-4289-95FB-BA883C730914}" type="pres">
      <dgm:prSet presAssocID="{0A357A0A-1612-4BDA-B2A8-747F427C287A}" presName="hierChild5" presStyleCnt="0"/>
      <dgm:spPr/>
    </dgm:pt>
    <dgm:pt modelId="{2DDB1512-241A-471B-9DDF-33435D7CF309}" type="pres">
      <dgm:prSet presAssocID="{9C86D5D0-3226-4B37-9D4C-C9CAB99E0413}" presName="hierChild3" presStyleCnt="0"/>
      <dgm:spPr/>
    </dgm:pt>
  </dgm:ptLst>
  <dgm:cxnLst>
    <dgm:cxn modelId="{2B818A09-43DE-4EC9-9E6C-2CBE12204AEC}" type="presOf" srcId="{652EA4EF-5D24-462E-95E9-420FC6E89FB3}" destId="{6B24FEED-34F8-4205-BA08-FBA022017E0C}" srcOrd="0" destOrd="0" presId="urn:microsoft.com/office/officeart/2005/8/layout/orgChart1"/>
    <dgm:cxn modelId="{E79B79B9-84F3-404A-8CB7-F4A376E309B0}" type="presOf" srcId="{0A357A0A-1612-4BDA-B2A8-747F427C287A}" destId="{5AA708A7-6054-41B0-AC6A-49E02AA7337B}" srcOrd="1" destOrd="0" presId="urn:microsoft.com/office/officeart/2005/8/layout/orgChart1"/>
    <dgm:cxn modelId="{138D35AA-243A-440E-A378-92548E0FAC36}" type="presOf" srcId="{E7AE66F9-F860-4265-A2CD-5DDD2D8792E0}" destId="{B51377F7-CC10-41B1-B8AC-95DFE8EC0A6A}" srcOrd="0" destOrd="0" presId="urn:microsoft.com/office/officeart/2005/8/layout/orgChart1"/>
    <dgm:cxn modelId="{6038BFA8-50AF-4162-A410-638F377D3232}" type="presOf" srcId="{C53E512F-C226-4470-BD1D-A17F38D2E36F}" destId="{69EBFA2E-702B-4972-8CD8-BD7EB00D75B8}" srcOrd="0" destOrd="0" presId="urn:microsoft.com/office/officeart/2005/8/layout/orgChart1"/>
    <dgm:cxn modelId="{113148D1-A091-488D-A370-C451A24A6B91}" type="presOf" srcId="{A461B25A-3852-44AE-949F-8E0711DF6276}" destId="{835ABFDC-2EE1-492D-85CF-A3AAB6739899}" srcOrd="1" destOrd="0" presId="urn:microsoft.com/office/officeart/2005/8/layout/orgChart1"/>
    <dgm:cxn modelId="{A8FAB7A1-90F3-4F2D-9464-4DF52C635CEF}" type="presOf" srcId="{A461B25A-3852-44AE-949F-8E0711DF6276}" destId="{4C7C1DDF-4A2B-41D7-A1BE-8F018B62D072}" srcOrd="0" destOrd="0" presId="urn:microsoft.com/office/officeart/2005/8/layout/orgChart1"/>
    <dgm:cxn modelId="{7A4ECC01-9F92-4F75-AE59-7CC05F3E1B87}" srcId="{21C54747-4D87-4F43-A3FC-E5BC38A047FA}" destId="{9C86D5D0-3226-4B37-9D4C-C9CAB99E0413}" srcOrd="0" destOrd="0" parTransId="{AB76B718-596B-4B54-B258-4E81608997B0}" sibTransId="{65FA0B4C-6C06-4E6F-8B34-00AC6E54E00C}"/>
    <dgm:cxn modelId="{B2DC5047-77BC-4EA3-9E5A-201444EB2952}" srcId="{9C86D5D0-3226-4B37-9D4C-C9CAB99E0413}" destId="{A461B25A-3852-44AE-949F-8E0711DF6276}" srcOrd="2" destOrd="0" parTransId="{C53E512F-C226-4470-BD1D-A17F38D2E36F}" sibTransId="{9ACEA9B5-04CF-4591-A371-C2F63B7E95BC}"/>
    <dgm:cxn modelId="{F455EC57-8FD8-4E1F-BAB5-AAE3F5E141AC}" type="presOf" srcId="{BCC83C96-9FA2-4EB2-9DAB-D8014A4E4428}" destId="{3054D6D5-A279-4F63-9259-08C7B5D38F06}" srcOrd="1" destOrd="0" presId="urn:microsoft.com/office/officeart/2005/8/layout/orgChart1"/>
    <dgm:cxn modelId="{CAE840BA-09E1-4A83-B599-495B2A63A560}" type="presOf" srcId="{B9F76F31-182D-4F4D-92ED-6A56EC130D88}" destId="{26EA3DC9-39E5-40E2-8CC2-DB4E2AD535D0}" srcOrd="0" destOrd="0" presId="urn:microsoft.com/office/officeart/2005/8/layout/orgChart1"/>
    <dgm:cxn modelId="{E803E83F-A84F-40EB-A376-6D38E52798FA}" srcId="{9C86D5D0-3226-4B37-9D4C-C9CAB99E0413}" destId="{BCC83C96-9FA2-4EB2-9DAB-D8014A4E4428}" srcOrd="0" destOrd="0" parTransId="{B9F76F31-182D-4F4D-92ED-6A56EC130D88}" sibTransId="{B474E001-529E-42EF-B1CF-17163CA9F32F}"/>
    <dgm:cxn modelId="{C6CCD18A-195A-4503-9E7C-AF628B8A087B}" type="presOf" srcId="{964E54A0-E4DA-4A1D-9A56-66CD3132E6B9}" destId="{9C0ECAFE-919A-46B2-9A2E-F83A0037C7F8}" srcOrd="1" destOrd="0" presId="urn:microsoft.com/office/officeart/2005/8/layout/orgChart1"/>
    <dgm:cxn modelId="{22FB84B7-D47D-4980-95D6-8F83E6620684}" srcId="{9C86D5D0-3226-4B37-9D4C-C9CAB99E0413}" destId="{964E54A0-E4DA-4A1D-9A56-66CD3132E6B9}" srcOrd="1" destOrd="0" parTransId="{E7AE66F9-F860-4265-A2CD-5DDD2D8792E0}" sibTransId="{445FBBDC-B769-476C-BA87-8A419EC71B87}"/>
    <dgm:cxn modelId="{43E2945E-04C1-4DD1-89B9-58A974D530E9}" type="presOf" srcId="{BCC83C96-9FA2-4EB2-9DAB-D8014A4E4428}" destId="{DA5C133F-EA30-44F4-9D4E-1E016A63F76C}" srcOrd="0" destOrd="0" presId="urn:microsoft.com/office/officeart/2005/8/layout/orgChart1"/>
    <dgm:cxn modelId="{FD887785-296E-412F-ADAD-395FD4A8D76B}" srcId="{9C86D5D0-3226-4B37-9D4C-C9CAB99E0413}" destId="{0A357A0A-1612-4BDA-B2A8-747F427C287A}" srcOrd="3" destOrd="0" parTransId="{652EA4EF-5D24-462E-95E9-420FC6E89FB3}" sibTransId="{9B6EB831-9FC2-4E35-BC33-68941A863DB5}"/>
    <dgm:cxn modelId="{C5F158B9-4CE4-4D5D-99E6-764900632B72}" type="presOf" srcId="{9C86D5D0-3226-4B37-9D4C-C9CAB99E0413}" destId="{7EC78978-B3ED-4280-8AB3-10788B38EAF9}" srcOrd="0" destOrd="0" presId="urn:microsoft.com/office/officeart/2005/8/layout/orgChart1"/>
    <dgm:cxn modelId="{B5C25C74-5734-445E-902D-6493696C3B63}" type="presOf" srcId="{21C54747-4D87-4F43-A3FC-E5BC38A047FA}" destId="{76AB29A1-36C4-4BF0-A874-9FFD824132AC}" srcOrd="0" destOrd="0" presId="urn:microsoft.com/office/officeart/2005/8/layout/orgChart1"/>
    <dgm:cxn modelId="{60696D07-DDED-4FF6-B722-DA3CA0442204}" type="presOf" srcId="{9C86D5D0-3226-4B37-9D4C-C9CAB99E0413}" destId="{377CA966-FD69-482D-8DFC-6F61BDC34719}" srcOrd="1" destOrd="0" presId="urn:microsoft.com/office/officeart/2005/8/layout/orgChart1"/>
    <dgm:cxn modelId="{65147C14-2A25-4482-AA56-2B292CFD39D0}" type="presOf" srcId="{0A357A0A-1612-4BDA-B2A8-747F427C287A}" destId="{8C29D6D4-3CD2-47F4-B3FC-41EAF7FFED32}" srcOrd="0" destOrd="0" presId="urn:microsoft.com/office/officeart/2005/8/layout/orgChart1"/>
    <dgm:cxn modelId="{F8386CD3-AA22-4F50-9E58-82201B100048}" type="presOf" srcId="{964E54A0-E4DA-4A1D-9A56-66CD3132E6B9}" destId="{508C7D52-7354-4A96-8319-BA387548F750}" srcOrd="0" destOrd="0" presId="urn:microsoft.com/office/officeart/2005/8/layout/orgChart1"/>
    <dgm:cxn modelId="{D11875DD-2E5F-461F-A5D9-B614A1AF2C44}" type="presParOf" srcId="{76AB29A1-36C4-4BF0-A874-9FFD824132AC}" destId="{98478052-4249-41C4-86CE-A230570E166E}" srcOrd="0" destOrd="0" presId="urn:microsoft.com/office/officeart/2005/8/layout/orgChart1"/>
    <dgm:cxn modelId="{E7C2FC11-4A45-4AFF-8C62-3454AE25EBBF}" type="presParOf" srcId="{98478052-4249-41C4-86CE-A230570E166E}" destId="{6641A3A3-4D57-4407-9A7D-943D619D2184}" srcOrd="0" destOrd="0" presId="urn:microsoft.com/office/officeart/2005/8/layout/orgChart1"/>
    <dgm:cxn modelId="{37353272-CF73-42E3-B78F-A3094D0151FC}" type="presParOf" srcId="{6641A3A3-4D57-4407-9A7D-943D619D2184}" destId="{7EC78978-B3ED-4280-8AB3-10788B38EAF9}" srcOrd="0" destOrd="0" presId="urn:microsoft.com/office/officeart/2005/8/layout/orgChart1"/>
    <dgm:cxn modelId="{C9EA378F-1C71-412D-B479-10FE12DCD15A}" type="presParOf" srcId="{6641A3A3-4D57-4407-9A7D-943D619D2184}" destId="{377CA966-FD69-482D-8DFC-6F61BDC34719}" srcOrd="1" destOrd="0" presId="urn:microsoft.com/office/officeart/2005/8/layout/orgChart1"/>
    <dgm:cxn modelId="{0254C366-D64B-4E1C-A9BB-8DD2BB10B5C6}" type="presParOf" srcId="{98478052-4249-41C4-86CE-A230570E166E}" destId="{6C72F07F-9219-41B0-85AB-1DEB838630F3}" srcOrd="1" destOrd="0" presId="urn:microsoft.com/office/officeart/2005/8/layout/orgChart1"/>
    <dgm:cxn modelId="{21D54136-DA20-4D43-A3DF-7B43DADDDC3E}" type="presParOf" srcId="{6C72F07F-9219-41B0-85AB-1DEB838630F3}" destId="{26EA3DC9-39E5-40E2-8CC2-DB4E2AD535D0}" srcOrd="0" destOrd="0" presId="urn:microsoft.com/office/officeart/2005/8/layout/orgChart1"/>
    <dgm:cxn modelId="{3C62AA93-79BA-4B50-A675-047E409460CA}" type="presParOf" srcId="{6C72F07F-9219-41B0-85AB-1DEB838630F3}" destId="{5E6D4C01-6A69-478C-B4B5-D8619AD9146F}" srcOrd="1" destOrd="0" presId="urn:microsoft.com/office/officeart/2005/8/layout/orgChart1"/>
    <dgm:cxn modelId="{5E357271-54DC-4A37-8241-05F3E9ECFC05}" type="presParOf" srcId="{5E6D4C01-6A69-478C-B4B5-D8619AD9146F}" destId="{22937B58-5F3B-4672-8CAD-54090C327EB2}" srcOrd="0" destOrd="0" presId="urn:microsoft.com/office/officeart/2005/8/layout/orgChart1"/>
    <dgm:cxn modelId="{0DCA2406-BD2F-483A-93BB-A76C9D090B70}" type="presParOf" srcId="{22937B58-5F3B-4672-8CAD-54090C327EB2}" destId="{DA5C133F-EA30-44F4-9D4E-1E016A63F76C}" srcOrd="0" destOrd="0" presId="urn:microsoft.com/office/officeart/2005/8/layout/orgChart1"/>
    <dgm:cxn modelId="{A1424C11-E0A6-4DF7-82FD-101FC4CBDC40}" type="presParOf" srcId="{22937B58-5F3B-4672-8CAD-54090C327EB2}" destId="{3054D6D5-A279-4F63-9259-08C7B5D38F06}" srcOrd="1" destOrd="0" presId="urn:microsoft.com/office/officeart/2005/8/layout/orgChart1"/>
    <dgm:cxn modelId="{66DF3FBF-CFF4-4948-9CDE-DB801BC4C0D6}" type="presParOf" srcId="{5E6D4C01-6A69-478C-B4B5-D8619AD9146F}" destId="{ADCF3CE0-21A7-4EF7-83BC-8F0FCFD3741B}" srcOrd="1" destOrd="0" presId="urn:microsoft.com/office/officeart/2005/8/layout/orgChart1"/>
    <dgm:cxn modelId="{FC52E40E-112C-44CB-8507-1DD5C3D8B710}" type="presParOf" srcId="{5E6D4C01-6A69-478C-B4B5-D8619AD9146F}" destId="{C38676DA-3700-4C0B-8311-1171BF44E630}" srcOrd="2" destOrd="0" presId="urn:microsoft.com/office/officeart/2005/8/layout/orgChart1"/>
    <dgm:cxn modelId="{A091EB97-44CD-4176-9C43-1733F8A496CD}" type="presParOf" srcId="{6C72F07F-9219-41B0-85AB-1DEB838630F3}" destId="{B51377F7-CC10-41B1-B8AC-95DFE8EC0A6A}" srcOrd="2" destOrd="0" presId="urn:microsoft.com/office/officeart/2005/8/layout/orgChart1"/>
    <dgm:cxn modelId="{145F69B0-D59E-4FC5-BF95-11A54678EC59}" type="presParOf" srcId="{6C72F07F-9219-41B0-85AB-1DEB838630F3}" destId="{FF77C873-B2F4-4170-B2E3-3CA4EDB80FDD}" srcOrd="3" destOrd="0" presId="urn:microsoft.com/office/officeart/2005/8/layout/orgChart1"/>
    <dgm:cxn modelId="{FF0E5100-5452-4D7C-8D5D-D5AA5041771E}" type="presParOf" srcId="{FF77C873-B2F4-4170-B2E3-3CA4EDB80FDD}" destId="{69953ACC-56B8-47E4-9D2E-F2AC1AFD80BF}" srcOrd="0" destOrd="0" presId="urn:microsoft.com/office/officeart/2005/8/layout/orgChart1"/>
    <dgm:cxn modelId="{AB66A258-7BEC-4BC0-BF92-E180C17D1213}" type="presParOf" srcId="{69953ACC-56B8-47E4-9D2E-F2AC1AFD80BF}" destId="{508C7D52-7354-4A96-8319-BA387548F750}" srcOrd="0" destOrd="0" presId="urn:microsoft.com/office/officeart/2005/8/layout/orgChart1"/>
    <dgm:cxn modelId="{C63C9591-879D-4CBB-9C81-DED2599EDA19}" type="presParOf" srcId="{69953ACC-56B8-47E4-9D2E-F2AC1AFD80BF}" destId="{9C0ECAFE-919A-46B2-9A2E-F83A0037C7F8}" srcOrd="1" destOrd="0" presId="urn:microsoft.com/office/officeart/2005/8/layout/orgChart1"/>
    <dgm:cxn modelId="{74600DD9-DB4C-4BB6-9542-BE867E9F04A9}" type="presParOf" srcId="{FF77C873-B2F4-4170-B2E3-3CA4EDB80FDD}" destId="{B6DC461D-D89E-4E2E-8AD8-CEF418A6E754}" srcOrd="1" destOrd="0" presId="urn:microsoft.com/office/officeart/2005/8/layout/orgChart1"/>
    <dgm:cxn modelId="{85741CB0-2FD8-45ED-87E8-5B018D992838}" type="presParOf" srcId="{FF77C873-B2F4-4170-B2E3-3CA4EDB80FDD}" destId="{C8A0FE7F-0A7A-4863-AC87-F7FA33AA02BE}" srcOrd="2" destOrd="0" presId="urn:microsoft.com/office/officeart/2005/8/layout/orgChart1"/>
    <dgm:cxn modelId="{528056F5-932B-4EA4-9D5C-4FB38B44CAE7}" type="presParOf" srcId="{6C72F07F-9219-41B0-85AB-1DEB838630F3}" destId="{69EBFA2E-702B-4972-8CD8-BD7EB00D75B8}" srcOrd="4" destOrd="0" presId="urn:microsoft.com/office/officeart/2005/8/layout/orgChart1"/>
    <dgm:cxn modelId="{8E7FAB4E-D0B5-482F-B7DE-E037239C4910}" type="presParOf" srcId="{6C72F07F-9219-41B0-85AB-1DEB838630F3}" destId="{225EC146-E103-47A4-8B7B-B6C7ECB930F5}" srcOrd="5" destOrd="0" presId="urn:microsoft.com/office/officeart/2005/8/layout/orgChart1"/>
    <dgm:cxn modelId="{9D77AABE-0DD7-43A1-8582-31AB398D62EF}" type="presParOf" srcId="{225EC146-E103-47A4-8B7B-B6C7ECB930F5}" destId="{A8F5CCB3-CAC1-40E1-A0CB-BAB931497162}" srcOrd="0" destOrd="0" presId="urn:microsoft.com/office/officeart/2005/8/layout/orgChart1"/>
    <dgm:cxn modelId="{C033BE85-6DAE-4193-B018-058594AB5FD8}" type="presParOf" srcId="{A8F5CCB3-CAC1-40E1-A0CB-BAB931497162}" destId="{4C7C1DDF-4A2B-41D7-A1BE-8F018B62D072}" srcOrd="0" destOrd="0" presId="urn:microsoft.com/office/officeart/2005/8/layout/orgChart1"/>
    <dgm:cxn modelId="{C9EDFCFB-5B03-4465-BAAC-AC79522D9D9E}" type="presParOf" srcId="{A8F5CCB3-CAC1-40E1-A0CB-BAB931497162}" destId="{835ABFDC-2EE1-492D-85CF-A3AAB6739899}" srcOrd="1" destOrd="0" presId="urn:microsoft.com/office/officeart/2005/8/layout/orgChart1"/>
    <dgm:cxn modelId="{A95921BA-9A59-4B3E-8A86-498CE8C035B5}" type="presParOf" srcId="{225EC146-E103-47A4-8B7B-B6C7ECB930F5}" destId="{39DD4FAC-26A5-438D-A776-CE9227AF3102}" srcOrd="1" destOrd="0" presId="urn:microsoft.com/office/officeart/2005/8/layout/orgChart1"/>
    <dgm:cxn modelId="{1B7E0BFE-EA26-42D0-8E68-2FF9E683F21D}" type="presParOf" srcId="{225EC146-E103-47A4-8B7B-B6C7ECB930F5}" destId="{03E14CAE-A567-4929-A43C-8496F4827745}" srcOrd="2" destOrd="0" presId="urn:microsoft.com/office/officeart/2005/8/layout/orgChart1"/>
    <dgm:cxn modelId="{9272BD55-4F77-484F-BD5B-1CCEE7E34F4F}" type="presParOf" srcId="{6C72F07F-9219-41B0-85AB-1DEB838630F3}" destId="{6B24FEED-34F8-4205-BA08-FBA022017E0C}" srcOrd="6" destOrd="0" presId="urn:microsoft.com/office/officeart/2005/8/layout/orgChart1"/>
    <dgm:cxn modelId="{597B12C4-6752-48B4-B372-B877057B72E7}" type="presParOf" srcId="{6C72F07F-9219-41B0-85AB-1DEB838630F3}" destId="{AF1C01A6-4ADC-4D02-89ED-A602F6AEE9AE}" srcOrd="7" destOrd="0" presId="urn:microsoft.com/office/officeart/2005/8/layout/orgChart1"/>
    <dgm:cxn modelId="{003FF486-57FD-4AB6-991F-EC401937577F}" type="presParOf" srcId="{AF1C01A6-4ADC-4D02-89ED-A602F6AEE9AE}" destId="{08A0F165-C565-43AF-8C63-07E20882E586}" srcOrd="0" destOrd="0" presId="urn:microsoft.com/office/officeart/2005/8/layout/orgChart1"/>
    <dgm:cxn modelId="{793714E5-E7A1-4B25-B69E-BCBC8F376DF0}" type="presParOf" srcId="{08A0F165-C565-43AF-8C63-07E20882E586}" destId="{8C29D6D4-3CD2-47F4-B3FC-41EAF7FFED32}" srcOrd="0" destOrd="0" presId="urn:microsoft.com/office/officeart/2005/8/layout/orgChart1"/>
    <dgm:cxn modelId="{AEE15BD3-F51D-4743-92B0-E8E2F6E3AF95}" type="presParOf" srcId="{08A0F165-C565-43AF-8C63-07E20882E586}" destId="{5AA708A7-6054-41B0-AC6A-49E02AA7337B}" srcOrd="1" destOrd="0" presId="urn:microsoft.com/office/officeart/2005/8/layout/orgChart1"/>
    <dgm:cxn modelId="{434013E2-ABE5-44E8-A113-8D7293AF585B}" type="presParOf" srcId="{AF1C01A6-4ADC-4D02-89ED-A602F6AEE9AE}" destId="{3126DDDF-4B7A-480C-A3E8-95BF3B2CC0A6}" srcOrd="1" destOrd="0" presId="urn:microsoft.com/office/officeart/2005/8/layout/orgChart1"/>
    <dgm:cxn modelId="{F79B3BDE-063D-4260-B744-7010B24C56F1}" type="presParOf" srcId="{AF1C01A6-4ADC-4D02-89ED-A602F6AEE9AE}" destId="{AB4D787C-4CEA-4289-95FB-BA883C730914}" srcOrd="2" destOrd="0" presId="urn:microsoft.com/office/officeart/2005/8/layout/orgChart1"/>
    <dgm:cxn modelId="{498BA4A7-970C-4214-8B18-D4A7A410B990}" type="presParOf" srcId="{98478052-4249-41C4-86CE-A230570E166E}" destId="{2DDB1512-241A-471B-9DDF-33435D7CF30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049FEC-EAE1-464E-AAFA-C6F72AACD34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3749BC-B905-4BD6-B6ED-4FBDC5E07DB3}">
      <dgm:prSet phldrT="[Текст]" custT="1"/>
      <dgm:spPr>
        <a:solidFill>
          <a:schemeClr val="bg1">
            <a:lumMod val="75000"/>
            <a:alpha val="55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ru-RU" sz="2400" b="1" i="0" dirty="0" smtClean="0">
              <a:solidFill>
                <a:srgbClr val="FF0000"/>
              </a:solidFill>
              <a:latin typeface="Monotype Corsiva" pitchFamily="66" charset="0"/>
            </a:rPr>
            <a:t>Доходы бюджета</a:t>
          </a:r>
        </a:p>
        <a:p>
          <a:r>
            <a:rPr lang="ru-RU" sz="2400" b="1" i="0" dirty="0" smtClean="0">
              <a:solidFill>
                <a:srgbClr val="FF0000"/>
              </a:solidFill>
              <a:latin typeface="Monotype Corsiva" pitchFamily="66" charset="0"/>
            </a:rPr>
            <a:t> – поступающие в бюджет доходных источников</a:t>
          </a:r>
          <a:endParaRPr lang="ru-RU" sz="2400" b="1" i="0" dirty="0">
            <a:solidFill>
              <a:srgbClr val="FF0000"/>
            </a:solidFill>
            <a:latin typeface="Monotype Corsiva" pitchFamily="66" charset="0"/>
          </a:endParaRPr>
        </a:p>
      </dgm:t>
    </dgm:pt>
    <dgm:pt modelId="{F5B9065A-1E2E-4429-88DC-BF3A7DD929C9}" type="parTrans" cxnId="{FFC68CFA-E10B-4EA6-AC9F-C2C1B8411147}">
      <dgm:prSet/>
      <dgm:spPr/>
      <dgm:t>
        <a:bodyPr/>
        <a:lstStyle/>
        <a:p>
          <a:endParaRPr lang="ru-RU"/>
        </a:p>
      </dgm:t>
    </dgm:pt>
    <dgm:pt modelId="{6DA93904-0D49-4361-B61E-FDCD76833EA1}" type="sibTrans" cxnId="{FFC68CFA-E10B-4EA6-AC9F-C2C1B8411147}">
      <dgm:prSet/>
      <dgm:spPr/>
      <dgm:t>
        <a:bodyPr/>
        <a:lstStyle/>
        <a:p>
          <a:endParaRPr lang="ru-RU"/>
        </a:p>
      </dgm:t>
    </dgm:pt>
    <dgm:pt modelId="{02899E60-814B-4D4D-AB8F-89AEC55453EA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2700000" scaled="1"/>
          <a:tileRect/>
        </a:gradFill>
      </dgm:spPr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НАЛОГОВЫЕ ДОХОДЫ:</a:t>
          </a:r>
          <a:endParaRPr lang="ru-RU" sz="1600" dirty="0" smtClean="0">
            <a:latin typeface="Monotype Corsiva" pitchFamily="66" charset="0"/>
          </a:endParaRPr>
        </a:p>
        <a:p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Поступления от уплаты местных налогов и сборов в соответствии с решениями местных органов самоуправления, дополнительные налоговые отчисления, предусмотренные Налоговым Кодексом Российской Федерации</a:t>
          </a:r>
          <a:endParaRPr lang="ru-RU" sz="1600" dirty="0">
            <a:latin typeface="Monotype Corsiva" pitchFamily="66" charset="0"/>
          </a:endParaRPr>
        </a:p>
      </dgm:t>
    </dgm:pt>
    <dgm:pt modelId="{EB2BA182-6889-4294-A592-A8CDEB0025F0}" type="parTrans" cxnId="{DCAB3ECA-0D3C-4F6E-ACB4-2DA2746EFDCF}">
      <dgm:prSet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endParaRPr lang="ru-RU"/>
        </a:p>
      </dgm:t>
    </dgm:pt>
    <dgm:pt modelId="{006615C6-E4C3-4479-BC0F-FF886182EEC2}" type="sibTrans" cxnId="{DCAB3ECA-0D3C-4F6E-ACB4-2DA2746EFDCF}">
      <dgm:prSet/>
      <dgm:spPr/>
      <dgm:t>
        <a:bodyPr/>
        <a:lstStyle/>
        <a:p>
          <a:endParaRPr lang="ru-RU"/>
        </a:p>
      </dgm:t>
    </dgm:pt>
    <dgm:pt modelId="{64319859-BA9D-42D4-9D97-9EB0B5D2896C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2700000" scaled="0"/>
          <a:tileRect/>
        </a:gradFill>
      </dgm:spPr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НЕНАЛОГОВЫЕ ДОХОДЫ: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Платежи, которые включают в себя-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-доходы от использования имущества, находящегося в государственной и муниципальной собственности;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-доходы от продажи материальных и нематериальных активов;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-штрафы, санкции, возмещение ущерба</a:t>
          </a:r>
          <a:endParaRPr lang="ru-RU" sz="1600" dirty="0">
            <a:latin typeface="Monotype Corsiva" pitchFamily="66" charset="0"/>
          </a:endParaRPr>
        </a:p>
      </dgm:t>
    </dgm:pt>
    <dgm:pt modelId="{024EC8DD-3F21-4BCF-93C2-17315DA3DC73}" type="parTrans" cxnId="{B44E827A-6234-44D3-B07C-88A357287683}">
      <dgm:prSet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endParaRPr lang="ru-RU"/>
        </a:p>
      </dgm:t>
    </dgm:pt>
    <dgm:pt modelId="{3226B9EB-9919-480D-9E6E-D7A4B91B07FA}" type="sibTrans" cxnId="{B44E827A-6234-44D3-B07C-88A357287683}">
      <dgm:prSet/>
      <dgm:spPr/>
      <dgm:t>
        <a:bodyPr/>
        <a:lstStyle/>
        <a:p>
          <a:endParaRPr lang="ru-RU"/>
        </a:p>
      </dgm:t>
    </dgm:pt>
    <dgm:pt modelId="{FBDC4BED-D3CE-4F43-AF63-B2E518E0C381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2700000" scaled="1"/>
          <a:tileRect/>
        </a:gradFill>
      </dgm:spPr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БЕЗВОЗМЕЗДНЫЕ ПОСТУПЛЕНИЯ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-Дотации бюджетам поселений на выравнивание бюджетной обеспеченности;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-Субвенции бюджетам поселений на осуществление первичного воинского учета на территориях, где отсутствуют военные комиссариаты;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-Субвенции бюджетам поселений на выполнение передаваемых полномочий субъектов Российской Федерации;</a:t>
          </a:r>
          <a:endParaRPr lang="ru-RU" sz="1600" dirty="0" smtClean="0">
            <a:latin typeface="Monotype Corsiva" pitchFamily="66" charset="0"/>
          </a:endParaRPr>
        </a:p>
      </dgm:t>
    </dgm:pt>
    <dgm:pt modelId="{9FA166B6-8321-4762-8C24-D0AF1F33858D}" type="parTrans" cxnId="{2F2F2114-ACF1-44A4-996F-38ABA75E490F}">
      <dgm:prSet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endParaRPr lang="ru-RU"/>
        </a:p>
      </dgm:t>
    </dgm:pt>
    <dgm:pt modelId="{86928714-A02E-4EA4-8E7F-40DC92FDA787}" type="sibTrans" cxnId="{2F2F2114-ACF1-44A4-996F-38ABA75E490F}">
      <dgm:prSet/>
      <dgm:spPr/>
      <dgm:t>
        <a:bodyPr/>
        <a:lstStyle/>
        <a:p>
          <a:endParaRPr lang="ru-RU"/>
        </a:p>
      </dgm:t>
    </dgm:pt>
    <dgm:pt modelId="{C18FC153-19FB-4BE3-9EA6-EA9A4D2AF3F9}" type="pres">
      <dgm:prSet presAssocID="{47049FEC-EAE1-464E-AAFA-C6F72AACD34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916FF6-C53B-4A32-A3BF-24D12AB0097D}" type="pres">
      <dgm:prSet presAssocID="{8A3749BC-B905-4BD6-B6ED-4FBDC5E07DB3}" presName="centerShape" presStyleLbl="node0" presStyleIdx="0" presStyleCnt="1" custScaleX="214628" custScaleY="67823" custLinFactNeighborX="-864" custLinFactNeighborY="-57626"/>
      <dgm:spPr/>
      <dgm:t>
        <a:bodyPr/>
        <a:lstStyle/>
        <a:p>
          <a:endParaRPr lang="ru-RU"/>
        </a:p>
      </dgm:t>
    </dgm:pt>
    <dgm:pt modelId="{10231437-8D01-48FE-928D-254B0D48002A}" type="pres">
      <dgm:prSet presAssocID="{EB2BA182-6889-4294-A592-A8CDEB0025F0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6ED4060A-0BEE-4C6D-8E0C-C9B1D87E3647}" type="pres">
      <dgm:prSet presAssocID="{02899E60-814B-4D4D-AB8F-89AEC55453EA}" presName="node" presStyleLbl="node1" presStyleIdx="0" presStyleCnt="3" custScaleX="98480" custScaleY="188806" custRadScaleRad="98220" custRadScaleInc="-48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7F6E8B21-C688-4A72-872A-8AD330999602}" type="pres">
      <dgm:prSet presAssocID="{024EC8DD-3F21-4BCF-93C2-17315DA3DC73}" presName="parTrans" presStyleLbl="bgSibTrans2D1" presStyleIdx="1" presStyleCnt="3" custLinFactNeighborX="-2103" custLinFactNeighborY="-18825"/>
      <dgm:spPr/>
      <dgm:t>
        <a:bodyPr/>
        <a:lstStyle/>
        <a:p>
          <a:endParaRPr lang="ru-RU"/>
        </a:p>
      </dgm:t>
    </dgm:pt>
    <dgm:pt modelId="{804222A2-9BFC-4B42-816D-80F440CCE9E1}" type="pres">
      <dgm:prSet presAssocID="{64319859-BA9D-42D4-9D97-9EB0B5D2896C}" presName="node" presStyleLbl="node1" presStyleIdx="1" presStyleCnt="3" custScaleX="118797" custScaleY="174168" custRadScaleRad="26874" custRadScaleInc="-33081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920D25D3-F739-48D5-B466-B13D552F401B}" type="pres">
      <dgm:prSet presAssocID="{9FA166B6-8321-4762-8C24-D0AF1F33858D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D21964C4-7B44-4DD1-AC3C-45E9BFCCF5B0}" type="pres">
      <dgm:prSet presAssocID="{FBDC4BED-D3CE-4F43-AF63-B2E518E0C381}" presName="node" presStyleLbl="node1" presStyleIdx="2" presStyleCnt="3" custScaleX="110150" custScaleY="225786" custRadScaleRad="87044" custRadScaleInc="11124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</dgm:ptLst>
  <dgm:cxnLst>
    <dgm:cxn modelId="{397DD423-81D8-4DC8-90C7-1A67C8A8F9A5}" type="presOf" srcId="{FBDC4BED-D3CE-4F43-AF63-B2E518E0C381}" destId="{D21964C4-7B44-4DD1-AC3C-45E9BFCCF5B0}" srcOrd="0" destOrd="0" presId="urn:microsoft.com/office/officeart/2005/8/layout/radial4"/>
    <dgm:cxn modelId="{7AD29BD8-5B43-4252-9192-AA1FE9044183}" type="presOf" srcId="{8A3749BC-B905-4BD6-B6ED-4FBDC5E07DB3}" destId="{DA916FF6-C53B-4A32-A3BF-24D12AB0097D}" srcOrd="0" destOrd="0" presId="urn:microsoft.com/office/officeart/2005/8/layout/radial4"/>
    <dgm:cxn modelId="{622E0A0F-FA8E-4C52-B9C1-8E70A6C50A79}" type="presOf" srcId="{024EC8DD-3F21-4BCF-93C2-17315DA3DC73}" destId="{7F6E8B21-C688-4A72-872A-8AD330999602}" srcOrd="0" destOrd="0" presId="urn:microsoft.com/office/officeart/2005/8/layout/radial4"/>
    <dgm:cxn modelId="{1923D578-C7FE-4300-B960-18F80179F651}" type="presOf" srcId="{64319859-BA9D-42D4-9D97-9EB0B5D2896C}" destId="{804222A2-9BFC-4B42-816D-80F440CCE9E1}" srcOrd="0" destOrd="0" presId="urn:microsoft.com/office/officeart/2005/8/layout/radial4"/>
    <dgm:cxn modelId="{DCAB3ECA-0D3C-4F6E-ACB4-2DA2746EFDCF}" srcId="{8A3749BC-B905-4BD6-B6ED-4FBDC5E07DB3}" destId="{02899E60-814B-4D4D-AB8F-89AEC55453EA}" srcOrd="0" destOrd="0" parTransId="{EB2BA182-6889-4294-A592-A8CDEB0025F0}" sibTransId="{006615C6-E4C3-4479-BC0F-FF886182EEC2}"/>
    <dgm:cxn modelId="{B44E827A-6234-44D3-B07C-88A357287683}" srcId="{8A3749BC-B905-4BD6-B6ED-4FBDC5E07DB3}" destId="{64319859-BA9D-42D4-9D97-9EB0B5D2896C}" srcOrd="1" destOrd="0" parTransId="{024EC8DD-3F21-4BCF-93C2-17315DA3DC73}" sibTransId="{3226B9EB-9919-480D-9E6E-D7A4B91B07FA}"/>
    <dgm:cxn modelId="{DD9CD6FB-08F1-4E81-8108-635CA452D76E}" type="presOf" srcId="{02899E60-814B-4D4D-AB8F-89AEC55453EA}" destId="{6ED4060A-0BEE-4C6D-8E0C-C9B1D87E3647}" srcOrd="0" destOrd="0" presId="urn:microsoft.com/office/officeart/2005/8/layout/radial4"/>
    <dgm:cxn modelId="{2F2F2114-ACF1-44A4-996F-38ABA75E490F}" srcId="{8A3749BC-B905-4BD6-B6ED-4FBDC5E07DB3}" destId="{FBDC4BED-D3CE-4F43-AF63-B2E518E0C381}" srcOrd="2" destOrd="0" parTransId="{9FA166B6-8321-4762-8C24-D0AF1F33858D}" sibTransId="{86928714-A02E-4EA4-8E7F-40DC92FDA787}"/>
    <dgm:cxn modelId="{1C71F3B9-D505-4B3B-B4E3-9920CC5F5688}" type="presOf" srcId="{EB2BA182-6889-4294-A592-A8CDEB0025F0}" destId="{10231437-8D01-48FE-928D-254B0D48002A}" srcOrd="0" destOrd="0" presId="urn:microsoft.com/office/officeart/2005/8/layout/radial4"/>
    <dgm:cxn modelId="{5174B7AD-ECB1-4E8B-B7D1-4B2B812F17E2}" type="presOf" srcId="{47049FEC-EAE1-464E-AAFA-C6F72AACD344}" destId="{C18FC153-19FB-4BE3-9EA6-EA9A4D2AF3F9}" srcOrd="0" destOrd="0" presId="urn:microsoft.com/office/officeart/2005/8/layout/radial4"/>
    <dgm:cxn modelId="{3E93D4B7-A1E9-424F-B615-AC983716D5C1}" type="presOf" srcId="{9FA166B6-8321-4762-8C24-D0AF1F33858D}" destId="{920D25D3-F739-48D5-B466-B13D552F401B}" srcOrd="0" destOrd="0" presId="urn:microsoft.com/office/officeart/2005/8/layout/radial4"/>
    <dgm:cxn modelId="{FFC68CFA-E10B-4EA6-AC9F-C2C1B8411147}" srcId="{47049FEC-EAE1-464E-AAFA-C6F72AACD344}" destId="{8A3749BC-B905-4BD6-B6ED-4FBDC5E07DB3}" srcOrd="0" destOrd="0" parTransId="{F5B9065A-1E2E-4429-88DC-BF3A7DD929C9}" sibTransId="{6DA93904-0D49-4361-B61E-FDCD76833EA1}"/>
    <dgm:cxn modelId="{9225A3BC-3194-4BB7-ADE7-0596CF280DC1}" type="presParOf" srcId="{C18FC153-19FB-4BE3-9EA6-EA9A4D2AF3F9}" destId="{DA916FF6-C53B-4A32-A3BF-24D12AB0097D}" srcOrd="0" destOrd="0" presId="urn:microsoft.com/office/officeart/2005/8/layout/radial4"/>
    <dgm:cxn modelId="{21C5ABDD-152B-4211-9E35-A00564CF80A5}" type="presParOf" srcId="{C18FC153-19FB-4BE3-9EA6-EA9A4D2AF3F9}" destId="{10231437-8D01-48FE-928D-254B0D48002A}" srcOrd="1" destOrd="0" presId="urn:microsoft.com/office/officeart/2005/8/layout/radial4"/>
    <dgm:cxn modelId="{3D0ABF7E-A597-4133-A6D2-EE2396DBEC0C}" type="presParOf" srcId="{C18FC153-19FB-4BE3-9EA6-EA9A4D2AF3F9}" destId="{6ED4060A-0BEE-4C6D-8E0C-C9B1D87E3647}" srcOrd="2" destOrd="0" presId="urn:microsoft.com/office/officeart/2005/8/layout/radial4"/>
    <dgm:cxn modelId="{0EE72444-86F1-48BF-A18A-A5F7771876C2}" type="presParOf" srcId="{C18FC153-19FB-4BE3-9EA6-EA9A4D2AF3F9}" destId="{7F6E8B21-C688-4A72-872A-8AD330999602}" srcOrd="3" destOrd="0" presId="urn:microsoft.com/office/officeart/2005/8/layout/radial4"/>
    <dgm:cxn modelId="{B4752E5D-C8DE-4083-A7A9-B05BEBAE11FA}" type="presParOf" srcId="{C18FC153-19FB-4BE3-9EA6-EA9A4D2AF3F9}" destId="{804222A2-9BFC-4B42-816D-80F440CCE9E1}" srcOrd="4" destOrd="0" presId="urn:microsoft.com/office/officeart/2005/8/layout/radial4"/>
    <dgm:cxn modelId="{D49ADDA7-4631-4486-BD74-A90438C8D839}" type="presParOf" srcId="{C18FC153-19FB-4BE3-9EA6-EA9A4D2AF3F9}" destId="{920D25D3-F739-48D5-B466-B13D552F401B}" srcOrd="5" destOrd="0" presId="urn:microsoft.com/office/officeart/2005/8/layout/radial4"/>
    <dgm:cxn modelId="{9B492591-7AE6-448E-B6C3-44D2C4AAC5F2}" type="presParOf" srcId="{C18FC153-19FB-4BE3-9EA6-EA9A4D2AF3F9}" destId="{D21964C4-7B44-4DD1-AC3C-45E9BFCCF5B0}" srcOrd="6" destOrd="0" presId="urn:microsoft.com/office/officeart/2005/8/layout/radial4"/>
  </dgm:cxnLst>
  <dgm:bg>
    <a:solidFill>
      <a:schemeClr val="bg1">
        <a:lumMod val="85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24FEED-34F8-4205-BA08-FBA022017E0C}">
      <dsp:nvSpPr>
        <dsp:cNvPr id="0" name=""/>
        <dsp:cNvSpPr/>
      </dsp:nvSpPr>
      <dsp:spPr>
        <a:xfrm>
          <a:off x="4250561" y="1813646"/>
          <a:ext cx="3329065" cy="395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486"/>
              </a:lnTo>
              <a:lnTo>
                <a:pt x="3329065" y="202486"/>
              </a:lnTo>
              <a:lnTo>
                <a:pt x="3329065" y="395076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EBFA2E-702B-4972-8CD8-BD7EB00D75B8}">
      <dsp:nvSpPr>
        <dsp:cNvPr id="0" name=""/>
        <dsp:cNvSpPr/>
      </dsp:nvSpPr>
      <dsp:spPr>
        <a:xfrm>
          <a:off x="4250561" y="1813646"/>
          <a:ext cx="1025957" cy="4649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368"/>
              </a:lnTo>
              <a:lnTo>
                <a:pt x="1025957" y="272368"/>
              </a:lnTo>
              <a:lnTo>
                <a:pt x="1025957" y="464959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1377F7-CC10-41B1-B8AC-95DFE8EC0A6A}">
      <dsp:nvSpPr>
        <dsp:cNvPr id="0" name=""/>
        <dsp:cNvSpPr/>
      </dsp:nvSpPr>
      <dsp:spPr>
        <a:xfrm>
          <a:off x="3060241" y="1813646"/>
          <a:ext cx="1190319" cy="404972"/>
        </a:xfrm>
        <a:custGeom>
          <a:avLst/>
          <a:gdLst/>
          <a:ahLst/>
          <a:cxnLst/>
          <a:rect l="0" t="0" r="0" b="0"/>
          <a:pathLst>
            <a:path>
              <a:moveTo>
                <a:pt x="1190319" y="0"/>
              </a:moveTo>
              <a:lnTo>
                <a:pt x="1190319" y="212381"/>
              </a:lnTo>
              <a:lnTo>
                <a:pt x="0" y="212381"/>
              </a:lnTo>
              <a:lnTo>
                <a:pt x="0" y="404972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EA3DC9-39E5-40E2-8CC2-DB4E2AD535D0}">
      <dsp:nvSpPr>
        <dsp:cNvPr id="0" name=""/>
        <dsp:cNvSpPr/>
      </dsp:nvSpPr>
      <dsp:spPr>
        <a:xfrm>
          <a:off x="921495" y="1813646"/>
          <a:ext cx="3329065" cy="395076"/>
        </a:xfrm>
        <a:custGeom>
          <a:avLst/>
          <a:gdLst/>
          <a:ahLst/>
          <a:cxnLst/>
          <a:rect l="0" t="0" r="0" b="0"/>
          <a:pathLst>
            <a:path>
              <a:moveTo>
                <a:pt x="3329065" y="0"/>
              </a:moveTo>
              <a:lnTo>
                <a:pt x="3329065" y="202486"/>
              </a:lnTo>
              <a:lnTo>
                <a:pt x="0" y="202486"/>
              </a:lnTo>
              <a:lnTo>
                <a:pt x="0" y="395076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C78978-B3ED-4280-8AB3-10788B38EAF9}">
      <dsp:nvSpPr>
        <dsp:cNvPr id="0" name=""/>
        <dsp:cNvSpPr/>
      </dsp:nvSpPr>
      <dsp:spPr>
        <a:xfrm>
          <a:off x="1071569" y="262384"/>
          <a:ext cx="6357983" cy="1551262"/>
        </a:xfrm>
        <a:prstGeom prst="rect">
          <a:avLst/>
        </a:prstGeom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3500000" scaled="1"/>
          <a:tileRect/>
        </a:gradFill>
        <a:ln w="11430" cap="flat" cmpd="sng" algn="ctr">
          <a:solidFill>
            <a:schemeClr val="accent1"/>
          </a:solidFill>
          <a:prstDash val="solid"/>
        </a:ln>
        <a:effectLst>
          <a:outerShdw blurRad="50800" dist="25000" dir="5400000" rotWithShape="0">
            <a:schemeClr val="accent1">
              <a:shade val="30000"/>
              <a:satMod val="150000"/>
              <a:alpha val="38000"/>
            </a:scheme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FF0000"/>
              </a:solidFill>
              <a:latin typeface="Monotype Corsiva" pitchFamily="66" charset="0"/>
            </a:rPr>
            <a:t>Бюджет Балко-Грузского сельского поселения на 2020 год и на плановый период 2021 и 2022 годов направлен на решение следующих ключевых задач: </a:t>
          </a:r>
          <a:endParaRPr lang="ru-RU" sz="28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1071569" y="262384"/>
        <a:ext cx="6357983" cy="1551262"/>
      </dsp:txXfrm>
    </dsp:sp>
    <dsp:sp modelId="{DA5C133F-EA30-44F4-9D4E-1E016A63F76C}">
      <dsp:nvSpPr>
        <dsp:cNvPr id="0" name=""/>
        <dsp:cNvSpPr/>
      </dsp:nvSpPr>
      <dsp:spPr>
        <a:xfrm>
          <a:off x="4397" y="2208722"/>
          <a:ext cx="1834195" cy="3581010"/>
        </a:xfrm>
        <a:prstGeom prst="rect">
          <a:avLst/>
        </a:prstGeom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3500000" scaled="1"/>
          <a:tileRect/>
        </a:gra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Monotype Corsiva" pitchFamily="66" charset="0"/>
            </a:rPr>
            <a:t>обеспечение устойчивости и сбалансированности бюджетной системы в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Monotype Corsiva" pitchFamily="66" charset="0"/>
            </a:rPr>
            <a:t>целях гарантированного исполнения действующих и принимаемых расходных обязательств</a:t>
          </a:r>
          <a:endParaRPr lang="ru-RU" sz="16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4397" y="2208722"/>
        <a:ext cx="1834195" cy="3581010"/>
      </dsp:txXfrm>
    </dsp:sp>
    <dsp:sp modelId="{508C7D52-7354-4A96-8319-BA387548F750}">
      <dsp:nvSpPr>
        <dsp:cNvPr id="0" name=""/>
        <dsp:cNvSpPr/>
      </dsp:nvSpPr>
      <dsp:spPr>
        <a:xfrm>
          <a:off x="2143143" y="2218618"/>
          <a:ext cx="1834195" cy="3542997"/>
        </a:xfrm>
        <a:prstGeom prst="rect">
          <a:avLst/>
        </a:prstGeom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3500000" scaled="1"/>
          <a:tileRect/>
        </a:gra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Monotype Corsiva" pitchFamily="66" charset="0"/>
            </a:rPr>
            <a:t>повышение эффективности бюджетной политики, в том числе за счет оптимизации расходов и реструктуризации бюджетной сети, ревизии основных мероприятий муниципальных программ и осуществления  муниципального внутреннего финансового контроля</a:t>
          </a:r>
          <a:endParaRPr lang="ru-RU" sz="16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2143143" y="2218618"/>
        <a:ext cx="1834195" cy="3542997"/>
      </dsp:txXfrm>
    </dsp:sp>
    <dsp:sp modelId="{4C7C1DDF-4A2B-41D7-A1BE-8F018B62D072}">
      <dsp:nvSpPr>
        <dsp:cNvPr id="0" name=""/>
        <dsp:cNvSpPr/>
      </dsp:nvSpPr>
      <dsp:spPr>
        <a:xfrm>
          <a:off x="4359420" y="2278605"/>
          <a:ext cx="1834195" cy="3581010"/>
        </a:xfrm>
        <a:prstGeom prst="rect">
          <a:avLst/>
        </a:prstGeom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3500000" scaled="1"/>
          <a:tileRect/>
        </a:gra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Monotype Corsiva" pitchFamily="66" charset="0"/>
            </a:rPr>
            <a:t>соответствие финансовых возможностей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Monotype Corsiva" pitchFamily="66" charset="0"/>
            </a:rPr>
            <a:t>Балко-Грузского сельского поселения  ключевым направлениям развития</a:t>
          </a:r>
          <a:endParaRPr lang="ru-RU" sz="16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4359420" y="2278605"/>
        <a:ext cx="1834195" cy="3581010"/>
      </dsp:txXfrm>
    </dsp:sp>
    <dsp:sp modelId="{8C29D6D4-3CD2-47F4-B3FC-41EAF7FFED32}">
      <dsp:nvSpPr>
        <dsp:cNvPr id="0" name=""/>
        <dsp:cNvSpPr/>
      </dsp:nvSpPr>
      <dsp:spPr>
        <a:xfrm>
          <a:off x="6662528" y="2208722"/>
          <a:ext cx="1834195" cy="3591227"/>
        </a:xfrm>
        <a:prstGeom prst="rect">
          <a:avLst/>
        </a:prstGeom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3500000" scaled="1"/>
          <a:tileRect/>
        </a:gra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Monotype Corsiva" pitchFamily="66" charset="0"/>
            </a:rPr>
            <a:t>вовлечение  граждан в осуществлении местного самоуправления путем инициативного </a:t>
          </a:r>
          <a:r>
            <a:rPr lang="ru-RU" sz="1600" kern="1200" dirty="0" err="1" smtClean="0">
              <a:solidFill>
                <a:srgbClr val="FF0000"/>
              </a:solidFill>
              <a:latin typeface="Monotype Corsiva" pitchFamily="66" charset="0"/>
            </a:rPr>
            <a:t>бюджетирования</a:t>
          </a:r>
          <a:r>
            <a:rPr lang="ru-RU" sz="1600" kern="1200" dirty="0" smtClean="0">
              <a:solidFill>
                <a:srgbClr val="FF0000"/>
              </a:solidFill>
              <a:latin typeface="Monotype Corsiva" pitchFamily="66" charset="0"/>
            </a:rPr>
            <a:t>, повышение прозрачности и открытости бюджетного процесса</a:t>
          </a:r>
          <a:endParaRPr lang="ru-RU" sz="16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6662528" y="2208722"/>
        <a:ext cx="1834195" cy="359122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A916FF6-C53B-4A32-A3BF-24D12AB0097D}">
      <dsp:nvSpPr>
        <dsp:cNvPr id="0" name=""/>
        <dsp:cNvSpPr/>
      </dsp:nvSpPr>
      <dsp:spPr>
        <a:xfrm>
          <a:off x="1285917" y="214320"/>
          <a:ext cx="6000794" cy="1896266"/>
        </a:xfrm>
        <a:prstGeom prst="ellipse">
          <a:avLst/>
        </a:prstGeom>
        <a:solidFill>
          <a:schemeClr val="bg1">
            <a:lumMod val="75000"/>
            <a:alpha val="55000"/>
          </a:schemeClr>
        </a:solidFill>
        <a:ln w="400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FF0000"/>
              </a:solidFill>
              <a:latin typeface="Monotype Corsiva" pitchFamily="66" charset="0"/>
            </a:rPr>
            <a:t>Доходы бюджета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FF0000"/>
              </a:solidFill>
              <a:latin typeface="Monotype Corsiva" pitchFamily="66" charset="0"/>
            </a:rPr>
            <a:t> – поступающие в бюджет доходных источников</a:t>
          </a:r>
          <a:endParaRPr lang="ru-RU" sz="2400" b="1" i="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1285917" y="214320"/>
        <a:ext cx="6000794" cy="1896266"/>
      </dsp:txXfrm>
    </dsp:sp>
    <dsp:sp modelId="{10231437-8D01-48FE-928D-254B0D48002A}">
      <dsp:nvSpPr>
        <dsp:cNvPr id="0" name=""/>
        <dsp:cNvSpPr/>
      </dsp:nvSpPr>
      <dsp:spPr>
        <a:xfrm rot="8590945">
          <a:off x="1094620" y="2352865"/>
          <a:ext cx="2138441" cy="796832"/>
        </a:xfrm>
        <a:prstGeom prst="leftArrow">
          <a:avLst>
            <a:gd name="adj1" fmla="val 60000"/>
            <a:gd name="adj2" fmla="val 50000"/>
          </a:avLst>
        </a:prstGeom>
        <a:solidFill>
          <a:schemeClr val="tx1">
            <a:lumMod val="50000"/>
            <a:lumOff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D4060A-0BEE-4C6D-8E0C-C9B1D87E3647}">
      <dsp:nvSpPr>
        <dsp:cNvPr id="0" name=""/>
        <dsp:cNvSpPr/>
      </dsp:nvSpPr>
      <dsp:spPr>
        <a:xfrm>
          <a:off x="10" y="1386075"/>
          <a:ext cx="2615736" cy="4011915"/>
        </a:xfrm>
        <a:prstGeom prst="verticalScroll">
          <a:avLst/>
        </a:prstGeom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2700000" scaled="1"/>
          <a:tileRect/>
        </a:gradFill>
        <a:ln w="11430" cap="flat" cmpd="sng" algn="ctr">
          <a:solidFill>
            <a:schemeClr val="accent3"/>
          </a:solidFill>
          <a:prstDash val="solid"/>
        </a:ln>
        <a:effectLst>
          <a:outerShdw blurRad="50800" dist="25000" dir="5400000" rotWithShape="0">
            <a:schemeClr val="accent3">
              <a:shade val="30000"/>
              <a:satMod val="150000"/>
              <a:alpha val="3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НАЛОГОВЫЕ ДОХОДЫ: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Поступления от уплаты местных налогов и сборов в соответствии с решениями местных органов самоуправления, дополнительные налоговые отчисления, предусмотренные Налоговым Кодексом Российской Федерации</a:t>
          </a:r>
          <a:endParaRPr lang="ru-RU" sz="1600" kern="1200" dirty="0">
            <a:latin typeface="Monotype Corsiva" pitchFamily="66" charset="0"/>
          </a:endParaRPr>
        </a:p>
      </dsp:txBody>
      <dsp:txXfrm>
        <a:off x="10" y="1386075"/>
        <a:ext cx="2615736" cy="4011915"/>
      </dsp:txXfrm>
    </dsp:sp>
    <dsp:sp modelId="{7F6E8B21-C688-4A72-872A-8AD330999602}">
      <dsp:nvSpPr>
        <dsp:cNvPr id="0" name=""/>
        <dsp:cNvSpPr/>
      </dsp:nvSpPr>
      <dsp:spPr>
        <a:xfrm rot="5686808">
          <a:off x="2916828" y="2826405"/>
          <a:ext cx="2273345" cy="796832"/>
        </a:xfrm>
        <a:prstGeom prst="leftArrow">
          <a:avLst>
            <a:gd name="adj1" fmla="val 60000"/>
            <a:gd name="adj2" fmla="val 50000"/>
          </a:avLst>
        </a:prstGeom>
        <a:solidFill>
          <a:schemeClr val="tx1">
            <a:lumMod val="50000"/>
            <a:lumOff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4222A2-9BFC-4B42-816D-80F440CCE9E1}">
      <dsp:nvSpPr>
        <dsp:cNvPr id="0" name=""/>
        <dsp:cNvSpPr/>
      </dsp:nvSpPr>
      <dsp:spPr>
        <a:xfrm>
          <a:off x="2428898" y="2657107"/>
          <a:ext cx="3155378" cy="3700874"/>
        </a:xfrm>
        <a:prstGeom prst="verticalScroll">
          <a:avLst/>
        </a:prstGeom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2700000" scaled="0"/>
          <a:tileRect/>
        </a:gradFill>
        <a:ln w="11430" cap="flat" cmpd="sng" algn="ctr">
          <a:solidFill>
            <a:schemeClr val="accent3"/>
          </a:solidFill>
          <a:prstDash val="solid"/>
        </a:ln>
        <a:effectLst>
          <a:outerShdw blurRad="50800" dist="25000" dir="5400000" rotWithShape="0">
            <a:schemeClr val="accent3">
              <a:shade val="30000"/>
              <a:satMod val="150000"/>
              <a:alpha val="3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НЕНАЛОГОВЫЕ ДОХОДЫ: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Платежи, которые включают в себя-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-доходы от использования имущества, находящегося в государственной и муниципальной собственности;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-доходы от продажи материальных и нематериальных активов;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-штрафы, санкции, возмещение ущерба</a:t>
          </a:r>
          <a:endParaRPr lang="ru-RU" sz="1600" kern="1200" dirty="0">
            <a:latin typeface="Monotype Corsiva" pitchFamily="66" charset="0"/>
          </a:endParaRPr>
        </a:p>
      </dsp:txBody>
      <dsp:txXfrm>
        <a:off x="2428898" y="2657107"/>
        <a:ext cx="3155378" cy="3700874"/>
      </dsp:txXfrm>
    </dsp:sp>
    <dsp:sp modelId="{920D25D3-F739-48D5-B466-B13D552F401B}">
      <dsp:nvSpPr>
        <dsp:cNvPr id="0" name=""/>
        <dsp:cNvSpPr/>
      </dsp:nvSpPr>
      <dsp:spPr>
        <a:xfrm rot="2600742">
          <a:off x="4993135" y="2664099"/>
          <a:ext cx="2612513" cy="796832"/>
        </a:xfrm>
        <a:prstGeom prst="leftArrow">
          <a:avLst>
            <a:gd name="adj1" fmla="val 60000"/>
            <a:gd name="adj2" fmla="val 50000"/>
          </a:avLst>
        </a:prstGeom>
        <a:solidFill>
          <a:schemeClr val="tx1">
            <a:lumMod val="50000"/>
            <a:lumOff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1964C4-7B44-4DD1-AC3C-45E9BFCCF5B0}">
      <dsp:nvSpPr>
        <dsp:cNvPr id="0" name=""/>
        <dsp:cNvSpPr/>
      </dsp:nvSpPr>
      <dsp:spPr>
        <a:xfrm>
          <a:off x="5786483" y="1560279"/>
          <a:ext cx="2925704" cy="4797698"/>
        </a:xfrm>
        <a:prstGeom prst="verticalScroll">
          <a:avLst/>
        </a:prstGeom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2700000" scaled="1"/>
          <a:tileRect/>
        </a:gradFill>
        <a:ln w="11430" cap="flat" cmpd="sng" algn="ctr">
          <a:solidFill>
            <a:schemeClr val="accent3"/>
          </a:solidFill>
          <a:prstDash val="solid"/>
        </a:ln>
        <a:effectLst>
          <a:outerShdw blurRad="50800" dist="25000" dir="5400000" rotWithShape="0">
            <a:schemeClr val="accent3">
              <a:shade val="30000"/>
              <a:satMod val="150000"/>
              <a:alpha val="3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БЕЗВОЗМЕЗДНЫЕ ПОСТУПЛЕНИЯ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-Дотации бюджетам поселений на выравнивание бюджетной обеспеченности;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-Субвенции бюджетам поселений на осуществление первичного воинского учета на территориях, где отсутствуют военные комиссариаты;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-Субвенции бюджетам поселений на выполнение передаваемых полномочий субъектов Российской Федерации;</a:t>
          </a:r>
          <a:endParaRPr lang="ru-RU" sz="1600" kern="1200" dirty="0" smtClean="0">
            <a:latin typeface="Monotype Corsiva" pitchFamily="66" charset="0"/>
          </a:endParaRPr>
        </a:p>
      </dsp:txBody>
      <dsp:txXfrm>
        <a:off x="5786483" y="1560279"/>
        <a:ext cx="2925704" cy="47976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0.38281</cdr:x>
      <cdr:y>0</cdr:y>
    </cdr:from>
    <cdr:to>
      <cdr:x>0.64962</cdr:x>
      <cdr:y>0.11808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00414" y="0"/>
          <a:ext cx="2439737" cy="7001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4800" dirty="0" smtClean="0">
              <a:latin typeface="Times New Roman" pitchFamily="18" charset="0"/>
              <a:cs typeface="Times New Roman" pitchFamily="18" charset="0"/>
            </a:rPr>
            <a:t>2020 год</a:t>
          </a:r>
          <a:endParaRPr lang="ru-RU" sz="4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EF03BB-BBAC-4B54-91F6-9CA6EA357F5B}" type="datetimeFigureOut">
              <a:rPr lang="ru-RU" smtClean="0"/>
              <a:pPr/>
              <a:t>20.12.2019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80B57-BD65-48DF-81A5-BBFC17A22E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44300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20.12.2019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20.12.2019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20.12.2019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20.12.2019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15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i="1" dirty="0" smtClean="0">
                <a:latin typeface="Gabriola" pitchFamily="82" charset="0"/>
                <a:ea typeface="Batang" pitchFamily="18" charset="-127"/>
              </a:rPr>
              <a:t>Бюджет  Балко-Грузского</a:t>
            </a:r>
            <a:br>
              <a:rPr lang="ru-RU" sz="4800" b="1" i="1" dirty="0" smtClean="0">
                <a:latin typeface="Gabriola" pitchFamily="82" charset="0"/>
                <a:ea typeface="Batang" pitchFamily="18" charset="-127"/>
              </a:rPr>
            </a:br>
            <a:r>
              <a:rPr lang="ru-RU" sz="4800" b="1" i="1" dirty="0" smtClean="0">
                <a:latin typeface="Gabriola" pitchFamily="82" charset="0"/>
                <a:ea typeface="Batang" pitchFamily="18" charset="-127"/>
              </a:rPr>
              <a:t>сельского  поселения </a:t>
            </a:r>
            <a:br>
              <a:rPr lang="ru-RU" sz="4800" b="1" i="1" dirty="0" smtClean="0">
                <a:latin typeface="Gabriola" pitchFamily="82" charset="0"/>
                <a:ea typeface="Batang" pitchFamily="18" charset="-127"/>
              </a:rPr>
            </a:br>
            <a:r>
              <a:rPr lang="ru-RU" sz="4800" b="1" i="1" dirty="0" smtClean="0">
                <a:latin typeface="Gabriola" pitchFamily="82" charset="0"/>
                <a:ea typeface="Batang" pitchFamily="18" charset="-127"/>
              </a:rPr>
              <a:t>Егорлыкского  района</a:t>
            </a:r>
            <a:br>
              <a:rPr lang="ru-RU" sz="4800" b="1" i="1" dirty="0" smtClean="0">
                <a:latin typeface="Gabriola" pitchFamily="82" charset="0"/>
                <a:ea typeface="Batang" pitchFamily="18" charset="-127"/>
              </a:rPr>
            </a:br>
            <a:r>
              <a:rPr lang="ru-RU" sz="4800" b="1" i="1" dirty="0" smtClean="0">
                <a:latin typeface="Gabriola" pitchFamily="82" charset="0"/>
                <a:ea typeface="Batang" pitchFamily="18" charset="-127"/>
              </a:rPr>
              <a:t>на 2020 год</a:t>
            </a:r>
            <a:r>
              <a:rPr lang="en-US" sz="4800" b="1" i="1" dirty="0" smtClean="0">
                <a:latin typeface="Gabriola" pitchFamily="82" charset="0"/>
                <a:ea typeface="Batang" pitchFamily="18" charset="-127"/>
              </a:rPr>
              <a:t> </a:t>
            </a:r>
            <a:r>
              <a:rPr lang="ru-RU" sz="4800" b="1" i="1" dirty="0" smtClean="0">
                <a:latin typeface="Gabriola" pitchFamily="82" charset="0"/>
                <a:ea typeface="Batang" pitchFamily="18" charset="-127"/>
              </a:rPr>
              <a:t> и  на  плановый  период 2021 </a:t>
            </a:r>
            <a:r>
              <a:rPr lang="ru-RU" sz="4800" b="1" i="1" dirty="0">
                <a:latin typeface="Gabriola" pitchFamily="82" charset="0"/>
                <a:ea typeface="Batang" pitchFamily="18" charset="-127"/>
              </a:rPr>
              <a:t>и </a:t>
            </a:r>
            <a:r>
              <a:rPr lang="ru-RU" sz="4800" b="1" i="1" dirty="0" smtClean="0">
                <a:latin typeface="Gabriola" pitchFamily="82" charset="0"/>
                <a:ea typeface="Batang" pitchFamily="18" charset="-127"/>
              </a:rPr>
              <a:t>2022 годов</a:t>
            </a:r>
            <a:r>
              <a:rPr lang="ru-RU" sz="4800" b="1" i="1" dirty="0">
                <a:latin typeface="Gabriola" pitchFamily="82" charset="0"/>
                <a:ea typeface="Batang" pitchFamily="18" charset="-127"/>
              </a:rPr>
              <a:t>!</a:t>
            </a:r>
          </a:p>
        </p:txBody>
      </p:sp>
      <p:pic>
        <p:nvPicPr>
          <p:cNvPr id="4" name="Picture 3" descr="http://0day-4you.ru/uploads/posts/2013-01/1359653181_0_764c2_fc67627a_XL.jp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645024"/>
            <a:ext cx="817724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5" y="928669"/>
          <a:ext cx="8821642" cy="5848373"/>
        </p:xfrm>
        <a:graphic>
          <a:graphicData uri="http://schemas.openxmlformats.org/drawingml/2006/table">
            <a:tbl>
              <a:tblPr/>
              <a:tblGrid>
                <a:gridCol w="2133152"/>
                <a:gridCol w="832881"/>
                <a:gridCol w="750719"/>
                <a:gridCol w="900863"/>
                <a:gridCol w="900863"/>
                <a:gridCol w="750719"/>
                <a:gridCol w="825791"/>
                <a:gridCol w="852883"/>
                <a:gridCol w="873771"/>
              </a:tblGrid>
              <a:tr h="349194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Налоги и сборы, установленные законодательством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ОБЪЁМ ДОХОДОВ, тыс.рублей,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УДЕЛЬНЫЙ ВЕС В ОБЩЕМ ОБЪЁМЕ НАЛОГОВЫХ ДОХОДОВ, 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91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5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491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Налоговые доходы – всего, в т.ч.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10771,5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9272,4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13217,7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12115,9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1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Налог на доходы физических лиц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545,9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5,1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448,9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4,8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476,9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3,6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506,7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31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7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9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Единый сельскохозяйственный налог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4372,2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40,6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3800,3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41,0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7619,9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57,7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6390,5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52,7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1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Налог на имущество физических лиц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462,5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293,3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3,3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391,0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488,8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1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Земельный налог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5390,9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50,0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4729,9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50,0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4729,9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35,7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4729,9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39,1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10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Государственная пошлина за совершение нотариальных действий (за исключением действий, совершаемых консульскими учреждениями Российской Федерации)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14285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 НАЛОГОВЫХ ДОХОДОВ БЮДЖЕТА</a:t>
            </a:r>
            <a:endParaRPr kumimoji="0" lang="ru-RU" sz="2800" b="0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5" y="571481"/>
          <a:ext cx="8317587" cy="5516793"/>
        </p:xfrm>
        <a:graphic>
          <a:graphicData uri="http://schemas.openxmlformats.org/drawingml/2006/table">
            <a:tbl>
              <a:tblPr/>
              <a:tblGrid>
                <a:gridCol w="3472091"/>
                <a:gridCol w="597024"/>
                <a:gridCol w="514045"/>
                <a:gridCol w="555534"/>
                <a:gridCol w="624976"/>
                <a:gridCol w="694418"/>
                <a:gridCol w="624976"/>
                <a:gridCol w="658459"/>
                <a:gridCol w="576064"/>
              </a:tblGrid>
              <a:tr h="340762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17365D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ОБЪЁМ ДОХОДОВ, тыс.рублей,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УДЕЛЬНЫЙ ВЕС В ОБЩЕМ ОБЪЁМЕ НЕНАЛОГОВЫХ ДОХОДОВ, 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5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 год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2021год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2022год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03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70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Неналоговые доходы – всего, в т.ч.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78,1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67,8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67,8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67,8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81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Доходы, получаемые в виде арендной платы за земельные участки, государственная собственность на которые не разграничена,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851">
                <a:tc>
                  <a:txBody>
                    <a:bodyPr/>
                    <a:lstStyle/>
                    <a:p>
                      <a:pPr>
                        <a:spcBef>
                          <a:spcPts val="440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Доходы, получаемые в виде арендной платы, а также средства от продажи права на заключение договоров аренды за земли, находящиеся в собственности сельских поселений (за исключением земельных участков муниципальных бюджетных и автономных учреждений)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29,3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37,5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29,3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43,2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29,3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43,2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29,3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43,2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785">
                <a:tc>
                  <a:txBody>
                    <a:bodyPr/>
                    <a:lstStyle/>
                    <a:p>
                      <a:pPr>
                        <a:spcBef>
                          <a:spcPts val="23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от сдачи в аренду имущества, составляющего казну сельских поселений (за исключением земельных участков)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38,2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48,9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38,2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56,3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38,2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56,3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38,2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56,3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Прочие доходы от компенсации затрат  бюджетов поселений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Доходы от продажи земельных участков, до разграничения государственной собственности (за исклю-чением земельных участков бюджетных и автономных учреждений)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Доходы от продажи земельных участков, государственная собственность на которые разграничена (за исключением земельных участков бюджетных и автономных учреждений)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spcBef>
                          <a:spcPts val="50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от реализации иного имущества, находящегося в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собственности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сельских поселений (за исключением имущества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муниципальных</a:t>
                      </a:r>
                      <a:r>
                        <a:rPr lang="ru-RU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бюджетных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автономных учреждений, а также имущества муниципальных унитарных предприятий, в том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числе казенных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), в части реализации основных средств по указанному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имуществу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1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Денежные взыскания (штрафы), установленные законами субъектов Российской Федерации за несоблюдение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муници-пальных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правовых актов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142852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 НЕНАЛОГОВЫХ ДОХОДОВ БЮДЖЕТА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РАСХОДЫ ПО РАЗДЕЛАМ 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БЮДЖЕТНОЙ КЛАССИФИКАЦИИ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79512" y="764704"/>
          <a:ext cx="8964488" cy="609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2" y="260649"/>
          <a:ext cx="8715439" cy="6408670"/>
        </p:xfrm>
        <a:graphic>
          <a:graphicData uri="http://schemas.openxmlformats.org/drawingml/2006/table">
            <a:tbl>
              <a:tblPr/>
              <a:tblGrid>
                <a:gridCol w="3731621"/>
                <a:gridCol w="1212107"/>
                <a:gridCol w="1235932"/>
                <a:gridCol w="1235932"/>
                <a:gridCol w="1299847"/>
              </a:tblGrid>
              <a:tr h="8411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600" b="1" i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 год</a:t>
                      </a:r>
                      <a:endParaRPr lang="ru-RU" sz="1600" b="1" i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 год</a:t>
                      </a:r>
                      <a:endParaRPr lang="ru-RU" sz="1600" b="1" i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2021 год</a:t>
                      </a:r>
                      <a:endParaRPr lang="ru-RU" sz="1600" b="1" i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2022</a:t>
                      </a:r>
                      <a:r>
                        <a:rPr lang="ru-RU" sz="1600" b="1" i="1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600" b="1" i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5047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 бюджета – всего, тыс.рублей</a:t>
                      </a:r>
                      <a:endParaRPr lang="ru-RU" sz="1600" b="1" i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11856,1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i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10631,1</a:t>
                      </a:r>
                      <a:endParaRPr lang="ru-RU" sz="1600" b="1" i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13285,5</a:t>
                      </a:r>
                      <a:endParaRPr lang="ru-RU" sz="1600" b="1" i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12183,7</a:t>
                      </a:r>
                      <a:endParaRPr lang="ru-RU" sz="1600" b="1" i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04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ОБЩЕГОСУДАРСТВЕННЫЕ ВОПРОСЫ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5066,9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4795,2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6362,5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7136,8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НАЦИОНАЛЬНАЯ ОБОРОНА</a:t>
                      </a:r>
                      <a:endParaRPr lang="ru-RU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208,2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8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b="1" i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322,3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335,2</a:t>
                      </a:r>
                      <a:endParaRPr lang="ru-RU" sz="1600" b="1" i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364,4</a:t>
                      </a:r>
                      <a:endParaRPr lang="ru-RU" sz="1600" b="1" i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219,6</a:t>
                      </a:r>
                      <a:endParaRPr lang="ru-RU" sz="1600" b="1" i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9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92D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ПРОФЕССИОНАЛЬНАЯ ПОДГОТОВКА,</a:t>
                      </a:r>
                      <a:r>
                        <a:rPr lang="ru-RU" sz="1600" b="1" i="1" baseline="0" dirty="0" smtClean="0">
                          <a:solidFill>
                            <a:srgbClr val="92D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ПЕРЕПОДГОТОВКА И ПОВЫШЕНИЕ КВАЛИФИКАЦИИ</a:t>
                      </a:r>
                      <a:endParaRPr lang="ru-RU" sz="1600" b="1" i="1" dirty="0">
                        <a:solidFill>
                          <a:srgbClr val="92D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92D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43,5</a:t>
                      </a:r>
                      <a:endParaRPr lang="ru-RU" sz="1600" b="1" i="1" dirty="0">
                        <a:solidFill>
                          <a:srgbClr val="92D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92D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8,8</a:t>
                      </a:r>
                      <a:endParaRPr lang="ru-RU" sz="1600" b="1" i="1" dirty="0">
                        <a:solidFill>
                          <a:srgbClr val="92D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92D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3,0</a:t>
                      </a:r>
                      <a:endParaRPr lang="ru-RU" sz="1600" b="1" i="1" dirty="0">
                        <a:solidFill>
                          <a:srgbClr val="92D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92D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3,0</a:t>
                      </a:r>
                      <a:endParaRPr lang="ru-RU" sz="1600" b="1" i="1" dirty="0">
                        <a:solidFill>
                          <a:srgbClr val="92D05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ЖИЛИЩНО-КОММУНАЛЬНОЕ ХОЗЯЙСТВО</a:t>
                      </a:r>
                      <a:endParaRPr lang="ru-RU" sz="1600" b="1" i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1853,8</a:t>
                      </a:r>
                      <a:endParaRPr lang="ru-RU" sz="1600" b="1" i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1690,2</a:t>
                      </a:r>
                      <a:endParaRPr lang="ru-RU" sz="1600" b="1" i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2794,2</a:t>
                      </a:r>
                      <a:endParaRPr lang="ru-RU" sz="1600" b="1" i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1808,7</a:t>
                      </a:r>
                      <a:endParaRPr lang="ru-RU" sz="1600" b="1" i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2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КУЛЬТУРА, КИНЕМАТОГРАФИЯ </a:t>
                      </a:r>
                      <a:endParaRPr lang="ru-RU" sz="1600" b="1" i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4296,6</a:t>
                      </a:r>
                      <a:endParaRPr lang="ru-RU" sz="1600" b="1" i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3734,4</a:t>
                      </a:r>
                      <a:endParaRPr lang="ru-RU" sz="1600" b="1" i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3691,2</a:t>
                      </a:r>
                      <a:endParaRPr lang="ru-RU" sz="1600" b="1" i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2945,6</a:t>
                      </a:r>
                      <a:endParaRPr lang="ru-RU" sz="1600" b="1" i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03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ПЕНСИОННОЕ ОБЕСПЕЧЕНИЕ</a:t>
                      </a:r>
                      <a:endParaRPr lang="ru-RU" sz="1600" b="1" i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64,8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i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67,3</a:t>
                      </a:r>
                      <a:endParaRPr lang="ru-RU" sz="1600" b="1" i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70,0</a:t>
                      </a:r>
                      <a:endParaRPr lang="ru-RU" sz="1600" b="1" i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70,0</a:t>
                      </a:r>
                      <a:endParaRPr lang="ru-RU" sz="1600" b="1" i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3108" y="285728"/>
            <a:ext cx="7007624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Расходы бюджета, формируемые в рамках муниципальных 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программ и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расходы 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Балко-Грузского сельского поселения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на 2020 год.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85786" y="1428736"/>
            <a:ext cx="4500594" cy="4429156"/>
          </a:xfrm>
          <a:prstGeom prst="ellipse">
            <a:avLst/>
          </a:prstGeom>
          <a:solidFill>
            <a:schemeClr val="accent3">
              <a:lumMod val="75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10598,7 тыс. руб.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расходы бюджета формируемые в рамках муниципальных программ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929190" y="2714620"/>
            <a:ext cx="2307106" cy="208253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32,4 тыс. руб.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расходы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42844" y="785794"/>
          <a:ext cx="8858312" cy="5929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03648" y="142852"/>
            <a:ext cx="64780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Муниципальные программы бюджета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Балко-Грузского сельского поселения на 2020 год и плановый период 2021 и 2022 годов.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Шестиугольник 1"/>
          <p:cNvSpPr/>
          <p:nvPr/>
        </p:nvSpPr>
        <p:spPr>
          <a:xfrm>
            <a:off x="214282" y="214290"/>
            <a:ext cx="8572560" cy="1214446"/>
          </a:xfrm>
          <a:prstGeom prst="hexagon">
            <a:avLst/>
          </a:prstGeom>
          <a:gradFill>
            <a:gsLst>
              <a:gs pos="0">
                <a:srgbClr val="03D4A8"/>
              </a:gs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КУЛЬТУРА, КИНЕМАТОГРАФИЯ.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Основными направлениями расходов в области культуры является финансовое обеспечение выполнения муниципального задания по минимальным расходам и сохранением прежнего объёма оказываемых услуг.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928662" y="2214554"/>
            <a:ext cx="7072362" cy="3827463"/>
          </a:xfrm>
          <a:prstGeom prst="verticalScroll">
            <a:avLst>
              <a:gd name="adj" fmla="val 12500"/>
            </a:avLst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rgbClr val="92CDDC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egoe Script" pitchFamily="34" charset="0"/>
                <a:cs typeface="Times New Roman" pitchFamily="18" charset="0"/>
              </a:rPr>
              <a:t>МБУК БГСП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egoe Script" pitchFamily="34" charset="0"/>
                <a:cs typeface="Times New Roman" pitchFamily="18" charset="0"/>
              </a:rPr>
              <a:t> «Луначарский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Segoe Script" pitchFamily="34" charset="0"/>
                <a:cs typeface="Times New Roman" pitchFamily="18" charset="0"/>
              </a:rPr>
              <a:t> СДК»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solidFill>
                  <a:srgbClr val="7030A0"/>
                </a:solidFill>
                <a:latin typeface="Segoe Script" pitchFamily="34" charset="0"/>
                <a:cs typeface="Times New Roman" pitchFamily="18" charset="0"/>
              </a:rPr>
              <a:t>3734,4 тыс. руб.</a:t>
            </a:r>
            <a:endParaRPr kumimoji="0" lang="ru-RU" sz="3600" b="1" i="0" u="none" strike="noStrike" cap="none" normalizeH="0" dirty="0" smtClean="0">
              <a:ln>
                <a:noFill/>
              </a:ln>
              <a:solidFill>
                <a:srgbClr val="7030A0"/>
              </a:solidFill>
              <a:effectLst/>
              <a:latin typeface="Segoe Script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Script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5786" y="142852"/>
            <a:ext cx="7077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Иные межбюджетные трансферты, предоставляемые из бюджета</a:t>
            </a:r>
          </a:p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Балко-Грузского сельского поселения бюджету Егорлыкского района.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3" y="857232"/>
          <a:ext cx="8786874" cy="5478040"/>
        </p:xfrm>
        <a:graphic>
          <a:graphicData uri="http://schemas.openxmlformats.org/drawingml/2006/table">
            <a:tbl>
              <a:tblPr/>
              <a:tblGrid>
                <a:gridCol w="5223068"/>
                <a:gridCol w="865702"/>
                <a:gridCol w="961891"/>
                <a:gridCol w="903109"/>
                <a:gridCol w="833104"/>
              </a:tblGrid>
              <a:tr h="6172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31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расходов, связанных с передачей полномочий ОМС поселения ОМС муниципального района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31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 год</a:t>
                      </a:r>
                      <a:endParaRPr lang="ru-RU" sz="1310" b="1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31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 год</a:t>
                      </a:r>
                      <a:endParaRPr lang="ru-RU" sz="1310" b="1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31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2021 год</a:t>
                      </a:r>
                      <a:endParaRPr lang="ru-RU" sz="1310" b="1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31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2022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31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год</a:t>
                      </a:r>
                      <a:endParaRPr lang="ru-RU" sz="1310" b="1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94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31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осуществление внешнего муниципального финансового контроля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31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26,7</a:t>
                      </a:r>
                      <a:endParaRPr lang="ru-RU" sz="1310" b="1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31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30,5</a:t>
                      </a:r>
                      <a:endParaRPr lang="ru-RU" sz="1310" b="1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31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30,5</a:t>
                      </a:r>
                      <a:endParaRPr lang="ru-RU" sz="1310" b="1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31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30,5</a:t>
                      </a:r>
                      <a:endParaRPr lang="ru-RU" sz="1310" b="1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31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осуществление внутреннего муниципального финансового контроля</a:t>
                      </a:r>
                      <a:endParaRPr lang="ru-RU" sz="1310" b="1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</a:tabLst>
                        <a:defRPr/>
                      </a:pPr>
                      <a:r>
                        <a:rPr lang="ru-RU" sz="131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29,3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</a:tabLst>
                        <a:defRPr/>
                      </a:pPr>
                      <a:r>
                        <a:rPr lang="ru-RU" sz="131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31,4</a:t>
                      </a:r>
                      <a:endParaRPr lang="ru-RU" sz="1310" b="1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</a:tabLst>
                        <a:defRPr/>
                      </a:pPr>
                      <a:r>
                        <a:rPr lang="ru-RU" sz="131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31,4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</a:tabLst>
                        <a:defRPr/>
                      </a:pPr>
                      <a:r>
                        <a:rPr lang="ru-RU" sz="131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31,4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</a:tabLst>
                        <a:defRPr/>
                      </a:pPr>
                      <a:endParaRPr lang="ru-RU" sz="1310" b="1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75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31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обеспечение малоимущих граждан, проживающих в поселении и нуждающихся в улучшении жилищных условий, жилыми помещениями в соответствии с жилищным законодательством, организация строительства и содержания муниципального жилищного фонда, создание условий для жилищного </a:t>
                      </a:r>
                      <a:r>
                        <a:rPr lang="ru-RU" sz="131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строительства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31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29,6</a:t>
                      </a:r>
                      <a:endParaRPr lang="ru-RU" sz="1310" b="1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31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30,0</a:t>
                      </a:r>
                      <a:endParaRPr lang="ru-RU" sz="1310" b="1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31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30,0</a:t>
                      </a:r>
                      <a:endParaRPr lang="ru-RU" sz="1310" b="1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31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30,0</a:t>
                      </a:r>
                      <a:endParaRPr lang="ru-RU" sz="1310" b="1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31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ритуальные услуги</a:t>
                      </a:r>
                      <a:endParaRPr lang="ru-RU" sz="1310" b="1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31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ru-RU" sz="1310" b="1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31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310" b="1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31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310" b="1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31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310" b="1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31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утверждение генеральных планов поселения, правил землепользования и застройки, утверждение подготовленной на основе генеральных планов поселения документации по планировке территории, выдача разрешений на строительство (за исключением случаев, предусмотренных Градостроительным кодексом Российской Федерации, иными федеральными законами), разрешений на ввод объектов в  эксплуатацию при осуществлении муниципального строительства, реконструкции объектов капитального строительства, расположенных на территории поселения, утверждение местных нормативов градостроительного проектирования поселений, резервирование земель и изъятие, в том числе путем выкупа, земельных участков в границах поселения для муниципальных нужд, осуществление земельного контроля за использованием земель поселения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</a:tabLst>
                        <a:defRPr/>
                      </a:pPr>
                      <a:r>
                        <a:rPr lang="ru-RU" sz="131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</a:tabLst>
                        <a:defRPr/>
                      </a:pPr>
                      <a:r>
                        <a:rPr lang="ru-RU" sz="131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310" b="1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</a:tabLst>
                        <a:defRPr/>
                      </a:pPr>
                      <a:r>
                        <a:rPr lang="ru-RU" sz="131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310" b="1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</a:tabLst>
                        <a:defRPr/>
                      </a:pPr>
                      <a:r>
                        <a:rPr lang="ru-RU" sz="131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31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ИТОГО:</a:t>
                      </a:r>
                      <a:endParaRPr lang="ru-RU" sz="131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310" b="1" baseline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87,6</a:t>
                      </a:r>
                      <a:endParaRPr lang="ru-RU" sz="131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31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56,3</a:t>
                      </a:r>
                      <a:endParaRPr lang="ru-RU" sz="131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31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56,3</a:t>
                      </a:r>
                      <a:endParaRPr lang="ru-RU" sz="131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31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56,3</a:t>
                      </a:r>
                      <a:endParaRPr lang="ru-RU" sz="131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6732240" y="144462"/>
            <a:ext cx="2088232" cy="2924497"/>
          </a:xfrm>
          <a:prstGeom prst="rect">
            <a:avLst/>
          </a:prstGeom>
          <a:blipFill>
            <a:blip r:embed="rId3" cstate="print">
              <a:grayscl/>
            </a:blip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i="1" dirty="0" smtClean="0">
                <a:latin typeface="Segoe Print" pitchFamily="2" charset="0"/>
              </a:rPr>
              <a:t>Основные понятия </a:t>
            </a:r>
            <a:endParaRPr lang="ru-RU" i="1" dirty="0">
              <a:latin typeface="Segoe Print" pitchFamily="2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51520" y="1124744"/>
            <a:ext cx="2952328" cy="4896544"/>
          </a:xfrm>
          <a:prstGeom prst="ellipse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bliqueTopRight">
              <a:rot lat="289752" lon="19796711" rev="21222168"/>
            </a:camera>
            <a:lightRig rig="threePt" dir="t"/>
          </a:scene3d>
          <a:sp3d z="-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  <a:flatTx/>
          </a:bodyPr>
          <a:lstStyle/>
          <a:p>
            <a:pPr algn="ctr"/>
            <a:r>
              <a:rPr lang="ru-RU" sz="2070" i="1" kern="7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Основны</a:t>
            </a:r>
            <a:r>
              <a:rPr lang="ru-RU" sz="2070" i="1" kern="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формирования проекта бюджета Балко-Грузского сельского поселения</a:t>
            </a:r>
            <a:endParaRPr lang="ru-RU" sz="2070" i="1" kern="700" dirty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83968" y="935142"/>
            <a:ext cx="2088232" cy="2997914"/>
          </a:xfrm>
          <a:prstGeom prst="roundRect">
            <a:avLst/>
          </a:prstGeom>
          <a:noFill/>
          <a:ln w="25400" cap="sq" cmpd="sng"/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900005" lon="0" rev="21599983"/>
            </a:camera>
            <a:lightRig rig="threePt" dir="t"/>
          </a:scene3d>
          <a:sp3d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</a:rPr>
              <a:t>Основные направления бюджетной политики и налоговой политики Балко-Грузского сельского поселения на 2020, 2021, 2022 годы.</a:t>
            </a:r>
            <a:endParaRPr lang="ru-RU" i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948264" y="-35897"/>
            <a:ext cx="1944216" cy="7435394"/>
          </a:xfrm>
          <a:prstGeom prst="roundRect">
            <a:avLst/>
          </a:prstGeom>
          <a:noFill/>
          <a:ln w="25400" cap="sq" cmpd="sng"/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900005" lon="0" rev="21599983"/>
            </a:camera>
            <a:lightRig rig="threePt" dir="t"/>
          </a:scene3d>
          <a:sp3d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b="1" dirty="0" smtClean="0"/>
              <a:t>предварительные итоги социально-экономического развития </a:t>
            </a:r>
            <a:r>
              <a:rPr lang="ru-RU" b="1" dirty="0" err="1" smtClean="0"/>
              <a:t>Балко-Грузского</a:t>
            </a:r>
            <a:r>
              <a:rPr lang="ru-RU" b="1" dirty="0" smtClean="0"/>
              <a:t> сельского поселения за истекший период текущего финансового года и ожидаемые итоги социально-экономического развития </a:t>
            </a:r>
            <a:r>
              <a:rPr lang="ru-RU" b="1" dirty="0" err="1" smtClean="0"/>
              <a:t>Балко-Грузского</a:t>
            </a:r>
            <a:r>
              <a:rPr lang="ru-RU" b="1" dirty="0" smtClean="0"/>
              <a:t> сельского поселения за текущий финансовый год</a:t>
            </a:r>
            <a:endParaRPr lang="ru-RU" b="1" i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75856" y="5229200"/>
            <a:ext cx="3456384" cy="1328023"/>
          </a:xfrm>
          <a:prstGeom prst="roundRect">
            <a:avLst/>
          </a:prstGeom>
          <a:noFill/>
          <a:ln w="25400" cap="sq" cmpd="sng"/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900005" lon="0" rev="21599983"/>
            </a:camera>
            <a:lightRig rig="threePt" dir="t"/>
          </a:scene3d>
          <a:sp3d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</a:rPr>
              <a:t>Прогноз социально-экономического развития Балко-Грузского сельского поселения</a:t>
            </a:r>
            <a:endParaRPr lang="ru-RU" i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 rot="5400000">
            <a:off x="3581890" y="2078850"/>
            <a:ext cx="324036" cy="1080120"/>
          </a:xfrm>
          <a:prstGeom prst="downArrow">
            <a:avLst/>
          </a:prstGeom>
          <a:noFill/>
          <a:ln w="25400"/>
          <a:scene3d>
            <a:camera prst="obliqueTop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Стрелка вниз 15"/>
          <p:cNvSpPr/>
          <p:nvPr/>
        </p:nvSpPr>
        <p:spPr>
          <a:xfrm rot="5400000">
            <a:off x="4950042" y="2186862"/>
            <a:ext cx="324036" cy="4104456"/>
          </a:xfrm>
          <a:prstGeom prst="downArrow">
            <a:avLst/>
          </a:prstGeom>
          <a:noFill/>
          <a:ln w="25400"/>
          <a:scene3d>
            <a:camera prst="obliqueTop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Стрелка вниз 16"/>
          <p:cNvSpPr/>
          <p:nvPr/>
        </p:nvSpPr>
        <p:spPr>
          <a:xfrm rot="5400000" flipH="1">
            <a:off x="2663788" y="5121188"/>
            <a:ext cx="288032" cy="936104"/>
          </a:xfrm>
          <a:prstGeom prst="downArrow">
            <a:avLst/>
          </a:prstGeom>
          <a:noFill/>
          <a:ln w="25400"/>
          <a:scene3d>
            <a:camera prst="obliqueTop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67544" y="260648"/>
          <a:ext cx="8501122" cy="607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42844" y="1397000"/>
          <a:ext cx="8786874" cy="5103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1500166" y="214290"/>
            <a:ext cx="6643734" cy="92869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Основные характеристики бюджета тыс. рублей </a:t>
            </a:r>
          </a:p>
          <a:p>
            <a:pPr algn="ctr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на 2020 год и плановый период 2021 и 2022 годов.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42844" y="214290"/>
          <a:ext cx="8858312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1428737"/>
          <a:ext cx="8572560" cy="256032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643338"/>
                <a:gridCol w="1357322"/>
                <a:gridCol w="1143008"/>
                <a:gridCol w="1143008"/>
                <a:gridCol w="1285884"/>
              </a:tblGrid>
              <a:tr h="622624"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</a:p>
                    <a:p>
                      <a:pPr algn="ctr"/>
                      <a:endParaRPr lang="ru-RU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</a:p>
                    <a:p>
                      <a:pPr algn="ctr"/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доходы (тыс. 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10771,5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9272,4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13217,7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12115,9</a:t>
                      </a: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Неналоговые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доходы (тыс.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67,8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67,8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67,8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67,8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(тыс.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1187,8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1290,9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 ДОХОДОВ (тыс.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12238,7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10631,1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13285,5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12183,7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474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Объем доходов на одного жителя поселения (руб.)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5321,17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4622,22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5776,30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52797,26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24000" y="30128"/>
          <a:ext cx="6096000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1126478">
                <a:tc>
                  <a:txBody>
                    <a:bodyPr/>
                    <a:lstStyle/>
                    <a:p>
                      <a:pPr algn="ctr"/>
                      <a:r>
                        <a:rPr lang="ru-RU" sz="4000" b="0" dirty="0" smtClean="0">
                          <a:solidFill>
                            <a:schemeClr val="bg1"/>
                          </a:solidFill>
                          <a:latin typeface="Monotype Corsiva" pitchFamily="66" charset="0"/>
                        </a:rPr>
                        <a:t>Динамика поступления</a:t>
                      </a:r>
                      <a:r>
                        <a:rPr lang="ru-RU" sz="4000" b="0" baseline="0" dirty="0" smtClean="0">
                          <a:solidFill>
                            <a:schemeClr val="bg1"/>
                          </a:solidFill>
                          <a:latin typeface="Monotype Corsiva" pitchFamily="66" charset="0"/>
                        </a:rPr>
                        <a:t> доходов</a:t>
                      </a:r>
                      <a:endParaRPr lang="ru-RU" sz="4000" b="0" dirty="0">
                        <a:solidFill>
                          <a:schemeClr val="bg1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265113" y="4117975"/>
          <a:ext cx="8666162" cy="2292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0"/>
            <a:ext cx="52453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Monotype Corsiva" pitchFamily="66" charset="0"/>
              </a:rPr>
              <a:t>Структура доходов</a:t>
            </a:r>
          </a:p>
          <a:p>
            <a:pPr algn="ctr"/>
            <a:r>
              <a:rPr lang="ru-RU" sz="4000" dirty="0" smtClean="0">
                <a:latin typeface="Monotype Corsiva" pitchFamily="66" charset="0"/>
              </a:rPr>
              <a:t> на 2020г</a:t>
            </a:r>
            <a:endParaRPr lang="ru-RU" sz="4000" dirty="0">
              <a:latin typeface="Monotype Corsiva" pitchFamily="66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0" y="548680"/>
          <a:ext cx="9144000" cy="6309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2418</TotalTime>
  <Words>1221</Words>
  <Application>Microsoft Office PowerPoint</Application>
  <PresentationFormat>Экран (4:3)</PresentationFormat>
  <Paragraphs>368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Изящная</vt:lpstr>
      <vt:lpstr>Бюджет  Балко-Грузского сельского  поселения  Егорлыкского  района на 2020 год  и  на  плановый  период 2021 и 2022 годов!</vt:lpstr>
      <vt:lpstr>Основные понятия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254</cp:revision>
  <dcterms:created xsi:type="dcterms:W3CDTF">2016-02-10T06:46:34Z</dcterms:created>
  <dcterms:modified xsi:type="dcterms:W3CDTF">2019-12-20T05:50:02Z</dcterms:modified>
</cp:coreProperties>
</file>